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2"/>
  </p:notesMasterIdLst>
  <p:sldIdLst>
    <p:sldId id="256" r:id="rId5"/>
    <p:sldId id="348" r:id="rId6"/>
    <p:sldId id="349" r:id="rId7"/>
    <p:sldId id="351" r:id="rId8"/>
    <p:sldId id="350" r:id="rId9"/>
    <p:sldId id="352" r:id="rId10"/>
    <p:sldId id="317" r:id="rId11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5D0148-7748-4BE5-92D7-B44B4048679A}" v="3" dt="2023-02-20T16:36:37.4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2029" autoAdjust="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4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898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693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folie – große Headline unte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502745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7C751A8B-7DD1-4C74-A6D8-AE2E6694A0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10014" b="10419"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3490309"/>
            <a:ext cx="11712574" cy="2494566"/>
          </a:xfrm>
          <a:noFill/>
        </p:spPr>
        <p:txBody>
          <a:bodyPr wrap="square" lIns="486000" tIns="360000" rIns="360000" bIns="360000" anchor="b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3200"/>
              </a:lnSpc>
              <a:spcAft>
                <a:spcPts val="640"/>
              </a:spcAft>
              <a:defRPr sz="4160" b="0">
                <a:solidFill>
                  <a:schemeClr val="bg1"/>
                </a:solidFill>
                <a:latin typeface="Frutiger LT Com 55 Roman" panose="020B0A0304050403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/Referent/Datum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Headline groß, Frutiger LT </a:t>
            </a:r>
            <a:r>
              <a:rPr lang="de-DE" dirty="0" err="1"/>
              <a:t>Com</a:t>
            </a:r>
            <a:r>
              <a:rPr lang="de-DE" dirty="0"/>
              <a:t> Light, 32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 dirty="0"/>
              <a:t>Referenten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B71DDCE-8584-473E-89A6-4E1C8FE4FEF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8048" y="6455836"/>
            <a:ext cx="720000" cy="123111"/>
          </a:xfrm>
          <a:prstGeom prst="rect">
            <a:avLst/>
          </a:prstGeom>
        </p:spPr>
        <p:txBody>
          <a:bodyPr/>
          <a:lstStyle/>
          <a:p>
            <a:fld id="{18404E2F-0DC3-491D-BBFF-E567024868D0}" type="datetime1">
              <a:rPr lang="de-DE" noProof="0" smtClean="0"/>
              <a:t>22.03.2023</a:t>
            </a:fld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4F76422-6FC9-4F77-8DC2-9370AFAFE8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6455836"/>
            <a:ext cx="2952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8BBD116-D531-4394-B940-E1E0CD4B016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6455836"/>
            <a:ext cx="720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836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– 1 Spalte | kleine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id="{73EB3F1D-68CC-4D42-88C6-FD851995773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116082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1" name="Objekt 10" hidden="1">
                        <a:extLst>
                          <a:ext uri="{FF2B5EF4-FFF2-40B4-BE49-F238E27FC236}">
                            <a16:creationId xmlns:a16="http://schemas.microsoft.com/office/drawing/2014/main" id="{73EB3F1D-68CC-4D42-88C6-FD85199577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242AEA7-0D8C-4AD8-8EEC-63FF8206F7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8048" y="6455836"/>
            <a:ext cx="720000" cy="123111"/>
          </a:xfrm>
          <a:prstGeom prst="rect">
            <a:avLst/>
          </a:prstGeom>
        </p:spPr>
        <p:txBody>
          <a:bodyPr/>
          <a:lstStyle/>
          <a:p>
            <a:fld id="{65A82B2D-840F-4167-AD44-C02BC9C87CCB}" type="datetime1">
              <a:rPr lang="de-DE" noProof="0" smtClean="0"/>
              <a:t>22.03.2023</a:t>
            </a:fld>
            <a:endParaRPr lang="de-DE" noProof="0" dirty="0"/>
          </a:p>
        </p:txBody>
      </p:sp>
      <p:sp>
        <p:nvSpPr>
          <p:cNvPr id="8" name="Copyright Fraunhofer">
            <a:extLst>
              <a:ext uri="{FF2B5EF4-FFF2-40B4-BE49-F238E27FC236}">
                <a16:creationId xmlns:a16="http://schemas.microsoft.com/office/drawing/2014/main" id="{3BFD0A8D-1DCE-43F0-A5E3-4221FF17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97897" y="6455836"/>
            <a:ext cx="2952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 dirty="0"/>
              <a:t>© Fraunhofer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680CF9D-E06C-44A3-9743-D9D200F41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455836"/>
            <a:ext cx="720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8A281D1-4D07-42EA-89AA-EA4C03EDB0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778321"/>
            <a:ext cx="11233150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en-US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5573968-5EC4-45D8-B356-9D2C25D2EC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199" y="1703388"/>
            <a:ext cx="11233150" cy="264059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30942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020813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11F1A574-59A7-4800-855F-6C927C3EF9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2255355"/>
            <a:ext cx="11233149" cy="2998000"/>
          </a:xfrm>
          <a:noFill/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66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7200"/>
              </a:lnSpc>
              <a:spcAft>
                <a:spcPts val="1600"/>
              </a:spcAft>
              <a:defRPr sz="8580" b="0">
                <a:solidFill>
                  <a:schemeClr val="bg1"/>
                </a:solidFill>
                <a:latin typeface="Frutiger LT Com 55 Roman" panose="020B0A03040504030204" pitchFamily="34" charset="0"/>
              </a:defRPr>
            </a:lvl2pPr>
            <a:lvl3pPr>
              <a:lnSpc>
                <a:spcPts val="2080"/>
              </a:lnSpc>
              <a:spcAft>
                <a:spcPts val="0"/>
              </a:spcAft>
              <a:defRPr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2080"/>
              </a:lnSpc>
              <a:spcBef>
                <a:spcPts val="208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Vielen Dank für Ihre Aufmerksamkeit</a:t>
            </a:r>
          </a:p>
          <a:p>
            <a:pPr lvl="1"/>
            <a:r>
              <a:rPr lang="de-DE" dirty="0"/>
              <a:t>—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9614564-45F3-43F4-A781-81B474E1C1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8048" y="7027336"/>
            <a:ext cx="720000" cy="123111"/>
          </a:xfrm>
          <a:prstGeom prst="rect">
            <a:avLst/>
          </a:prstGeom>
        </p:spPr>
        <p:txBody>
          <a:bodyPr/>
          <a:lstStyle/>
          <a:p>
            <a:fld id="{18404E2F-0DC3-491D-BBFF-E567024868D0}" type="datetime1">
              <a:rPr lang="de-DE" noProof="0" smtClean="0"/>
              <a:t>22.03.2023</a:t>
            </a:fld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B5AC9A-7737-4C1C-B583-AD4EA4DAE9A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7027336"/>
            <a:ext cx="2952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5919D1C-ADAC-4933-80BD-01165FF9D27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7027336"/>
            <a:ext cx="720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810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838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4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83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32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58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50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27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24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78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va.weicken@hhi.fraunhofer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xtranet.itu.int/sites/itu-t/focusgroups/ai4h/docs/FGAI4H-J-105.docx" TargetMode="External"/><Relationship Id="rId3" Type="http://schemas.openxmlformats.org/officeDocument/2006/relationships/oleObject" Target="../embeddings/oleObject5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8802193" y="845674"/>
            <a:ext cx="1965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FGAI4H-R-050-A01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7738248" y="1215006"/>
            <a:ext cx="3029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Cambridge, 21-24 March 2023</a:t>
            </a:r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694748"/>
              </p:ext>
            </p:extLst>
          </p:nvPr>
        </p:nvGraphicFramePr>
        <p:xfrm>
          <a:off x="1424267" y="3274055"/>
          <a:ext cx="9343465" cy="2263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7379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3866469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979617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Source: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Editors DEL10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Title:</a:t>
                      </a:r>
                      <a:endParaRPr lang="en-GB" sz="1800" b="1" dirty="0"/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Att.1 – Presentation - DEL10 Update: AI4H use cases</a:t>
                      </a:r>
                      <a:endParaRPr lang="en-GB" sz="1800" dirty="0"/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Eva Weicken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E-mail: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eva.weicken@hhi.fraunhofer.de</a:t>
                      </a:r>
                      <a:endParaRPr lang="en-GB" sz="18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Abstract: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This PPT contains a presentation of: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an introduction to the topic groups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an update on DEL 10_0 “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Del. 10_0: AI4H use cases: Topic Description Documents”</a:t>
                      </a:r>
                      <a:r>
                        <a:rPr lang="en-US" sz="1800" dirty="0"/>
                        <a:t>.</a:t>
                      </a:r>
                      <a:endParaRPr lang="en-GB" sz="18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934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9F79856-5C31-46CF-811F-5923CFCCD6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gray">
          <a:xfrm>
            <a:off x="0" y="3482101"/>
            <a:ext cx="11712575" cy="2502774"/>
          </a:xfrm>
        </p:spPr>
        <p:txBody>
          <a:bodyPr/>
          <a:lstStyle/>
          <a:p>
            <a:r>
              <a:rPr lang="de-DE" sz="1600" dirty="0">
                <a:solidFill>
                  <a:prstClr val="white"/>
                </a:solidFill>
                <a:latin typeface="Frutiger LT Com 65 Bold"/>
              </a:rPr>
              <a:t>ITU/WHO FG-AI4H Deliverable 10.0</a:t>
            </a:r>
            <a:endParaRPr lang="de-DE" dirty="0"/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>
                <a:solidFill>
                  <a:prstClr val="white"/>
                </a:solidFill>
                <a:latin typeface="Frutiger LT Com 45 Light"/>
              </a:rPr>
              <a:t>Update AI4H use cases: Topic Description Documents </a:t>
            </a:r>
            <a:endParaRPr lang="de-DE" dirty="0"/>
          </a:p>
          <a:p>
            <a:pPr lvl="3"/>
            <a:r>
              <a:rPr lang="de-DE" dirty="0"/>
              <a:t>Eva Weicken, </a:t>
            </a:r>
            <a:r>
              <a:rPr lang="de-DE" i="1" dirty="0"/>
              <a:t>23. March 2023, Harvard Innovation Labs, Harvard Business School, Cambridge, US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FB12B8D-18B3-3626-57FD-334CE2F65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6152" y="552120"/>
            <a:ext cx="3109338" cy="64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916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5A6F092D-727C-44CD-BB0C-F1C722C503A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5A6F092D-727C-44CD-BB0C-F1C722C503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83E5052C-74D3-4E8D-B5BD-60350328090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395288"/>
            <a:ext cx="11233150" cy="382733"/>
          </a:xfrm>
        </p:spPr>
        <p:txBody>
          <a:bodyPr vert="horz">
            <a:normAutofit fontScale="90000"/>
          </a:bodyPr>
          <a:lstStyle/>
          <a:p>
            <a:pPr lvl="0"/>
            <a:r>
              <a:rPr lang="de-DE" dirty="0"/>
              <a:t>24 topic groups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6BC8F31-A681-46B9-8DB4-0776C0D98F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778321"/>
            <a:ext cx="11233150" cy="31931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By March 2023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E8EADCF5-46AF-4D67-973F-361C8A6B44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199" y="4079788"/>
            <a:ext cx="11233150" cy="2179956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Variety of health use cases in the context of AI</a:t>
            </a:r>
          </a:p>
          <a:p>
            <a:pPr marL="285750" lvl="1" indent="-285750">
              <a:buFont typeface="Wingdings" pitchFamily="2" charset="2"/>
              <a:buChar char="§"/>
            </a:pPr>
            <a:r>
              <a:rPr lang="en-US" dirty="0"/>
              <a:t>Producing evidence and case studies</a:t>
            </a:r>
          </a:p>
          <a:p>
            <a:pPr marL="285750" lvl="1" indent="-285750">
              <a:buFont typeface="Wingdings" pitchFamily="2" charset="2"/>
              <a:buChar char="§"/>
            </a:pPr>
            <a:r>
              <a:rPr lang="en-US" dirty="0"/>
              <a:t>Propose harmonized procedures to benchmark AI models</a:t>
            </a:r>
          </a:p>
          <a:p>
            <a:pPr marL="285750" lvl="1" indent="-285750">
              <a:buFont typeface="Wingdings" pitchFamily="2" charset="2"/>
              <a:buChar char="§"/>
            </a:pPr>
            <a:r>
              <a:rPr lang="en-US" dirty="0"/>
              <a:t>Combine experts &amp; data from various partners</a:t>
            </a:r>
          </a:p>
          <a:p>
            <a:pPr marL="285750" lvl="1" indent="-285750">
              <a:buFont typeface="Wingdings" pitchFamily="2" charset="2"/>
              <a:buChar char="§"/>
            </a:pPr>
            <a:endParaRPr lang="en-US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8B502DCF-743B-6F8D-B5A9-A9A490336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069" y="259200"/>
            <a:ext cx="2349501" cy="47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nhaltsplatzhalter 11">
            <a:extLst>
              <a:ext uri="{FF2B5EF4-FFF2-40B4-BE49-F238E27FC236}">
                <a16:creationId xmlns:a16="http://schemas.microsoft.com/office/drawing/2014/main" id="{BADEDCAD-E609-E30B-7810-0998B51E9B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5990" y="1259160"/>
            <a:ext cx="7038800" cy="268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837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5A6F092D-727C-44CD-BB0C-F1C722C503A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5A6F092D-727C-44CD-BB0C-F1C722C503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83E5052C-74D3-4E8D-B5BD-60350328090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395288"/>
            <a:ext cx="11233150" cy="382733"/>
          </a:xfrm>
        </p:spPr>
        <p:txBody>
          <a:bodyPr vert="horz">
            <a:normAutofit fontScale="90000"/>
          </a:bodyPr>
          <a:lstStyle/>
          <a:p>
            <a:pPr lvl="0"/>
            <a:r>
              <a:rPr lang="de-DE" dirty="0"/>
              <a:t>Topic groups </a:t>
            </a:r>
            <a:r>
              <a:rPr lang="de-DE" dirty="0" err="1"/>
              <a:t>organization</a:t>
            </a:r>
            <a:r>
              <a:rPr lang="de-DE" dirty="0"/>
              <a:t> &amp; </a:t>
            </a:r>
            <a:r>
              <a:rPr lang="de-DE" dirty="0" err="1"/>
              <a:t>output</a:t>
            </a:r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6BC8F31-A681-46B9-8DB4-0776C0D98F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778321"/>
            <a:ext cx="11233150" cy="31931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Topic description documents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E8EADCF5-46AF-4D67-973F-361C8A6B44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199" y="4079788"/>
            <a:ext cx="11233150" cy="1665456"/>
          </a:xfrm>
        </p:spPr>
        <p:txBody>
          <a:bodyPr/>
          <a:lstStyle/>
          <a:p>
            <a:pPr marL="285750" lvl="1" indent="-285750">
              <a:buFont typeface="Wingdings" pitchFamily="2" charset="2"/>
              <a:buChar char="§"/>
            </a:pPr>
            <a:r>
              <a:rPr lang="en-US" dirty="0"/>
              <a:t>Topic groups (TGs) create output documentation, topic driver coordinate work</a:t>
            </a:r>
          </a:p>
          <a:p>
            <a:pPr marL="285750" lvl="1" indent="-285750">
              <a:buFont typeface="Wingdings" pitchFamily="2" charset="2"/>
              <a:buChar char="§"/>
            </a:pPr>
            <a:r>
              <a:rPr lang="en-US" dirty="0"/>
              <a:t>Sections on the ethical, technical, clinical, regulatory requirements for the benchmarking </a:t>
            </a:r>
          </a:p>
          <a:p>
            <a:pPr marL="285750" lvl="1" indent="-285750">
              <a:buFont typeface="Wingdings" pitchFamily="2" charset="2"/>
              <a:buChar char="§"/>
            </a:pPr>
            <a:r>
              <a:rPr lang="en-US" dirty="0"/>
              <a:t>Categories: Background, features, operations, considerations </a:t>
            </a:r>
          </a:p>
          <a:p>
            <a:pPr marL="285750" lvl="1" indent="-285750">
              <a:buFont typeface="Wingdings" pitchFamily="2" charset="2"/>
              <a:buChar char="§"/>
            </a:pPr>
            <a:endParaRPr lang="en-US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8B502DCF-743B-6F8D-B5A9-A9A490336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069" y="259200"/>
            <a:ext cx="2349501" cy="47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nhaltsplatzhalter 11">
            <a:extLst>
              <a:ext uri="{FF2B5EF4-FFF2-40B4-BE49-F238E27FC236}">
                <a16:creationId xmlns:a16="http://schemas.microsoft.com/office/drawing/2014/main" id="{BADEDCAD-E609-E30B-7810-0998B51E9B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0985" y="1830380"/>
            <a:ext cx="4549140" cy="1735089"/>
          </a:xfrm>
          <a:prstGeom prst="rect">
            <a:avLst/>
          </a:prstGeom>
        </p:spPr>
      </p:pic>
      <p:sp>
        <p:nvSpPr>
          <p:cNvPr id="3" name="Pfeil nach rechts 2">
            <a:extLst>
              <a:ext uri="{FF2B5EF4-FFF2-40B4-BE49-F238E27FC236}">
                <a16:creationId xmlns:a16="http://schemas.microsoft.com/office/drawing/2014/main" id="{407B331F-2897-EC64-221F-0A5092B08C17}"/>
              </a:ext>
            </a:extLst>
          </p:cNvPr>
          <p:cNvSpPr/>
          <p:nvPr/>
        </p:nvSpPr>
        <p:spPr>
          <a:xfrm>
            <a:off x="6094774" y="2436140"/>
            <a:ext cx="1262466" cy="52357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Picture 7" descr="Text&#10;&#10;Description automatically generated">
            <a:extLst>
              <a:ext uri="{FF2B5EF4-FFF2-40B4-BE49-F238E27FC236}">
                <a16:creationId xmlns:a16="http://schemas.microsoft.com/office/drawing/2014/main" id="{F0FFC241-C272-0002-54A6-9BCB1DAAED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4998" y="1112756"/>
            <a:ext cx="3211552" cy="45586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2235A6F9-D938-65AB-97DC-D5C2A6B4E37A}"/>
              </a:ext>
            </a:extLst>
          </p:cNvPr>
          <p:cNvSpPr txBox="1"/>
          <p:nvPr/>
        </p:nvSpPr>
        <p:spPr>
          <a:xfrm>
            <a:off x="10985863" y="5237413"/>
            <a:ext cx="12061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prstClr val="black"/>
                </a:solidFill>
                <a:cs typeface="Arial" panose="020B0604020202020204" pitchFamily="34" charset="0"/>
              </a:rPr>
              <a:t>Topic description document</a:t>
            </a:r>
          </a:p>
          <a:p>
            <a:r>
              <a:rPr lang="de-DE" sz="900" dirty="0">
                <a:solidFill>
                  <a:prstClr val="black"/>
                </a:solidFill>
                <a:cs typeface="Arial" panose="020B0604020202020204" pitchFamily="34" charset="0"/>
              </a:rPr>
              <a:t>template </a:t>
            </a:r>
            <a:r>
              <a:rPr lang="de-DE" sz="900" dirty="0">
                <a:solidFill>
                  <a:schemeClr val="accent2"/>
                </a:solidFill>
                <a:cs typeface="Arial" panose="020B0604020202020204" pitchFamily="34" charset="0"/>
              </a:rPr>
              <a:t>(</a:t>
            </a:r>
            <a:r>
              <a:rPr lang="de-DE" sz="900" dirty="0">
                <a:solidFill>
                  <a:schemeClr val="accent2"/>
                </a:solidFill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J-105</a:t>
            </a:r>
            <a:r>
              <a:rPr lang="de-DE" sz="900" dirty="0">
                <a:solidFill>
                  <a:prstClr val="black"/>
                </a:solidFill>
                <a:cs typeface="Arial" panose="020B0604020202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583030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5A6F092D-727C-44CD-BB0C-F1C722C503A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5A6F092D-727C-44CD-BB0C-F1C722C503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83E5052C-74D3-4E8D-B5BD-60350328090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395288"/>
            <a:ext cx="11233150" cy="382733"/>
          </a:xfrm>
        </p:spPr>
        <p:txBody>
          <a:bodyPr vert="horz">
            <a:normAutofit fontScale="90000"/>
          </a:bodyPr>
          <a:lstStyle/>
          <a:p>
            <a:pPr lvl="0"/>
            <a:r>
              <a:rPr lang="de-DE" dirty="0"/>
              <a:t>Topic groups x working groups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6BC8F31-A681-46B9-8DB4-0776C0D98F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778321"/>
            <a:ext cx="11233150" cy="31931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Matrix structure</a:t>
            </a:r>
            <a:endParaRPr lang="en-US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E8EADCF5-46AF-4D67-973F-361C8A6B44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5" y="1917868"/>
            <a:ext cx="4915535" cy="1970155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Working Groups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(horizontal) create best practices and guidance documentation for cross cutting topics (ethics, regulation,..)</a:t>
            </a:r>
            <a:endParaRPr lang="en-US" sz="14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Topic Groups</a:t>
            </a:r>
          </a:p>
          <a:p>
            <a:pPr marL="285750" lvl="1" indent="-285750">
              <a:buFont typeface="Wingdings" pitchFamily="2" charset="2"/>
              <a:buChar char="§"/>
            </a:pPr>
            <a:r>
              <a:rPr lang="en-US" dirty="0"/>
              <a:t> (vertical) apply these within their benchmarking procedure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8B502DCF-743B-6F8D-B5A9-A9A490336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069" y="259200"/>
            <a:ext cx="2349501" cy="47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nhaltsplatzhalter 7">
            <a:extLst>
              <a:ext uri="{FF2B5EF4-FFF2-40B4-BE49-F238E27FC236}">
                <a16:creationId xmlns:a16="http://schemas.microsoft.com/office/drawing/2014/main" id="{483DD0BB-4940-8EF8-2AA9-EC0C5D9B86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0700" y="1160219"/>
            <a:ext cx="5410835" cy="4662016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B500DADB-0B88-39B8-CC8D-F1FE60026A17}"/>
              </a:ext>
            </a:extLst>
          </p:cNvPr>
          <p:cNvSpPr txBox="1"/>
          <p:nvPr/>
        </p:nvSpPr>
        <p:spPr>
          <a:xfrm>
            <a:off x="10535847" y="5622180"/>
            <a:ext cx="2353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WG = Working Groups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TG   = Topic Groups</a:t>
            </a:r>
          </a:p>
        </p:txBody>
      </p:sp>
    </p:spTree>
    <p:extLst>
      <p:ext uri="{BB962C8B-B14F-4D97-AF65-F5344CB8AC3E}">
        <p14:creationId xmlns:p14="http://schemas.microsoft.com/office/powerpoint/2010/main" val="2334625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5A6F092D-727C-44CD-BB0C-F1C722C503A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5A6F092D-727C-44CD-BB0C-F1C722C503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83E5052C-74D3-4E8D-B5BD-60350328090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395288"/>
            <a:ext cx="11233150" cy="382733"/>
          </a:xfrm>
        </p:spPr>
        <p:txBody>
          <a:bodyPr vert="horz">
            <a:normAutofit fontScale="90000"/>
          </a:bodyPr>
          <a:lstStyle/>
          <a:p>
            <a:pPr lvl="0"/>
            <a:r>
              <a:rPr lang="de-DE" dirty="0"/>
              <a:t>More topic group activities 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6BC8F31-A681-46B9-8DB4-0776C0D98F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778321"/>
            <a:ext cx="11233150" cy="31931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OCI &amp; AI audits</a:t>
            </a:r>
            <a:endParaRPr lang="en-US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E8EADCF5-46AF-4D67-973F-361C8A6B44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0854" y="4816397"/>
            <a:ext cx="10470291" cy="1314758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Topic groups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Ophthalmology – Malaria – Symptoms – Psychiatry –  Radiology – Neurology – Outbreaks – Dental – Falls …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8B502DCF-743B-6F8D-B5A9-A9A490336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069" y="259200"/>
            <a:ext cx="2349501" cy="47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50E1E87-6084-0AD2-272A-32EFAB194815}"/>
              </a:ext>
            </a:extLst>
          </p:cNvPr>
          <p:cNvSpPr txBox="1"/>
          <p:nvPr/>
        </p:nvSpPr>
        <p:spPr>
          <a:xfrm>
            <a:off x="6741760" y="4195073"/>
            <a:ext cx="4804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&amp; 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Open Code Initiative </a:t>
            </a:r>
          </a:p>
        </p:txBody>
      </p:sp>
      <p:pic>
        <p:nvPicPr>
          <p:cNvPr id="10" name="Grafik 9" descr="Ein Bild, das Diagramm enthält.&#10;&#10;Automatisch generierte Beschreibung">
            <a:extLst>
              <a:ext uri="{FF2B5EF4-FFF2-40B4-BE49-F238E27FC236}">
                <a16:creationId xmlns:a16="http://schemas.microsoft.com/office/drawing/2014/main" id="{30AAA459-B05F-987A-981F-0F3BECC9B3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6209" y="1097639"/>
            <a:ext cx="3985551" cy="339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807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969FAB3-F139-4D43-A7C4-4D804D9FD1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gray">
          <a:xfrm>
            <a:off x="479425" y="2255355"/>
            <a:ext cx="11233149" cy="1986698"/>
          </a:xfrm>
        </p:spPr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for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r>
              <a:rPr lang="de-DE" dirty="0"/>
              <a:t>!</a:t>
            </a:r>
          </a:p>
          <a:p>
            <a:pPr lvl="1"/>
            <a:r>
              <a:rPr lang="de-DE" dirty="0"/>
              <a:t>—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241A9665-E7C3-45A5-6F88-B30D8245B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069" y="259200"/>
            <a:ext cx="2349501" cy="47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8982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GAI4H-R-000_PPT-Template-16x9.pptx" id="{EE62FBBD-1DFB-4F85-A153-1F32815DB8B8}" vid="{76AE4977-3825-43F0-AE2D-270D4A2CC77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D7C4C8-5D09-4D77-BBFD-2C153ABB7C5B}"/>
</file>

<file path=customXml/itemProps2.xml><?xml version="1.0" encoding="utf-8"?>
<ds:datastoreItem xmlns:ds="http://schemas.openxmlformats.org/officeDocument/2006/customXml" ds:itemID="{8D757891-533E-4B08-9CC2-432445C0232A}"/>
</file>

<file path=customXml/itemProps3.xml><?xml version="1.0" encoding="utf-8"?>
<ds:datastoreItem xmlns:ds="http://schemas.openxmlformats.org/officeDocument/2006/customXml" ds:itemID="{263EDF69-883F-4630-8D5D-47FF3AA110B2}"/>
</file>

<file path=docProps/app.xml><?xml version="1.0" encoding="utf-8"?>
<Properties xmlns="http://schemas.openxmlformats.org/officeDocument/2006/extended-properties" xmlns:vt="http://schemas.openxmlformats.org/officeDocument/2006/docPropsVTypes">
  <Template>FGAI4H-R-000_PPT-Template-16x9</Template>
  <TotalTime>3</TotalTime>
  <Words>280</Words>
  <Application>Microsoft Office PowerPoint</Application>
  <PresentationFormat>Widescreen</PresentationFormat>
  <Paragraphs>46</Paragraphs>
  <Slides>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等线</vt:lpstr>
      <vt:lpstr>Arial</vt:lpstr>
      <vt:lpstr>Calibri</vt:lpstr>
      <vt:lpstr>Calibri Light</vt:lpstr>
      <vt:lpstr>Frutiger LT Com 45 Light</vt:lpstr>
      <vt:lpstr>Frutiger LT Com 55 Roman</vt:lpstr>
      <vt:lpstr>Frutiger LT Com 65 Bold</vt:lpstr>
      <vt:lpstr>Wingdings</vt:lpstr>
      <vt:lpstr>Office 主题​​</vt:lpstr>
      <vt:lpstr>think-cell Folie</vt:lpstr>
      <vt:lpstr>PowerPoint Presentation</vt:lpstr>
      <vt:lpstr>PowerPoint Presentation</vt:lpstr>
      <vt:lpstr>24 topic groups</vt:lpstr>
      <vt:lpstr>Topic groups organization &amp; output</vt:lpstr>
      <vt:lpstr>Topic groups x working groups</vt:lpstr>
      <vt:lpstr>More topic group activities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Att.1 – Presentation - DEL10 Update: AI4H use cases</dc:title>
  <dc:creator>TSB (HT)</dc:creator>
  <cp:lastModifiedBy>TSB (HT)</cp:lastModifiedBy>
  <cp:revision>1</cp:revision>
  <cp:lastPrinted>2019-04-04T08:49:31Z</cp:lastPrinted>
  <dcterms:created xsi:type="dcterms:W3CDTF">2023-03-22T15:45:22Z</dcterms:created>
  <dcterms:modified xsi:type="dcterms:W3CDTF">2023-03-22T15:49:14Z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