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sldIdLst>
    <p:sldId id="256" r:id="rId5"/>
    <p:sldId id="258" r:id="rId6"/>
    <p:sldId id="270" r:id="rId7"/>
    <p:sldId id="278" r:id="rId8"/>
    <p:sldId id="271" r:id="rId9"/>
    <p:sldId id="273" r:id="rId10"/>
    <p:sldId id="274" r:id="rId11"/>
    <p:sldId id="267" r:id="rId12"/>
    <p:sldId id="275" r:id="rId13"/>
    <p:sldId id="276" r:id="rId14"/>
    <p:sldId id="268" r:id="rId15"/>
    <p:sldId id="277" r:id="rId16"/>
    <p:sldId id="269" r:id="rId17"/>
    <p:sldId id="279" r:id="rId18"/>
    <p:sldId id="272" r:id="rId19"/>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2029" autoAdjust="0"/>
  </p:normalViewPr>
  <p:slideViewPr>
    <p:cSldViewPr snapToGrid="0">
      <p:cViewPr varScale="1">
        <p:scale>
          <a:sx n="119" d="100"/>
          <a:sy n="119" d="100"/>
        </p:scale>
        <p:origin x="9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2023/3/20</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https://www.kaggle.com/code/cdeotte/lb-probing-strategies-0-890-2nd-place/notebook</a:t>
            </a:r>
          </a:p>
          <a:p>
            <a:r>
              <a:rPr lang="en-US" dirty="0"/>
              <a:t>https://www.kaggle.com/code/kevinbonnes/adversarial-validation</a:t>
            </a:r>
          </a:p>
          <a:p>
            <a:r>
              <a:rPr lang="en-US" dirty="0"/>
              <a:t>https://www.kaggle.com/code/kevinbonnes/adversarial-validation</a:t>
            </a:r>
          </a:p>
        </p:txBody>
      </p:sp>
      <p:sp>
        <p:nvSpPr>
          <p:cNvPr id="4" name="Foliennummernplatzhalter 3"/>
          <p:cNvSpPr>
            <a:spLocks noGrp="1"/>
          </p:cNvSpPr>
          <p:nvPr>
            <p:ph type="sldNum" sz="quarter" idx="5"/>
          </p:nvPr>
        </p:nvSpPr>
        <p:spPr/>
        <p:txBody>
          <a:bodyPr/>
          <a:lstStyle/>
          <a:p>
            <a:fld id="{245FDEC2-DF3E-4D08-A694-69CAF3C42812}" type="slidenum">
              <a:rPr lang="zh-CN" altLang="en-US" smtClean="0"/>
              <a:t>13</a:t>
            </a:fld>
            <a:endParaRPr lang="zh-CN" altLang="en-US"/>
          </a:p>
        </p:txBody>
      </p:sp>
    </p:spTree>
    <p:extLst>
      <p:ext uri="{BB962C8B-B14F-4D97-AF65-F5344CB8AC3E}">
        <p14:creationId xmlns:p14="http://schemas.microsoft.com/office/powerpoint/2010/main" val="353957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835660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2023/3/20</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booda@r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9246225" y="845674"/>
            <a:ext cx="1521507" cy="369332"/>
          </a:xfrm>
          <a:prstGeom prst="rect">
            <a:avLst/>
          </a:prstGeom>
        </p:spPr>
        <p:txBody>
          <a:bodyPr wrap="none">
            <a:spAutoFit/>
          </a:bodyPr>
          <a:lstStyle/>
          <a:p>
            <a:pPr algn="r"/>
            <a:r>
              <a:rPr lang="en-GB" b="1" dirty="0"/>
              <a:t>FGAI4H-R-045</a:t>
            </a:r>
          </a:p>
        </p:txBody>
      </p:sp>
      <p:sp>
        <p:nvSpPr>
          <p:cNvPr id="10" name="Rectangle 9">
            <a:extLst>
              <a:ext uri="{FF2B5EF4-FFF2-40B4-BE49-F238E27FC236}">
                <a16:creationId xmlns:a16="http://schemas.microsoft.com/office/drawing/2014/main" id="{D36F58C8-2F54-4864-94DC-A069EA8D2640}"/>
              </a:ext>
            </a:extLst>
          </p:cNvPr>
          <p:cNvSpPr/>
          <p:nvPr/>
        </p:nvSpPr>
        <p:spPr>
          <a:xfrm>
            <a:off x="7738248" y="1215006"/>
            <a:ext cx="3029484" cy="369332"/>
          </a:xfrm>
          <a:prstGeom prst="rect">
            <a:avLst/>
          </a:prstGeom>
        </p:spPr>
        <p:txBody>
          <a:bodyPr wrap="none">
            <a:spAutoFit/>
          </a:bodyPr>
          <a:lstStyle/>
          <a:p>
            <a:pPr algn="r"/>
            <a:r>
              <a:rPr lang="en-US" dirty="0"/>
              <a:t>Cambridge, 21-24 March 2023</a:t>
            </a:r>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806125805"/>
              </p:ext>
            </p:extLst>
          </p:nvPr>
        </p:nvGraphicFramePr>
        <p:xfrm>
          <a:off x="1424267" y="3274055"/>
          <a:ext cx="9343465" cy="2240280"/>
        </p:xfrm>
        <a:graphic>
          <a:graphicData uri="http://schemas.openxmlformats.org/drawingml/2006/table">
            <a:tbl>
              <a:tblPr firstRow="1" bandRow="1">
                <a:tableStyleId>{2D5ABB26-0587-4C30-8999-92F81FD0307C}</a:tableStyleId>
              </a:tblPr>
              <a:tblGrid>
                <a:gridCol w="1497379">
                  <a:extLst>
                    <a:ext uri="{9D8B030D-6E8A-4147-A177-3AD203B41FA5}">
                      <a16:colId xmlns:a16="http://schemas.microsoft.com/office/drawing/2014/main" val="3760236376"/>
                    </a:ext>
                  </a:extLst>
                </a:gridCol>
                <a:gridCol w="3866469">
                  <a:extLst>
                    <a:ext uri="{9D8B030D-6E8A-4147-A177-3AD203B41FA5}">
                      <a16:colId xmlns:a16="http://schemas.microsoft.com/office/drawing/2014/main" val="4118390399"/>
                    </a:ext>
                  </a:extLst>
                </a:gridCol>
                <a:gridCol w="3979617">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mn-lt"/>
                          <a:ea typeface="+mn-ea"/>
                          <a:cs typeface="+mn-cs"/>
                        </a:rPr>
                        <a:t>Editor DEL7.2</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lnB w="12700" cap="flat" cmpd="sng" algn="ctr">
                      <a:solidFill>
                        <a:schemeClr val="tx1"/>
                      </a:solidFill>
                      <a:prstDash val="solid"/>
                      <a:round/>
                      <a:headEnd type="none" w="med" len="med"/>
                      <a:tailEnd type="none" w="med" len="med"/>
                    </a:lnB>
                  </a:tcPr>
                </a:tc>
                <a:tc gridSpan="2">
                  <a:txBody>
                    <a:bodyPr/>
                    <a:lstStyle/>
                    <a:p>
                      <a:r>
                        <a:rPr lang="en-GB" sz="1800" b="0" i="0" kern="1200" dirty="0">
                          <a:solidFill>
                            <a:schemeClr val="tx1"/>
                          </a:solidFill>
                          <a:effectLst/>
                          <a:latin typeface="+mn-lt"/>
                          <a:ea typeface="+mn-ea"/>
                          <a:cs typeface="+mn-cs"/>
                        </a:rPr>
                        <a:t>DEL7.2 Update: AI technical test specification</a:t>
                      </a:r>
                      <a:endParaRPr lang="en-GB" sz="1800" dirty="0"/>
                    </a:p>
                  </a:txBody>
                  <a:tcPr marL="68580" marR="68580" marT="34290" marB="34290">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Contact:</a:t>
                      </a:r>
                      <a:endParaRPr lang="en-GB" sz="18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Auss Abbood,
Robert Koch Institute,
Berlin, Germany</a:t>
                      </a:r>
                      <a:endParaRPr lang="en-GB" sz="1800" dirty="0">
                        <a:solidFill>
                          <a:srgbClr val="FF0000"/>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E-mail: </a:t>
                      </a:r>
                      <a:r>
                        <a:rPr lang="en-GB" u="sng" dirty="0">
                          <a:solidFill>
                            <a:srgbClr val="0000FF"/>
                          </a:solidFill>
                          <a:uFill>
                            <a:solidFill>
                              <a:srgbClr val="0000FF"/>
                            </a:solidFill>
                          </a:uFill>
                          <a:hlinkClick r:id="rId3"/>
                        </a:rPr>
                        <a:t>abbooda@rki.de</a:t>
                      </a:r>
                      <a:r>
                        <a:rPr lang="en-GB" sz="1800" kern="1200" dirty="0">
                          <a:effectLst/>
                        </a:rPr>
                        <a:t> </a:t>
                      </a:r>
                      <a:endParaRPr lang="en-GB" sz="1800"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270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PPT contains the current</a:t>
                      </a:r>
                      <a:r>
                        <a:rPr lang="en-GB" baseline="0" dirty="0"/>
                        <a:t> structure of the deliverable AI technical test specification</a:t>
                      </a:r>
                      <a:r>
                        <a:rPr lang="en-US" sz="1800" dirty="0"/>
                        <a:t>.</a:t>
                      </a:r>
                      <a:endParaRPr lang="en-GB" sz="1800" dirty="0"/>
                    </a:p>
                  </a:txBody>
                  <a:tcPr marL="68580" marR="68580" marT="34290" marB="34290">
                    <a:lnT w="1270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AI testing</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noProof="0" dirty="0"/>
              <a:t>Metamorphic testing seems promising:</a:t>
            </a:r>
          </a:p>
          <a:p>
            <a:pPr lvl="1"/>
            <a:r>
              <a:rPr lang="en-US" sz="1800" noProof="0" dirty="0"/>
              <a:t>Test coverage does not equate unit (neuron) activity</a:t>
            </a:r>
          </a:p>
          <a:p>
            <a:pPr lvl="1"/>
            <a:r>
              <a:rPr lang="en-US" sz="1800" noProof="0" dirty="0"/>
              <a:t>Use other model to maximize unit activity</a:t>
            </a:r>
          </a:p>
          <a:p>
            <a:pPr lvl="1"/>
            <a:r>
              <a:rPr lang="en-US" sz="1800" noProof="0" dirty="0"/>
              <a:t>Create two sets of inputs (raw and </a:t>
            </a:r>
            <a:r>
              <a:rPr lang="en-US" sz="1800" noProof="0" dirty="0" err="1"/>
              <a:t>modfied</a:t>
            </a:r>
            <a:r>
              <a:rPr lang="en-US" sz="1800" noProof="0" dirty="0"/>
              <a:t>) with an expected change (pseudo oracle)</a:t>
            </a:r>
          </a:p>
          <a:p>
            <a:pPr lvl="1"/>
            <a:r>
              <a:rPr lang="en-US" sz="1800" noProof="0" dirty="0"/>
              <a:t>Verify and validate</a:t>
            </a:r>
          </a:p>
          <a:p>
            <a:pPr marL="0" indent="0">
              <a:buNone/>
            </a:pPr>
            <a:endParaRPr lang="en-US" sz="1800" noProof="0" dirty="0"/>
          </a:p>
          <a:p>
            <a:pPr marL="0" indent="0">
              <a:buNone/>
            </a:pPr>
            <a:endParaRPr lang="en-US" sz="1800" noProof="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10</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6E750A0D-59F9-40B4-BEA4-0780CE1C105C}"/>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126970856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noProof="0" dirty="0"/>
              <a:t>ML ops as an addition</a:t>
            </a:r>
            <a:br>
              <a:rPr lang="en-US" noProof="0" dirty="0"/>
            </a:br>
            <a:endParaRPr lang="en-US" noProof="0"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noProof="0" dirty="0"/>
              <a:t>Testing should appreciate connection between data, software, hardware, and AI over time:</a:t>
            </a:r>
          </a:p>
          <a:p>
            <a:pPr lvl="1"/>
            <a:r>
              <a:rPr lang="en-US" sz="1800" noProof="0" dirty="0" err="1"/>
              <a:t>MLFlow</a:t>
            </a:r>
            <a:r>
              <a:rPr lang="en-US" sz="1800" noProof="0" dirty="0"/>
              <a:t>, Argo, Docker, Sacred, DVC,  etc. can help (or AWS, Google, with enough funding)</a:t>
            </a:r>
          </a:p>
          <a:p>
            <a:pPr lvl="1"/>
            <a:r>
              <a:rPr lang="en-US" sz="1800" noProof="0" dirty="0"/>
              <a:t>device-specific properties of produced data</a:t>
            </a:r>
          </a:p>
          <a:p>
            <a:r>
              <a:rPr lang="en-US" sz="1800" noProof="0" dirty="0"/>
              <a:t>BUT, not all forms of input can be tested (</a:t>
            </a:r>
            <a:r>
              <a:rPr lang="en-US" sz="1800" i="1" noProof="0" dirty="0"/>
              <a:t>General Principles of Software Validation; Final Guidance for Industry and FDA Staff</a:t>
            </a:r>
            <a:r>
              <a:rPr lang="en-US" sz="1800" noProof="0" dirty="0"/>
              <a:t> ). When is our testing done?</a:t>
            </a:r>
          </a:p>
          <a:p>
            <a:pPr lvl="1"/>
            <a:r>
              <a:rPr lang="en-US" sz="1800" noProof="0" dirty="0"/>
              <a:t>Third party libraries are usually well tested</a:t>
            </a:r>
          </a:p>
          <a:p>
            <a:pPr lvl="1"/>
            <a:r>
              <a:rPr lang="en-US" sz="1800" noProof="0" dirty="0"/>
              <a:t>Errors sneak into the best of </a:t>
            </a:r>
            <a:r>
              <a:rPr lang="en-US" sz="1800" noProof="0" dirty="0" err="1"/>
              <a:t>libaries</a:t>
            </a:r>
            <a:endParaRPr lang="en-US" sz="1800" noProof="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11</a:t>
            </a:fld>
            <a:endParaRPr kern="0">
              <a:latin typeface="Calibri"/>
              <a:cs typeface="Calibri"/>
              <a:sym typeface="Calibri"/>
            </a:endParaRPr>
          </a:p>
        </p:txBody>
      </p:sp>
      <p:sp>
        <p:nvSpPr>
          <p:cNvPr id="7" name="Fußzeilenplatzhalter 3">
            <a:extLst>
              <a:ext uri="{FF2B5EF4-FFF2-40B4-BE49-F238E27FC236}">
                <a16:creationId xmlns:a16="http://schemas.microsoft.com/office/drawing/2014/main" id="{22124443-1863-4D1B-AB2A-C3432737B3BA}"/>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59684288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noProof="0" dirty="0"/>
              <a:t>ML ops as an addition</a:t>
            </a:r>
            <a:br>
              <a:rPr lang="en-US" noProof="0" dirty="0"/>
            </a:br>
            <a:endParaRPr lang="en-US" noProof="0"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endParaRPr lang="en-US" sz="1800" dirty="0"/>
          </a:p>
        </p:txBody>
      </p:sp>
      <p:sp>
        <p:nvSpPr>
          <p:cNvPr id="201" name="Foliennummernplatzhalter 4"/>
          <p:cNvSpPr txBox="1">
            <a:spLocks noGrp="1"/>
          </p:cNvSpPr>
          <p:nvPr>
            <p:ph type="sldNum" sz="quarter" idx="2"/>
          </p:nvPr>
        </p:nvSpPr>
        <p:spPr>
          <a:xfrm>
            <a:off x="9961376" y="6400414"/>
            <a:ext cx="249425"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12</a:t>
            </a:fld>
            <a:endParaRPr kern="0">
              <a:latin typeface="Calibri"/>
              <a:cs typeface="Calibri"/>
              <a:sym typeface="Calibri"/>
            </a:endParaRPr>
          </a:p>
        </p:txBody>
      </p:sp>
      <p:pic>
        <p:nvPicPr>
          <p:cNvPr id="3" name="Grafik 2">
            <a:extLst>
              <a:ext uri="{FF2B5EF4-FFF2-40B4-BE49-F238E27FC236}">
                <a16:creationId xmlns:a16="http://schemas.microsoft.com/office/drawing/2014/main" id="{3C4E2338-8502-4465-A01C-5757E4318E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8022" y="2295367"/>
            <a:ext cx="6315956" cy="2267266"/>
          </a:xfrm>
          <a:prstGeom prst="rect">
            <a:avLst/>
          </a:prstGeom>
        </p:spPr>
      </p:pic>
      <p:sp>
        <p:nvSpPr>
          <p:cNvPr id="7" name="Fußzeilenplatzhalter 3">
            <a:extLst>
              <a:ext uri="{FF2B5EF4-FFF2-40B4-BE49-F238E27FC236}">
                <a16:creationId xmlns:a16="http://schemas.microsoft.com/office/drawing/2014/main" id="{E67FF3B3-3D0C-4192-B734-7C86A9A4D90F}"/>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58573326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noProof="0" dirty="0"/>
              <a:t>Leaderboard probing</a:t>
            </a:r>
            <a:br>
              <a:rPr lang="en-US" noProof="0" dirty="0"/>
            </a:br>
            <a:endParaRPr lang="en-US" noProof="0"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pPr>
              <a:lnSpc>
                <a:spcPct val="200000"/>
              </a:lnSpc>
            </a:pPr>
            <a:r>
              <a:rPr lang="en-US" sz="1800" noProof="0" dirty="0"/>
              <a:t>Leaderboard probing</a:t>
            </a:r>
          </a:p>
          <a:p>
            <a:pPr lvl="1"/>
            <a:r>
              <a:rPr lang="en-US" sz="1800" noProof="0" dirty="0"/>
              <a:t>Data aggregation or missing data</a:t>
            </a:r>
          </a:p>
          <a:p>
            <a:pPr lvl="1"/>
            <a:r>
              <a:rPr lang="en-US" sz="1800" noProof="0" dirty="0"/>
              <a:t>Vulnerable metrics or data formats (timeseries)</a:t>
            </a:r>
          </a:p>
          <a:p>
            <a:pPr lvl="1"/>
            <a:r>
              <a:rPr lang="en-US" sz="1800" noProof="0" dirty="0"/>
              <a:t>Non weighted performance (optimize on easy tasks instead of hard ones)</a:t>
            </a:r>
          </a:p>
          <a:p>
            <a:pPr lvl="1"/>
            <a:r>
              <a:rPr lang="en-US" sz="1800" noProof="0" dirty="0"/>
              <a:t>Adversarial validation -&gt; Find biggest similarities in test and training data</a:t>
            </a:r>
          </a:p>
          <a:p>
            <a:pPr lvl="1"/>
            <a:r>
              <a:rPr lang="en-US" sz="1800" noProof="0" dirty="0"/>
              <a:t>Random rotation of </a:t>
            </a:r>
            <a:r>
              <a:rPr lang="en-US" sz="1800" noProof="0" dirty="0" err="1"/>
              <a:t>classifaction</a:t>
            </a:r>
            <a:r>
              <a:rPr lang="en-US" sz="1800" noProof="0" dirty="0"/>
              <a:t> hyperplane to find most useful variables</a:t>
            </a:r>
          </a:p>
        </p:txBody>
      </p:sp>
      <p:sp>
        <p:nvSpPr>
          <p:cNvPr id="201" name="Foliennummernplatzhalter 4"/>
          <p:cNvSpPr txBox="1">
            <a:spLocks noGrp="1"/>
          </p:cNvSpPr>
          <p:nvPr>
            <p:ph type="sldNum" sz="quarter" idx="2"/>
          </p:nvPr>
        </p:nvSpPr>
        <p:spPr>
          <a:xfrm>
            <a:off x="9961376" y="6400414"/>
            <a:ext cx="249425"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13</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1E3543FE-DB31-47B2-AD49-086B818EBC7F}"/>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300909400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noProof="0" dirty="0"/>
              <a:t>Other deliverables</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noProof="0" dirty="0"/>
              <a:t>Information from DEL. 5.1 and 7.3 crucial</a:t>
            </a:r>
          </a:p>
          <a:p>
            <a:pPr lvl="1"/>
            <a:r>
              <a:rPr lang="en-US" sz="1800" noProof="0" dirty="0"/>
              <a:t>5.1: Test data pipeline, e.g., pre-processing, </a:t>
            </a:r>
            <a:r>
              <a:rPr lang="en-US" sz="1800" noProof="0" dirty="0" err="1"/>
              <a:t>heterogenity</a:t>
            </a:r>
            <a:r>
              <a:rPr lang="en-US" sz="1800" noProof="0" dirty="0"/>
              <a:t>, precision of data, bias, leakage…</a:t>
            </a:r>
          </a:p>
          <a:p>
            <a:pPr lvl="1"/>
            <a:r>
              <a:rPr lang="en-US" sz="1800" noProof="0" dirty="0"/>
              <a:t>7.3: Test if compatible with audit setup</a:t>
            </a:r>
          </a:p>
        </p:txBody>
      </p:sp>
      <p:sp>
        <p:nvSpPr>
          <p:cNvPr id="201" name="Foliennummernplatzhalter 4"/>
          <p:cNvSpPr txBox="1">
            <a:spLocks noGrp="1"/>
          </p:cNvSpPr>
          <p:nvPr>
            <p:ph type="sldNum" sz="quarter" idx="2"/>
          </p:nvPr>
        </p:nvSpPr>
        <p:spPr>
          <a:xfrm>
            <a:off x="9961376" y="6400414"/>
            <a:ext cx="249425"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14</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1E3543FE-DB31-47B2-AD49-086B818EBC7F}"/>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206556489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noProof="0" dirty="0"/>
              <a:t>Outlook</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pPr>
              <a:lnSpc>
                <a:spcPct val="200000"/>
              </a:lnSpc>
            </a:pPr>
            <a:r>
              <a:rPr lang="en-US" sz="1800" noProof="0" dirty="0"/>
              <a:t>Receive more feedback (where to put more attention)</a:t>
            </a:r>
          </a:p>
          <a:p>
            <a:pPr>
              <a:lnSpc>
                <a:spcPct val="200000"/>
              </a:lnSpc>
            </a:pPr>
            <a:r>
              <a:rPr lang="en-US" sz="1800" noProof="0" dirty="0"/>
              <a:t>Document remedies for leaderboard probing</a:t>
            </a:r>
          </a:p>
        </p:txBody>
      </p:sp>
      <p:sp>
        <p:nvSpPr>
          <p:cNvPr id="201" name="Foliennummernplatzhalter 4"/>
          <p:cNvSpPr txBox="1">
            <a:spLocks noGrp="1"/>
          </p:cNvSpPr>
          <p:nvPr>
            <p:ph type="sldNum" sz="quarter" idx="2"/>
          </p:nvPr>
        </p:nvSpPr>
        <p:spPr>
          <a:xfrm>
            <a:off x="9961376" y="6400414"/>
            <a:ext cx="249425"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15</a:t>
            </a:fld>
            <a:endParaRPr kern="0">
              <a:latin typeface="Calibri"/>
              <a:cs typeface="Calibri"/>
              <a:sym typeface="Calibri"/>
            </a:endParaRPr>
          </a:p>
        </p:txBody>
      </p:sp>
      <p:sp>
        <p:nvSpPr>
          <p:cNvPr id="8" name="Fußzeilenplatzhalter 3">
            <a:extLst>
              <a:ext uri="{FF2B5EF4-FFF2-40B4-BE49-F238E27FC236}">
                <a16:creationId xmlns:a16="http://schemas.microsoft.com/office/drawing/2014/main" id="{501D6A15-DD78-4C1F-903B-B7CDE840D64F}"/>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11186553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el 1"/>
          <p:cNvSpPr txBox="1">
            <a:spLocks noGrp="1"/>
          </p:cNvSpPr>
          <p:nvPr>
            <p:ph type="ctrTitle"/>
          </p:nvPr>
        </p:nvSpPr>
        <p:spPr>
          <a:xfrm>
            <a:off x="2207569" y="2132856"/>
            <a:ext cx="7772401" cy="1470026"/>
          </a:xfrm>
          <a:prstGeom prst="rect">
            <a:avLst/>
          </a:prstGeom>
        </p:spPr>
        <p:txBody>
          <a:bodyPr>
            <a:normAutofit/>
          </a:bodyPr>
          <a:lstStyle/>
          <a:p>
            <a:pPr algn="ctr" defTabSz="795527">
              <a:defRPr sz="3132">
                <a:solidFill>
                  <a:srgbClr val="808080"/>
                </a:solidFill>
              </a:defRPr>
            </a:pPr>
            <a:r>
              <a:rPr lang="en-US" noProof="0" dirty="0"/>
              <a:t>Deliverable: </a:t>
            </a:r>
            <a:br>
              <a:rPr lang="en-US" noProof="0" dirty="0"/>
            </a:br>
            <a:r>
              <a:rPr lang="en-US" noProof="0" dirty="0">
                <a:solidFill>
                  <a:srgbClr val="000000"/>
                </a:solidFill>
              </a:rPr>
              <a:t>AI Technical Test Specification</a:t>
            </a:r>
            <a:br>
              <a:rPr lang="en-US" noProof="0" dirty="0">
                <a:solidFill>
                  <a:srgbClr val="000000"/>
                </a:solidFill>
              </a:rPr>
            </a:br>
            <a:endParaRPr lang="en-US" noProof="0" dirty="0">
              <a:solidFill>
                <a:srgbClr val="000000"/>
              </a:solidFill>
            </a:endParaRPr>
          </a:p>
        </p:txBody>
      </p:sp>
      <p:sp>
        <p:nvSpPr>
          <p:cNvPr id="102" name="Untertitel 2"/>
          <p:cNvSpPr txBox="1">
            <a:spLocks noGrp="1"/>
          </p:cNvSpPr>
          <p:nvPr>
            <p:ph type="subTitle" sz="quarter" idx="1"/>
          </p:nvPr>
        </p:nvSpPr>
        <p:spPr>
          <a:xfrm>
            <a:off x="2431850" y="4365105"/>
            <a:ext cx="7560842" cy="1415009"/>
          </a:xfrm>
          <a:prstGeom prst="rect">
            <a:avLst/>
          </a:prstGeom>
        </p:spPr>
        <p:txBody>
          <a:bodyPr/>
          <a:lstStyle/>
          <a:p>
            <a:pPr>
              <a:lnSpc>
                <a:spcPct val="90000"/>
              </a:lnSpc>
              <a:spcBef>
                <a:spcPts val="0"/>
              </a:spcBef>
              <a:defRPr sz="2000"/>
            </a:pPr>
            <a:r>
              <a:rPr lang="en-US" noProof="0" dirty="0"/>
              <a:t>Auss Abbood</a:t>
            </a:r>
          </a:p>
          <a:p>
            <a:pPr>
              <a:lnSpc>
                <a:spcPct val="90000"/>
              </a:lnSpc>
              <a:spcBef>
                <a:spcPts val="0"/>
              </a:spcBef>
              <a:defRPr sz="2000"/>
            </a:pPr>
            <a:r>
              <a:rPr lang="en-US" noProof="0" dirty="0"/>
              <a:t> Robert Koch-Institute, Berlin, Germany</a:t>
            </a:r>
          </a:p>
          <a:p>
            <a:pPr>
              <a:lnSpc>
                <a:spcPct val="90000"/>
              </a:lnSpc>
              <a:spcBef>
                <a:spcPts val="0"/>
              </a:spcBef>
              <a:defRPr sz="2000"/>
            </a:pPr>
            <a:endParaRPr lang="en-US" noProof="0" dirty="0"/>
          </a:p>
          <a:p>
            <a:pPr>
              <a:lnSpc>
                <a:spcPct val="90000"/>
              </a:lnSpc>
              <a:spcBef>
                <a:spcPts val="0"/>
              </a:spcBef>
              <a:defRPr sz="2800"/>
            </a:pPr>
            <a:r>
              <a:rPr lang="en-US" sz="2400" noProof="0" dirty="0"/>
              <a:t>Cambridge, MA 21-24th March 2023</a:t>
            </a:r>
          </a:p>
        </p:txBody>
      </p:sp>
      <p:pic>
        <p:nvPicPr>
          <p:cNvPr id="103" name="Picture 4" descr="Picture 4"/>
          <p:cNvPicPr>
            <a:picLocks noChangeAspect="1"/>
          </p:cNvPicPr>
          <p:nvPr/>
        </p:nvPicPr>
        <p:blipFill>
          <a:blip r:embed="rId2"/>
          <a:stretch>
            <a:fillRect/>
          </a:stretch>
        </p:blipFill>
        <p:spPr>
          <a:xfrm>
            <a:off x="6528049" y="35670"/>
            <a:ext cx="4019895" cy="1730970"/>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Motivation</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pPr>
              <a:lnSpc>
                <a:spcPct val="200000"/>
              </a:lnSpc>
            </a:pPr>
            <a:r>
              <a:rPr lang="en-US" sz="1800" noProof="0" dirty="0"/>
              <a:t>What are best practices in AI testing that TGs can adapt?</a:t>
            </a:r>
          </a:p>
          <a:p>
            <a:pPr>
              <a:lnSpc>
                <a:spcPct val="200000"/>
              </a:lnSpc>
            </a:pPr>
            <a:r>
              <a:rPr lang="en-US" sz="1800" noProof="0" dirty="0"/>
              <a:t>Which tests are specifically important for an assessment platform?</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3</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192258C5-DA81-45F1-84C3-A2F7832B2D70}"/>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R</a:t>
            </a:r>
            <a:endParaRPr kern="0" dirty="0">
              <a:latin typeface="Calibri"/>
              <a:cs typeface="Calibri"/>
              <a:sym typeface="Calibri"/>
            </a:endParaRPr>
          </a:p>
        </p:txBody>
      </p:sp>
    </p:spTree>
    <p:extLst>
      <p:ext uri="{BB962C8B-B14F-4D97-AF65-F5344CB8AC3E}">
        <p14:creationId xmlns:p14="http://schemas.microsoft.com/office/powerpoint/2010/main" val="22999049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Outline</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pPr>
              <a:lnSpc>
                <a:spcPct val="200000"/>
              </a:lnSpc>
            </a:pPr>
            <a:r>
              <a:rPr lang="en-US" sz="1800" noProof="0" dirty="0"/>
              <a:t>Deliverable is mature and currently under review</a:t>
            </a:r>
          </a:p>
          <a:p>
            <a:pPr>
              <a:lnSpc>
                <a:spcPct val="200000"/>
              </a:lnSpc>
            </a:pPr>
            <a:r>
              <a:rPr lang="en-US" sz="1800" noProof="0" dirty="0"/>
              <a:t>Feedback is always and still appreciated</a:t>
            </a:r>
          </a:p>
          <a:p>
            <a:pPr>
              <a:lnSpc>
                <a:spcPct val="200000"/>
              </a:lnSpc>
            </a:pPr>
            <a:r>
              <a:rPr lang="en-US" sz="1800" noProof="0" dirty="0"/>
              <a:t>Summary of the deliverable</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4</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192258C5-DA81-45F1-84C3-A2F7832B2D70}"/>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R</a:t>
            </a:r>
            <a:endParaRPr kern="0" dirty="0">
              <a:latin typeface="Calibri"/>
              <a:cs typeface="Calibri"/>
              <a:sym typeface="Calibri"/>
            </a:endParaRPr>
          </a:p>
        </p:txBody>
      </p:sp>
    </p:spTree>
    <p:extLst>
      <p:ext uri="{BB962C8B-B14F-4D97-AF65-F5344CB8AC3E}">
        <p14:creationId xmlns:p14="http://schemas.microsoft.com/office/powerpoint/2010/main" val="41394247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Background</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noProof="0" dirty="0"/>
              <a:t>Contains SOTA in testing as described by books, International Software Testing Qualification Board, the National Institute for Standards and Technology, and ISO/IEC/IEEE standards</a:t>
            </a:r>
          </a:p>
          <a:p>
            <a:pPr>
              <a:lnSpc>
                <a:spcPct val="200000"/>
              </a:lnSpc>
            </a:pPr>
            <a:r>
              <a:rPr lang="en-US" sz="1800" noProof="0" dirty="0"/>
              <a:t>A summary of commonly used terms and principles in software testing</a:t>
            </a:r>
          </a:p>
          <a:p>
            <a:pPr>
              <a:lnSpc>
                <a:spcPct val="200000"/>
              </a:lnSpc>
            </a:pPr>
            <a:r>
              <a:rPr lang="en-US" sz="1800" noProof="0" dirty="0"/>
              <a:t>Filtered for our purpose: What is it that we need to test AI (and what not)</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5</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F190D9A3-B1D2-487D-9B7C-779ED1C93BBB}"/>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34340986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Testing principles</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pPr marL="0" indent="0">
              <a:buNone/>
            </a:pPr>
            <a:r>
              <a:rPr lang="en-US" sz="1800" b="1" noProof="0" dirty="0"/>
              <a:t>Known by engineers but often not common knowledge in science</a:t>
            </a:r>
          </a:p>
          <a:p>
            <a:pPr marL="0" indent="0">
              <a:buNone/>
            </a:pPr>
            <a:endParaRPr lang="en-US" sz="1800" b="1" noProof="0" dirty="0"/>
          </a:p>
          <a:p>
            <a:r>
              <a:rPr lang="en-US" sz="1800" noProof="0" dirty="0"/>
              <a:t>Testing shows presence of errors, not their absence: </a:t>
            </a:r>
            <a:r>
              <a:rPr lang="en-US" sz="1800" i="1" noProof="0" dirty="0">
                <a:solidFill>
                  <a:schemeClr val="bg1">
                    <a:lumMod val="50000"/>
                  </a:schemeClr>
                </a:solidFill>
              </a:rPr>
              <a:t>Long tail due to rare diseases</a:t>
            </a:r>
            <a:endParaRPr lang="en-US" sz="1800" noProof="0" dirty="0"/>
          </a:p>
          <a:p>
            <a:r>
              <a:rPr lang="en-US" sz="1800" noProof="0" dirty="0"/>
              <a:t>Exhaustive testing is usually not possible: </a:t>
            </a:r>
            <a:r>
              <a:rPr lang="en-US" sz="1800" i="1" noProof="0" dirty="0">
                <a:solidFill>
                  <a:schemeClr val="bg1">
                    <a:lumMod val="50000"/>
                  </a:schemeClr>
                </a:solidFill>
              </a:rPr>
              <a:t>Human in the loop, data synth…</a:t>
            </a:r>
            <a:endParaRPr lang="en-US" sz="1800" noProof="0" dirty="0"/>
          </a:p>
          <a:p>
            <a:r>
              <a:rPr lang="en-US" sz="1800" noProof="0" dirty="0"/>
              <a:t>Testing early on: </a:t>
            </a:r>
            <a:r>
              <a:rPr lang="en-US" sz="1800" i="1" noProof="0" dirty="0">
                <a:solidFill>
                  <a:schemeClr val="bg1">
                    <a:lumMod val="50000"/>
                  </a:schemeClr>
                </a:solidFill>
              </a:rPr>
              <a:t>Clarify and test expectation</a:t>
            </a:r>
            <a:endParaRPr lang="en-US" sz="1800" noProof="0" dirty="0"/>
          </a:p>
          <a:p>
            <a:r>
              <a:rPr lang="en-US" sz="1800" noProof="0" dirty="0"/>
              <a:t>Errors cluster together: </a:t>
            </a:r>
            <a:r>
              <a:rPr lang="en-US" sz="1800" i="1" noProof="0" dirty="0">
                <a:solidFill>
                  <a:schemeClr val="bg1">
                    <a:lumMod val="50000"/>
                  </a:schemeClr>
                </a:solidFill>
              </a:rPr>
              <a:t>Subject matter experts can help detect causes for clusters</a:t>
            </a:r>
            <a:endParaRPr lang="en-US" sz="1800" noProof="0" dirty="0"/>
          </a:p>
          <a:p>
            <a:r>
              <a:rPr lang="en-US" sz="1800" noProof="0" dirty="0"/>
              <a:t>Tests and test data need to be updated regularly. Pesticide paradox.</a:t>
            </a:r>
          </a:p>
          <a:p>
            <a:r>
              <a:rPr lang="en-US" sz="1800" noProof="0" dirty="0"/>
              <a:t>Testing depends on purpose and environment of software</a:t>
            </a:r>
          </a:p>
          <a:p>
            <a:r>
              <a:rPr lang="en-US" sz="1800" noProof="0" dirty="0"/>
              <a:t>Error-free does not equate to user satisfaction</a:t>
            </a:r>
          </a:p>
          <a:p>
            <a:endParaRPr lang="en-US" sz="1800" noProof="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6</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E609A460-7993-4114-9D9F-6547B16CB5C7}"/>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84296714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Test levels</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noProof="0" dirty="0"/>
              <a:t>Unit/component testing: </a:t>
            </a:r>
            <a:r>
              <a:rPr lang="en-US" sz="1800" i="1" noProof="0" dirty="0">
                <a:solidFill>
                  <a:schemeClr val="bg1">
                    <a:lumMod val="50000"/>
                  </a:schemeClr>
                </a:solidFill>
              </a:rPr>
              <a:t>Fine</a:t>
            </a:r>
            <a:r>
              <a:rPr lang="en-US" sz="1800" noProof="0" dirty="0"/>
              <a:t> </a:t>
            </a:r>
          </a:p>
          <a:p>
            <a:r>
              <a:rPr lang="en-US" sz="1800" noProof="0" dirty="0"/>
              <a:t>Integration testing: </a:t>
            </a:r>
            <a:r>
              <a:rPr lang="en-US" sz="1800" i="1" noProof="0" dirty="0">
                <a:solidFill>
                  <a:schemeClr val="bg1">
                    <a:lumMod val="50000"/>
                  </a:schemeClr>
                </a:solidFill>
              </a:rPr>
              <a:t>Course</a:t>
            </a:r>
            <a:endParaRPr lang="en-US" sz="1800" noProof="0" dirty="0"/>
          </a:p>
          <a:p>
            <a:r>
              <a:rPr lang="en-US" sz="1800" noProof="0" dirty="0"/>
              <a:t>System testing: </a:t>
            </a:r>
            <a:r>
              <a:rPr lang="en-US" sz="1800" i="1" noProof="0" dirty="0">
                <a:solidFill>
                  <a:schemeClr val="bg1">
                    <a:lumMod val="50000"/>
                  </a:schemeClr>
                </a:solidFill>
              </a:rPr>
              <a:t>Holistic</a:t>
            </a:r>
            <a:endParaRPr lang="en-US" sz="1800" noProof="0" dirty="0"/>
          </a:p>
          <a:p>
            <a:endParaRPr lang="en-US" sz="1800" noProof="0" dirty="0"/>
          </a:p>
          <a:p>
            <a:pPr marL="0" indent="0">
              <a:buNone/>
            </a:pPr>
            <a:endParaRPr lang="en-US" sz="1800" noProof="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7</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52ABF545-0AFB-40B6-A1D3-95E46F0009D7}"/>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195926056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Test types</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8</a:t>
            </a:fld>
            <a:endParaRPr kern="0">
              <a:latin typeface="Calibri"/>
              <a:cs typeface="Calibri"/>
              <a:sym typeface="Calibri"/>
            </a:endParaRPr>
          </a:p>
        </p:txBody>
      </p:sp>
      <p:graphicFrame>
        <p:nvGraphicFramePr>
          <p:cNvPr id="3" name="Tabelle 2"/>
          <p:cNvGraphicFramePr>
            <a:graphicFrameLocks noGrp="1"/>
          </p:cNvGraphicFramePr>
          <p:nvPr/>
        </p:nvGraphicFramePr>
        <p:xfrm>
          <a:off x="2057400" y="1493047"/>
          <a:ext cx="7696200" cy="4923346"/>
        </p:xfrm>
        <a:graphic>
          <a:graphicData uri="http://schemas.openxmlformats.org/drawingml/2006/table">
            <a:tbl>
              <a:tblPr firstRow="1" firstCol="1" bandRow="1">
                <a:tableStyleId>{5940675A-B579-460E-94D1-54222C63F5DA}</a:tableStyleId>
              </a:tblPr>
              <a:tblGrid>
                <a:gridCol w="1752599">
                  <a:extLst>
                    <a:ext uri="{9D8B030D-6E8A-4147-A177-3AD203B41FA5}">
                      <a16:colId xmlns:a16="http://schemas.microsoft.com/office/drawing/2014/main" val="20000"/>
                    </a:ext>
                  </a:extLst>
                </a:gridCol>
                <a:gridCol w="5943601">
                  <a:extLst>
                    <a:ext uri="{9D8B030D-6E8A-4147-A177-3AD203B41FA5}">
                      <a16:colId xmlns:a16="http://schemas.microsoft.com/office/drawing/2014/main" val="20001"/>
                    </a:ext>
                  </a:extLst>
                </a:gridCol>
              </a:tblGrid>
              <a:tr h="304800">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Test Type</a:t>
                      </a:r>
                      <a:endParaRPr lang="en-US" sz="1100" b="1" dirty="0">
                        <a:effectLst/>
                        <a:latin typeface="Times New Roman"/>
                        <a:ea typeface="Times New Roman"/>
                        <a:cs typeface="Times New Roman"/>
                      </a:endParaRPr>
                    </a:p>
                  </a:txBody>
                  <a:tcPr marL="27036" marR="27036" marT="0" marB="0"/>
                </a:tc>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Explanation</a:t>
                      </a:r>
                      <a:endParaRPr lang="en-US" sz="1100" b="1"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0"/>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what the system should do by specifying some precondition, running code and then compare the result of this execution with some postcondition. It is applied at each level of testing although in acceptance testing most implemented functions should already work. A measure of thoroughness of functional testing is coverage.</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1"/>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Non-functional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 how well a system performs. This includes testing of usability, performance efficiency, or security of a system and other characteristics found at ISO/IEC 25010. This test can be performed on all levels of test. Coverage for non-functional testing means how many of such characteristics were tested for.</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2"/>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White-box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the internal structure of a system or its implementation. Its is mostly tested in component and system testing. Coverage in this test measures the proportion of code components that have been tested as is part of component and </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3"/>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Black-box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Opposed to white-box testing, here we treat software as a black box with no knowledge on how software achieves its intended functionality. Merely the output of this form of testing is compared with the expected output or behaviour. The advantage of black-box testing is that no programming knowledge is required and therefore well equipped to detect biases that arise if only programmer write and test software. This test can be applied at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4"/>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Maintenance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changes of already delivered software for functional and non-functional quality characteristics.</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5"/>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Static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Form of testing that does not execute code but manually examines the system, i.</a:t>
                      </a:r>
                      <a:r>
                        <a:rPr lang="en-GB" sz="900">
                          <a:effectLst/>
                        </a:rPr>
                        <a:t>e., </a:t>
                      </a:r>
                      <a:r>
                        <a:rPr lang="en-GB" sz="900" dirty="0">
                          <a:effectLst/>
                        </a:rPr>
                        <a:t>through reviews, linters, or formal proofs of the program.</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6"/>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Change-related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whether changes corrected (confirmation testing) or caused errors (regression testing). Change-related testing can be applied on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7"/>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Destructive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This tests aims to make the software fail by proving unintended inputs which tests the robustness of the software. This can be applied on all levels of software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8"/>
                  </a:ext>
                </a:extLst>
              </a:tr>
            </a:tbl>
          </a:graphicData>
        </a:graphic>
      </p:graphicFrame>
      <p:sp>
        <p:nvSpPr>
          <p:cNvPr id="7" name="Fußzeilenplatzhalter 3">
            <a:extLst>
              <a:ext uri="{FF2B5EF4-FFF2-40B4-BE49-F238E27FC236}">
                <a16:creationId xmlns:a16="http://schemas.microsoft.com/office/drawing/2014/main" id="{ED0A58C4-EB4D-4507-BCC4-1130228622F2}"/>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161042492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noProof="0" dirty="0"/>
              <a:t>AI testing</a:t>
            </a:r>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noProof="0" dirty="0"/>
              <a:t>No big difference: E.g., cryptographic or scientific software also hard to test</a:t>
            </a:r>
          </a:p>
          <a:p>
            <a:r>
              <a:rPr lang="en-US" sz="1800" noProof="0" dirty="0"/>
              <a:t>Base recipe</a:t>
            </a:r>
          </a:p>
          <a:p>
            <a:pPr lvl="1"/>
            <a:r>
              <a:rPr lang="en-US" sz="1800" noProof="0" dirty="0"/>
              <a:t>Metrics</a:t>
            </a:r>
          </a:p>
          <a:p>
            <a:pPr lvl="1"/>
            <a:r>
              <a:rPr lang="en-US" sz="1800" noProof="0" dirty="0"/>
              <a:t>Data/Benchmark</a:t>
            </a:r>
          </a:p>
          <a:p>
            <a:pPr lvl="1"/>
            <a:r>
              <a:rPr lang="en-US" sz="1800" noProof="0" dirty="0"/>
              <a:t>Discriminatory (subject matter experts)</a:t>
            </a:r>
          </a:p>
          <a:p>
            <a:pPr lvl="1"/>
            <a:r>
              <a:rPr lang="en-US" sz="1800" noProof="0" dirty="0"/>
              <a:t>Code (mostly dealt with through libraries)</a:t>
            </a:r>
          </a:p>
          <a:p>
            <a:pPr marL="0" indent="0">
              <a:buNone/>
            </a:pPr>
            <a:endParaRPr lang="en-US" sz="1800" noProof="0" dirty="0"/>
          </a:p>
          <a:p>
            <a:pPr marL="0" indent="0">
              <a:buNone/>
            </a:pPr>
            <a:endParaRPr lang="en-US" sz="1800" noProof="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9</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BC9479AB-5C37-4380-89B6-B62B70281A1C}"/>
              </a:ext>
            </a:extLst>
          </p:cNvPr>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 FG-AI4R</a:t>
            </a:r>
          </a:p>
        </p:txBody>
      </p:sp>
    </p:spTree>
    <p:extLst>
      <p:ext uri="{BB962C8B-B14F-4D97-AF65-F5344CB8AC3E}">
        <p14:creationId xmlns:p14="http://schemas.microsoft.com/office/powerpoint/2010/main" val="2543411016"/>
      </p:ext>
    </p:extLst>
  </p:cSld>
  <p:clrMapOvr>
    <a:masterClrMapping/>
  </p:clrMapOvr>
  <p:transition spd="med"/>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AI4H-R-000_PPT-Template-16x9.pptx" id="{EE62FBBD-1DFB-4F85-A153-1F32815DB8B8}" vid="{76AE4977-3825-43F0-AE2D-270D4A2CC77D}"/>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49AC39-6607-4FD8-A45C-157690B055B6}"/>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FGAI4H-R-000_PPT-Template-16x9</Template>
  <TotalTime>7</TotalTime>
  <Words>1072</Words>
  <Application>Microsoft Office PowerPoint</Application>
  <PresentationFormat>Widescreen</PresentationFormat>
  <Paragraphs>126</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等线</vt:lpstr>
      <vt:lpstr>Arial</vt:lpstr>
      <vt:lpstr>Calibri</vt:lpstr>
      <vt:lpstr>Calibri Light</vt:lpstr>
      <vt:lpstr>Times New Roman</vt:lpstr>
      <vt:lpstr>Office 主题​​</vt:lpstr>
      <vt:lpstr>PowerPoint Presentation</vt:lpstr>
      <vt:lpstr>Deliverable:  AI Technical Test Specification </vt:lpstr>
      <vt:lpstr>Motivation</vt:lpstr>
      <vt:lpstr>Outline</vt:lpstr>
      <vt:lpstr>Background</vt:lpstr>
      <vt:lpstr>Testing principles</vt:lpstr>
      <vt:lpstr>Test levels</vt:lpstr>
      <vt:lpstr>Test types</vt:lpstr>
      <vt:lpstr>AI testing</vt:lpstr>
      <vt:lpstr>AI testing</vt:lpstr>
      <vt:lpstr>ML ops as an addition </vt:lpstr>
      <vt:lpstr>ML ops as an addition </vt:lpstr>
      <vt:lpstr>Leaderboard probing </vt:lpstr>
      <vt:lpstr>Other deliverables</vt:lpstr>
      <vt:lpstr>Outlook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DEL7.2 Update: AI technical test specification</dc:title>
  <dc:creator>TSB (HT)</dc:creator>
  <cp:lastModifiedBy>TSB (HT)</cp:lastModifiedBy>
  <cp:revision>2</cp:revision>
  <cp:lastPrinted>2019-04-04T08:49:31Z</cp:lastPrinted>
  <dcterms:created xsi:type="dcterms:W3CDTF">2023-03-20T16:20:41Z</dcterms:created>
  <dcterms:modified xsi:type="dcterms:W3CDTF">2023-03-20T16:28:03Z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