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0"/>
  </p:notesMasterIdLst>
  <p:sldIdLst>
    <p:sldId id="256" r:id="rId5"/>
    <p:sldId id="259" r:id="rId6"/>
    <p:sldId id="262" r:id="rId7"/>
    <p:sldId id="282" r:id="rId8"/>
    <p:sldId id="284" r:id="rId9"/>
    <p:sldId id="283" r:id="rId10"/>
    <p:sldId id="264" r:id="rId11"/>
    <p:sldId id="263" r:id="rId12"/>
    <p:sldId id="293" r:id="rId13"/>
    <p:sldId id="270" r:id="rId14"/>
    <p:sldId id="269" r:id="rId15"/>
    <p:sldId id="286" r:id="rId16"/>
    <p:sldId id="290" r:id="rId17"/>
    <p:sldId id="291" r:id="rId18"/>
    <p:sldId id="292" r:id="rId19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5D0148-7748-4BE5-92D7-B44B4048679A}" v="3" dt="2023-02-20T16:36:37.4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2029" autoAdjust="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9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38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4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3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2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58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0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4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7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kus.wenzel@hhi.fraunhofer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itu.int/en/ITU-T/focusgroups/ai4h/Documents/del/DEL0_1-A20220922-Prepub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en/ITU-T/focusgroups/ai4h/Documents/del/DEL0_1-A20220922-Prepub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en/ITU-T/focusgroups/ai4h/Documents/del/DEL0_1-A20220922-Prepub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ithub.com/fg-ai4h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i4h.net/" TargetMode="External"/><Relationship Id="rId4" Type="http://schemas.openxmlformats.org/officeDocument/2006/relationships/hyperlink" Target="https://health.aiaudit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802193" y="845674"/>
            <a:ext cx="1965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FGAI4H-R-042-A01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7738248" y="1215006"/>
            <a:ext cx="3029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Cambridge, 21-24 March 2023</a:t>
            </a:r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732823"/>
              </p:ext>
            </p:extLst>
          </p:nvPr>
        </p:nvGraphicFramePr>
        <p:xfrm>
          <a:off x="1424267" y="3274055"/>
          <a:ext cx="9343465" cy="2179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7379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3294670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4551416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u="none" strike="noStrike" noProof="0" dirty="0">
                          <a:latin typeface="+mn-lt"/>
                        </a:rPr>
                        <a:t>Markus Wenzel</a:t>
                      </a:r>
                      <a:r>
                        <a:rPr lang="en-GB" sz="1800" b="0" i="0" u="none" strike="noStrike" baseline="30000" noProof="0" dirty="0">
                          <a:latin typeface="+mn-lt"/>
                        </a:rPr>
                        <a:t>1</a:t>
                      </a:r>
                      <a:r>
                        <a:rPr lang="en-GB" sz="1800" b="0" i="0" u="none" strike="noStrike" noProof="0" dirty="0">
                          <a:latin typeface="+mn-lt"/>
                        </a:rPr>
                        <a:t>, David Neumann</a:t>
                      </a:r>
                      <a:r>
                        <a:rPr lang="en-GB" sz="1800" b="0" i="0" u="none" strike="noStrike" baseline="30000" noProof="0" dirty="0">
                          <a:latin typeface="+mn-lt"/>
                        </a:rPr>
                        <a:t>1</a:t>
                      </a:r>
                      <a:r>
                        <a:rPr lang="en-GB" sz="1800" b="0" i="0" u="none" strike="noStrike" noProof="0" dirty="0">
                          <a:latin typeface="+mn-lt"/>
                        </a:rPr>
                        <a:t>, Sandeep Reddy</a:t>
                      </a:r>
                      <a:r>
                        <a:rPr lang="en-GB" sz="1800" b="0" i="0" u="none" strike="noStrike" baseline="30000" noProof="0" dirty="0">
                          <a:latin typeface="+mn-lt"/>
                        </a:rPr>
                        <a:t>2</a:t>
                      </a:r>
                      <a:r>
                        <a:rPr lang="en-GB" sz="1800" b="0" i="0" u="none" strike="noStrike" noProof="0" dirty="0">
                          <a:latin typeface="+mn-lt"/>
                        </a:rPr>
                        <a:t>,  Annika Reinke</a:t>
                      </a:r>
                      <a:r>
                        <a:rPr lang="en-GB" sz="1800" b="0" i="0" u="none" strike="noStrike" baseline="30000" noProof="0" dirty="0">
                          <a:latin typeface="+mn-lt"/>
                        </a:rPr>
                        <a:t>3</a:t>
                      </a:r>
                      <a:r>
                        <a:rPr lang="en-GB" sz="1800" b="0" i="0" u="none" strike="noStrike" noProof="0" dirty="0">
                          <a:latin typeface="+mn-lt"/>
                        </a:rPr>
                        <a:t>, Alberto Merola</a:t>
                      </a:r>
                      <a:r>
                        <a:rPr lang="en-GB" sz="1800" b="0" i="0" u="none" strike="noStrike" baseline="30000" noProof="0" dirty="0">
                          <a:latin typeface="+mn-lt"/>
                        </a:rPr>
                        <a:t>4</a:t>
                      </a:r>
                      <a:r>
                        <a:rPr lang="en-GB" sz="1800" b="0" i="0" u="none" strike="noStrike" noProof="0" dirty="0">
                          <a:latin typeface="+mn-lt"/>
                        </a:rPr>
                        <a:t>, </a:t>
                      </a:r>
                      <a:r>
                        <a:rPr lang="en-GB" sz="1800" b="0" i="0" u="none" strike="noStrike" noProof="0" dirty="0"/>
                        <a:t> </a:t>
                      </a:r>
                      <a:r>
                        <a:rPr lang="en-GB" sz="1800" b="0" i="0" u="none" strike="noStrike" noProof="0" dirty="0">
                          <a:latin typeface="+mn-lt"/>
                        </a:rPr>
                        <a:t>Steffen Vogler</a:t>
                      </a:r>
                      <a:r>
                        <a:rPr lang="en-GB" sz="1800" b="0" i="0" u="none" strike="noStrike" baseline="30000" noProof="0" dirty="0">
                          <a:latin typeface="+mn-lt"/>
                        </a:rPr>
                        <a:t>5</a:t>
                      </a:r>
                      <a:br>
                        <a:rPr lang="en-GB" sz="1800" b="0" i="0" u="none" strike="noStrike" noProof="0" dirty="0">
                          <a:latin typeface="+mn-lt"/>
                        </a:rPr>
                      </a:br>
                      <a:r>
                        <a:rPr lang="en-GB" sz="1400" b="0" i="0" u="none" strike="noStrike" baseline="30000" noProof="0" dirty="0"/>
                        <a:t>1</a:t>
                      </a:r>
                      <a:r>
                        <a:rPr lang="en-GB" sz="1400" b="0" i="0" u="none" strike="noStrike" noProof="0" dirty="0">
                          <a:latin typeface="+mn-lt"/>
                        </a:rPr>
                        <a:t>Fraunhofer HHI, </a:t>
                      </a:r>
                      <a:r>
                        <a:rPr lang="en-GB" sz="1400" b="0" i="0" u="none" strike="noStrike" baseline="30000" noProof="0" dirty="0">
                          <a:latin typeface="+mn-lt"/>
                        </a:rPr>
                        <a:t>2</a:t>
                      </a:r>
                      <a:r>
                        <a:rPr lang="en-GB" sz="1400" b="0" i="0" u="none" strike="noStrike" noProof="0" dirty="0">
                          <a:latin typeface="+mn-lt"/>
                        </a:rPr>
                        <a:t>Deakin University, </a:t>
                      </a:r>
                      <a:r>
                        <a:rPr lang="en-GB" sz="1400" b="0" i="0" u="none" strike="noStrike" baseline="30000" noProof="0" dirty="0">
                          <a:latin typeface="+mn-lt"/>
                        </a:rPr>
                        <a:t>3</a:t>
                      </a:r>
                      <a:r>
                        <a:rPr lang="en-GB" sz="1400" b="0" i="0" u="none" strike="noStrike" noProof="0" dirty="0">
                          <a:latin typeface="+mn-lt"/>
                        </a:rPr>
                        <a:t>DKFZ, </a:t>
                      </a:r>
                      <a:r>
                        <a:rPr lang="en-GB" sz="1400" b="0" i="0" u="none" strike="noStrike" baseline="30000" noProof="0" dirty="0">
                          <a:latin typeface="+mn-lt"/>
                        </a:rPr>
                        <a:t>4</a:t>
                      </a:r>
                      <a:r>
                        <a:rPr lang="en-GB" sz="1400" b="0" i="0" u="none" strike="noStrike" noProof="0" dirty="0">
                          <a:latin typeface="+mn-lt"/>
                        </a:rPr>
                        <a:t>AICURA medical, </a:t>
                      </a:r>
                      <a:r>
                        <a:rPr lang="en-GB" sz="1400" b="0" i="0" u="none" strike="noStrike" baseline="30000" noProof="0" dirty="0">
                          <a:latin typeface="+mn-lt"/>
                        </a:rPr>
                        <a:t>5</a:t>
                      </a:r>
                      <a:r>
                        <a:rPr lang="en-GB" sz="1400" b="0" i="0" u="none" strike="noStrike" noProof="0" dirty="0">
                          <a:latin typeface="+mn-lt"/>
                        </a:rPr>
                        <a:t>Bayer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b="0" i="0" u="none" strike="noStrike" kern="1200" noProof="0" dirty="0">
                          <a:solidFill>
                            <a:schemeClr val="tx1"/>
                          </a:solidFill>
                          <a:effectLst/>
                        </a:rPr>
                        <a:t>Att.1 – Presentation - DEL07 Update: AI for Health Evaluation Considerations</a:t>
                      </a:r>
                      <a:endParaRPr lang="en-GB" sz="1800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Markus Wenzel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E-mail: </a:t>
                      </a:r>
                      <a:r>
                        <a:rPr lang="en-US" sz="1800" b="0" i="0" u="none" strike="noStrike" noProof="0" dirty="0">
                          <a:latin typeface="+mn-lt"/>
                          <a:hlinkClick r:id="rId3"/>
                        </a:rPr>
                        <a:t>markus.wenzel@hhi.fraunhofer.de</a:t>
                      </a:r>
                      <a:r>
                        <a:rPr lang="en-US" sz="1800" b="0" i="0" u="none" strike="noStrike" noProof="0" dirty="0">
                          <a:latin typeface="+mn-lt"/>
                        </a:rPr>
                        <a:t> </a:t>
                      </a:r>
                      <a:endParaRPr lang="en-GB" sz="18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This PPT contains a s</a:t>
                      </a:r>
                      <a:r>
                        <a:rPr lang="en-US" sz="1800" b="0" i="0" u="none" strike="noStrike" noProof="0" dirty="0" err="1">
                          <a:latin typeface="+mn-lt"/>
                        </a:rPr>
                        <a:t>ummary</a:t>
                      </a:r>
                      <a:r>
                        <a:rPr lang="en-US" sz="1800" b="0" i="0" u="none" strike="noStrike" noProof="0" dirty="0">
                          <a:latin typeface="+mn-lt"/>
                        </a:rPr>
                        <a:t> of updates in </a:t>
                      </a:r>
                      <a:r>
                        <a:rPr lang="en-US" sz="1800" b="0" i="1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DEL07: AI for Health Evaluation Considerations</a:t>
                      </a:r>
                      <a:r>
                        <a:rPr lang="en-US" sz="1800" b="0" i="0" u="none" strike="noStrike" noProof="0" dirty="0">
                          <a:latin typeface="+mn-lt"/>
                        </a:rPr>
                        <a:t>, for presentation and discussion during the meeting.</a:t>
                      </a:r>
                      <a:endParaRPr lang="en-GB" sz="18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6BA80-6890-4F1D-92DA-5513F58B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Collection of publications with best practices</a:t>
            </a: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1C1FB508-C7A5-4242-AF34-1EFFF9B29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880" y="6127371"/>
            <a:ext cx="2004060" cy="40969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8C3CD3C-9814-4496-8EF8-177599CA121E}"/>
              </a:ext>
            </a:extLst>
          </p:cNvPr>
          <p:cNvSpPr>
            <a:spLocks noGrp="1"/>
          </p:cNvSpPr>
          <p:nvPr/>
        </p:nvSpPr>
        <p:spPr>
          <a:xfrm>
            <a:off x="1107186" y="4370704"/>
            <a:ext cx="9550908" cy="13310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dirty="0">
                <a:ea typeface="+mn-lt"/>
                <a:cs typeface="+mn-lt"/>
              </a:rPr>
              <a:t>Scientific literature and other documents</a:t>
            </a:r>
            <a:endParaRPr lang="en-GB">
              <a:ea typeface="+mn-lt"/>
              <a:cs typeface="+mn-lt"/>
            </a:endParaRPr>
          </a:p>
          <a:p>
            <a:r>
              <a:rPr lang="en-US" dirty="0"/>
              <a:t>Relevant quotes &amp; brief discussion</a:t>
            </a:r>
            <a:endParaRPr lang="en-US" dirty="0">
              <a:cs typeface="Calibri"/>
            </a:endParaRPr>
          </a:p>
        </p:txBody>
      </p:sp>
      <p:pic>
        <p:nvPicPr>
          <p:cNvPr id="3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F560D044-815D-4DF0-ADEA-2564EFF70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728706"/>
            <a:ext cx="1816231" cy="224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48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6BA80-6890-4F1D-92DA-5513F58B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DEL7: AI for health evaluation considerations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271288-D50A-4E1D-A136-3E5AB0D856C7}"/>
              </a:ext>
            </a:extLst>
          </p:cNvPr>
          <p:cNvSpPr>
            <a:spLocks noGrp="1"/>
          </p:cNvSpPr>
          <p:nvPr/>
        </p:nvSpPr>
        <p:spPr>
          <a:xfrm>
            <a:off x="842010" y="1718945"/>
            <a:ext cx="10652760" cy="30361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ea typeface="+mn-lt"/>
                <a:cs typeface="+mn-lt"/>
              </a:rPr>
              <a:t>Status update:</a:t>
            </a:r>
          </a:p>
          <a:p>
            <a:r>
              <a:rPr lang="en-GB" sz="2400" dirty="0">
                <a:ea typeface="+mn-lt"/>
                <a:cs typeface="+mn-lt"/>
              </a:rPr>
              <a:t>Added text on role of explainable AI (suggested in previous meeting in December in Douala, Cameroon)</a:t>
            </a:r>
            <a:endParaRPr lang="en-GB" dirty="0">
              <a:ea typeface="+mn-lt"/>
              <a:cs typeface="+mn-lt"/>
            </a:endParaRPr>
          </a:p>
          <a:p>
            <a:r>
              <a:rPr lang="en-GB" sz="2400" dirty="0">
                <a:ea typeface="+mn-lt"/>
                <a:cs typeface="+mn-lt"/>
              </a:rPr>
              <a:t>Polished text; current version in good shape</a:t>
            </a:r>
            <a:endParaRPr lang="en-GB" dirty="0">
              <a:cs typeface="Calibri"/>
            </a:endParaRPr>
          </a:p>
          <a:p>
            <a:r>
              <a:rPr lang="en-GB" sz="2400" dirty="0">
                <a:ea typeface="+mn-lt"/>
                <a:cs typeface="+mn-lt"/>
              </a:rPr>
              <a:t>Online approval process: shared over ITU/WHO FG-AI4H mailing list in February</a:t>
            </a:r>
            <a:endParaRPr lang="en-GB" dirty="0">
              <a:ea typeface="+mn-lt"/>
              <a:cs typeface="+mn-lt"/>
            </a:endParaRPr>
          </a:p>
          <a:p>
            <a:r>
              <a:rPr lang="en-GB" sz="2400" dirty="0">
                <a:ea typeface="+mn-lt"/>
                <a:cs typeface="+mn-lt"/>
              </a:rPr>
              <a:t>Turned into output document of the ITU/WHO FG-AI4H</a:t>
            </a:r>
            <a:endParaRPr lang="en-GB">
              <a:cs typeface="Calibri"/>
            </a:endParaRPr>
          </a:p>
          <a:p>
            <a:endParaRPr lang="en-GB" sz="2400" dirty="0">
              <a:ea typeface="+mn-lt"/>
              <a:cs typeface="+mn-lt"/>
            </a:endParaRPr>
          </a:p>
          <a:p>
            <a:endParaRPr lang="en-GB" sz="24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6696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D2C8B-E96D-3D71-0E7D-1E38ED45A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131298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cs typeface="Calibri Light"/>
              </a:rPr>
              <a:t>DEL0.1: Common unified terms in AI for health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4" name="Picture 4" descr="Timeline&#10;&#10;Description automatically generated">
            <a:extLst>
              <a:ext uri="{FF2B5EF4-FFF2-40B4-BE49-F238E27FC236}">
                <a16:creationId xmlns:a16="http://schemas.microsoft.com/office/drawing/2014/main" id="{F321237B-7A13-1872-68C6-05F9F40571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609" r="1227" b="640"/>
          <a:stretch/>
        </p:blipFill>
        <p:spPr>
          <a:xfrm>
            <a:off x="429767" y="1243458"/>
            <a:ext cx="3747717" cy="5275101"/>
          </a:xfrm>
          <a:prstGeom prst="rect">
            <a:avLst/>
          </a:prstGeom>
        </p:spPr>
      </p:pic>
      <p:pic>
        <p:nvPicPr>
          <p:cNvPr id="6" name="Picture 4" descr="Table&#10;&#10;Description automatically generated">
            <a:extLst>
              <a:ext uri="{FF2B5EF4-FFF2-40B4-BE49-F238E27FC236}">
                <a16:creationId xmlns:a16="http://schemas.microsoft.com/office/drawing/2014/main" id="{1A391998-C469-C7E6-3D29-0FE194A76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1" t="6687" r="2063" b="5552"/>
          <a:stretch/>
        </p:blipFill>
        <p:spPr>
          <a:xfrm>
            <a:off x="4377466" y="1319755"/>
            <a:ext cx="3905909" cy="4983702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77ADB37-4ABB-519D-A4F6-021673B5A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91628" y="2756242"/>
            <a:ext cx="3540850" cy="23644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>
                <a:cs typeface="Calibri"/>
              </a:rPr>
              <a:t>Glossary</a:t>
            </a:r>
          </a:p>
          <a:p>
            <a:r>
              <a:rPr lang="en-US" sz="1800" dirty="0">
                <a:cs typeface="Calibri"/>
              </a:rPr>
              <a:t>Terms and definitions</a:t>
            </a:r>
          </a:p>
          <a:p>
            <a:r>
              <a:rPr lang="en-US" sz="1800" dirty="0">
                <a:cs typeface="Calibri"/>
              </a:rPr>
              <a:t>From renowned sources (journals, standards)</a:t>
            </a:r>
          </a:p>
          <a:p>
            <a:r>
              <a:rPr lang="en-US" sz="1600" dirty="0">
                <a:ea typeface="+mn-lt"/>
                <a:cs typeface="+mn-lt"/>
                <a:hlinkClick r:id="rId4"/>
              </a:rPr>
              <a:t>https://www.itu.int/en/ITU-T/focusgroups/ai4h/Documents/del/DEL0_1-A20220922-(Prepub).pdf</a:t>
            </a:r>
            <a:r>
              <a:rPr lang="en-US" sz="1600" dirty="0">
                <a:ea typeface="+mn-lt"/>
                <a:cs typeface="+mn-lt"/>
              </a:rPr>
              <a:t>   </a:t>
            </a:r>
            <a:endParaRPr lang="en-US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7727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Table&#10;&#10;Description automatically generated">
            <a:extLst>
              <a:ext uri="{FF2B5EF4-FFF2-40B4-BE49-F238E27FC236}">
                <a16:creationId xmlns:a16="http://schemas.microsoft.com/office/drawing/2014/main" id="{A98EAC8F-D2CC-423B-7A34-2DB6CFF18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404" y="1288367"/>
            <a:ext cx="5320813" cy="52608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DD2C8B-E96D-3D71-0E7D-1E38ED45A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131298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ea typeface="+mj-lt"/>
                <a:cs typeface="+mj-lt"/>
              </a:rPr>
              <a:t>DEL0.1: Common unified terms in AI for health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3CD82901-1B30-A660-2B0A-BB503B5190BA}"/>
              </a:ext>
            </a:extLst>
          </p:cNvPr>
          <p:cNvSpPr txBox="1">
            <a:spLocks/>
          </p:cNvSpPr>
          <p:nvPr/>
        </p:nvSpPr>
        <p:spPr>
          <a:xfrm>
            <a:off x="8291628" y="2756242"/>
            <a:ext cx="3540850" cy="2364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cs typeface="Calibri"/>
              </a:rPr>
              <a:t>Glossary</a:t>
            </a:r>
          </a:p>
          <a:p>
            <a:r>
              <a:rPr lang="en-US" sz="1800" dirty="0">
                <a:cs typeface="Calibri"/>
              </a:rPr>
              <a:t>Terms and definitions</a:t>
            </a:r>
          </a:p>
          <a:p>
            <a:r>
              <a:rPr lang="en-US" sz="1800" dirty="0">
                <a:cs typeface="Calibri"/>
              </a:rPr>
              <a:t>From renowned sources (journals, standards)</a:t>
            </a:r>
          </a:p>
          <a:p>
            <a:r>
              <a:rPr lang="en-US" sz="1600" dirty="0">
                <a:ea typeface="+mn-lt"/>
                <a:cs typeface="+mn-lt"/>
                <a:hlinkClick r:id="rId3"/>
              </a:rPr>
              <a:t>https://www.itu.int/en/ITU-T/focusgroups/ai4h/Documents/del/DEL0_1-A20220922-(Prepub).pdf</a:t>
            </a:r>
            <a:r>
              <a:rPr lang="en-US" sz="1600" dirty="0">
                <a:ea typeface="+mn-lt"/>
                <a:cs typeface="+mn-lt"/>
              </a:rPr>
              <a:t>   </a:t>
            </a:r>
            <a:endParaRPr lang="en-US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6385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D2C8B-E96D-3D71-0E7D-1E38ED45A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131298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ea typeface="+mj-lt"/>
                <a:cs typeface="+mj-lt"/>
              </a:rPr>
              <a:t>DEL0.1: Common unified terms in AI for health</a:t>
            </a: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991FB87D-B343-8241-6F2D-B631C8FEDD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125" b="5623"/>
          <a:stretch/>
        </p:blipFill>
        <p:spPr>
          <a:xfrm>
            <a:off x="3533576" y="1357049"/>
            <a:ext cx="3654184" cy="5303147"/>
          </a:xfrm>
        </p:spPr>
      </p:pic>
      <p:sp>
        <p:nvSpPr>
          <p:cNvPr id="9" name="Content Placeholder 13">
            <a:extLst>
              <a:ext uri="{FF2B5EF4-FFF2-40B4-BE49-F238E27FC236}">
                <a16:creationId xmlns:a16="http://schemas.microsoft.com/office/drawing/2014/main" id="{A57163F7-836F-87E4-10DD-BC1DDDA4C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91628" y="2756242"/>
            <a:ext cx="3540850" cy="23644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>
                <a:cs typeface="Calibri"/>
              </a:rPr>
              <a:t>Glossary</a:t>
            </a:r>
          </a:p>
          <a:p>
            <a:r>
              <a:rPr lang="en-US" sz="1800" dirty="0">
                <a:cs typeface="Calibri"/>
              </a:rPr>
              <a:t>Terms and definitions</a:t>
            </a:r>
          </a:p>
          <a:p>
            <a:r>
              <a:rPr lang="en-US" sz="1800" dirty="0">
                <a:cs typeface="Calibri"/>
              </a:rPr>
              <a:t>From renowned sources (journals, standards)</a:t>
            </a:r>
          </a:p>
          <a:p>
            <a:r>
              <a:rPr lang="en-US" sz="1600" dirty="0">
                <a:ea typeface="+mn-lt"/>
                <a:cs typeface="+mn-lt"/>
                <a:hlinkClick r:id="rId3"/>
              </a:rPr>
              <a:t>https://www.itu.int/en/ITU-T/focusgroups/ai4h/Documents/del/DEL0_1-A20220922-(Prepub).pdf</a:t>
            </a:r>
            <a:r>
              <a:rPr lang="en-US" sz="1600" dirty="0">
                <a:ea typeface="+mn-lt"/>
                <a:cs typeface="+mn-lt"/>
              </a:rPr>
              <a:t>   </a:t>
            </a:r>
            <a:endParaRPr lang="en-US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6784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A6B21-4895-1379-F4E9-2DC8F2D1F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itu.int/go/fgai4h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A9CF8-F452-5DDD-6BB0-4EA37F8DBA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markus.wenzel@hhi.fraunhofer.de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174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>
            <a:extLst>
              <a:ext uri="{FF2B5EF4-FFF2-40B4-BE49-F238E27FC236}">
                <a16:creationId xmlns:a16="http://schemas.microsoft.com/office/drawing/2014/main" id="{27D8C997-0292-DAEF-0793-C95BF3855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984" y="2803173"/>
            <a:ext cx="2743200" cy="16785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36BA80-6890-4F1D-92DA-5513F58B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DEL7: AI for health evaluation considerations </a:t>
            </a: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1C1FB508-C7A5-4242-AF34-1EFFF9B29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0" y="6127371"/>
            <a:ext cx="2004060" cy="409699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040D33E6-407D-4A05-A060-A8F79269D01F}"/>
              </a:ext>
            </a:extLst>
          </p:cNvPr>
          <p:cNvSpPr txBox="1"/>
          <p:nvPr/>
        </p:nvSpPr>
        <p:spPr>
          <a:xfrm>
            <a:off x="1113236" y="4664069"/>
            <a:ext cx="7670625" cy="19082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b="1" dirty="0">
                <a:latin typeface="Calibri"/>
                <a:cs typeface="Calibri Light"/>
              </a:rPr>
              <a:t>Healthcare AI models:</a:t>
            </a:r>
            <a:endParaRPr lang="en-GB" sz="2000" b="1" dirty="0">
              <a:latin typeface="Calibri"/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Offer great potential for many applications in healthcare</a:t>
            </a:r>
            <a:endParaRPr lang="en-GB" sz="20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a typeface="+mn-lt"/>
                <a:cs typeface="+mn-lt"/>
              </a:rPr>
              <a:t>Recognize, classify, predict, warn early, recommend, help to decide,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a typeface="+mn-lt"/>
                <a:cs typeface="+mn-lt"/>
              </a:rPr>
              <a:t>Effective, safe, accurate on new data, robust, plausible, fair?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a typeface="+mn-lt"/>
                <a:cs typeface="+mn-lt"/>
              </a:rPr>
              <a:t>Standards for trustworthy healthcare AI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a typeface="+mn-lt"/>
                <a:cs typeface="+mn-lt"/>
              </a:rPr>
              <a:t>Careful evaluation plays crucial role </a:t>
            </a:r>
            <a:endParaRPr lang="en-GB" sz="2000">
              <a:cs typeface="Calibri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3D4A84B-9988-40D9-8F9B-E8DAA93E870B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4"/>
          <a:srcRect r="29864"/>
          <a:stretch/>
        </p:blipFill>
        <p:spPr>
          <a:xfrm>
            <a:off x="5632186" y="1701179"/>
            <a:ext cx="5361705" cy="2269035"/>
          </a:xfrm>
          <a:prstGeom prst="rect">
            <a:avLst/>
          </a:prstGeom>
        </p:spPr>
      </p:pic>
      <p:pic>
        <p:nvPicPr>
          <p:cNvPr id="9" name="Content Placeholder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A06887C-B2A7-484F-99F6-A16160617F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971" y="1699144"/>
            <a:ext cx="2880242" cy="194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89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6BA80-6890-4F1D-92DA-5513F58B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24938" cy="1338158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DEL7: AI for health evaluation considerations</a:t>
            </a: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1C1FB508-C7A5-4242-AF34-1EFFF9B29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880" y="6127371"/>
            <a:ext cx="2004060" cy="40969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6ADCB1-B5ED-4E75-9C5F-849AF4B15D32}"/>
              </a:ext>
            </a:extLst>
          </p:cNvPr>
          <p:cNvSpPr>
            <a:spLocks noGrp="1"/>
          </p:cNvSpPr>
          <p:nvPr/>
        </p:nvSpPr>
        <p:spPr>
          <a:xfrm>
            <a:off x="3105843" y="2155363"/>
            <a:ext cx="6348846" cy="31899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</a:rPr>
              <a:t>Background</a:t>
            </a:r>
            <a:endParaRPr lang="en-US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</a:rPr>
              <a:t>Evaluation process </a:t>
            </a:r>
          </a:p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</a:rPr>
              <a:t>Novelty</a:t>
            </a:r>
            <a:endParaRPr lang="en-US" dirty="0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</a:rPr>
              <a:t>Standardized model benchmarking </a:t>
            </a:r>
            <a:endParaRPr lang="en-US" dirty="0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</a:rPr>
              <a:t>Benchmarking platform requirements</a:t>
            </a:r>
            <a:endParaRPr lang="en-US" dirty="0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</a:rPr>
              <a:t>Best practices from literature</a:t>
            </a: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0284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6BA80-6890-4F1D-92DA-5513F58B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Cyclical evaluation process</a:t>
            </a: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1C1FB508-C7A5-4242-AF34-1EFFF9B29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880" y="6127371"/>
            <a:ext cx="2004060" cy="409699"/>
          </a:xfrm>
          <a:prstGeom prst="rect">
            <a:avLst/>
          </a:prstGeom>
        </p:spPr>
      </p:pic>
      <p:pic>
        <p:nvPicPr>
          <p:cNvPr id="29" name="Picture 29" descr="Diagram&#10;&#10;Description automatically generated">
            <a:extLst>
              <a:ext uri="{FF2B5EF4-FFF2-40B4-BE49-F238E27FC236}">
                <a16:creationId xmlns:a16="http://schemas.microsoft.com/office/drawing/2014/main" id="{F4B68A80-8E65-7F3D-3CFF-71DBDFD182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9" t="5006" r="4394" b="-98"/>
          <a:stretch/>
        </p:blipFill>
        <p:spPr>
          <a:xfrm>
            <a:off x="2935905" y="1256033"/>
            <a:ext cx="5595668" cy="523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75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9" descr="Diagram&#10;&#10;Description automatically generated">
            <a:extLst>
              <a:ext uri="{FF2B5EF4-FFF2-40B4-BE49-F238E27FC236}">
                <a16:creationId xmlns:a16="http://schemas.microsoft.com/office/drawing/2014/main" id="{F4B68A80-8E65-7F3D-3CFF-71DBDFD18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9" t="5006" r="4394" b="-98"/>
          <a:stretch/>
        </p:blipFill>
        <p:spPr>
          <a:xfrm>
            <a:off x="2876458" y="1207395"/>
            <a:ext cx="5595668" cy="52322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36BA80-6890-4F1D-92DA-5513F58B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Cyclical evaluation process</a:t>
            </a:r>
            <a:endParaRPr lang="en-GB" sz="2800" dirty="0">
              <a:ea typeface="+mj-lt"/>
              <a:cs typeface="+mj-lt"/>
            </a:endParaRP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1C1FB508-C7A5-4242-AF34-1EFFF9B29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0" y="6127371"/>
            <a:ext cx="2004060" cy="4096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063D37-066A-9892-C436-E2081ED553C2}"/>
              </a:ext>
            </a:extLst>
          </p:cNvPr>
          <p:cNvSpPr txBox="1"/>
          <p:nvPr/>
        </p:nvSpPr>
        <p:spPr>
          <a:xfrm>
            <a:off x="5733033" y="3506002"/>
            <a:ext cx="136491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Calibri"/>
              </a:rPr>
              <a:t>DEL10.*) Topic Description Documents (TDDs)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3BC9C8-A366-5A43-D745-CF428AF02811}"/>
              </a:ext>
            </a:extLst>
          </p:cNvPr>
          <p:cNvSpPr txBox="1"/>
          <p:nvPr/>
        </p:nvSpPr>
        <p:spPr>
          <a:xfrm>
            <a:off x="2224062" y="1856361"/>
            <a:ext cx="118857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Calibri"/>
              </a:rPr>
              <a:t>DEL7.4) Clinical Evaluation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A81B32-CE82-F46B-926F-1D4107461FB5}"/>
              </a:ext>
            </a:extLst>
          </p:cNvPr>
          <p:cNvSpPr txBox="1"/>
          <p:nvPr/>
        </p:nvSpPr>
        <p:spPr>
          <a:xfrm>
            <a:off x="9101803" y="3058875"/>
            <a:ext cx="118857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Calibri"/>
              </a:rPr>
              <a:t>DEL 7.2) Technical test specification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02031B-C6FE-2FE7-26ED-6F8D89ABECAF}"/>
              </a:ext>
            </a:extLst>
          </p:cNvPr>
          <p:cNvCxnSpPr/>
          <p:nvPr/>
        </p:nvCxnSpPr>
        <p:spPr>
          <a:xfrm flipV="1">
            <a:off x="6369312" y="2028432"/>
            <a:ext cx="152401" cy="1390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919BE9D-7A7B-E3F1-6ED4-E44949B9F358}"/>
              </a:ext>
            </a:extLst>
          </p:cNvPr>
          <p:cNvCxnSpPr>
            <a:cxnSpLocks/>
          </p:cNvCxnSpPr>
          <p:nvPr/>
        </p:nvCxnSpPr>
        <p:spPr>
          <a:xfrm flipV="1">
            <a:off x="7163648" y="3576727"/>
            <a:ext cx="322121" cy="60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688364D-04EE-0CD1-0363-3F2A0A2FBA9F}"/>
              </a:ext>
            </a:extLst>
          </p:cNvPr>
          <p:cNvCxnSpPr>
            <a:cxnSpLocks/>
          </p:cNvCxnSpPr>
          <p:nvPr/>
        </p:nvCxnSpPr>
        <p:spPr>
          <a:xfrm flipH="1">
            <a:off x="5896918" y="4258234"/>
            <a:ext cx="402049" cy="1582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3E31941-03A0-B53E-8094-8081653C8F69}"/>
              </a:ext>
            </a:extLst>
          </p:cNvPr>
          <p:cNvCxnSpPr>
            <a:cxnSpLocks/>
          </p:cNvCxnSpPr>
          <p:nvPr/>
        </p:nvCxnSpPr>
        <p:spPr>
          <a:xfrm>
            <a:off x="6515136" y="4258233"/>
            <a:ext cx="559908" cy="847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3C4BBD0-5CA3-C137-D6FA-3FB8D4B48AAA}"/>
              </a:ext>
            </a:extLst>
          </p:cNvPr>
          <p:cNvCxnSpPr>
            <a:cxnSpLocks/>
          </p:cNvCxnSpPr>
          <p:nvPr/>
        </p:nvCxnSpPr>
        <p:spPr>
          <a:xfrm flipH="1" flipV="1">
            <a:off x="8501770" y="3349748"/>
            <a:ext cx="515539" cy="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CFB6FC5-DDEA-00B4-7DC4-30D3C31DDD86}"/>
              </a:ext>
            </a:extLst>
          </p:cNvPr>
          <p:cNvSpPr txBox="1"/>
          <p:nvPr/>
        </p:nvSpPr>
        <p:spPr>
          <a:xfrm>
            <a:off x="8620824" y="5128704"/>
            <a:ext cx="122640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Calibri"/>
              </a:rPr>
              <a:t>DEL 5.*) Data specification etc.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DCF3728-A774-31DE-DB91-BFD492CB50A6}"/>
              </a:ext>
            </a:extLst>
          </p:cNvPr>
          <p:cNvCxnSpPr>
            <a:cxnSpLocks/>
          </p:cNvCxnSpPr>
          <p:nvPr/>
        </p:nvCxnSpPr>
        <p:spPr>
          <a:xfrm flipH="1" flipV="1">
            <a:off x="8020791" y="5376343"/>
            <a:ext cx="515539" cy="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8CAB438-5408-3E79-8612-C4A7A8C06E23}"/>
              </a:ext>
            </a:extLst>
          </p:cNvPr>
          <p:cNvSpPr txBox="1"/>
          <p:nvPr/>
        </p:nvSpPr>
        <p:spPr>
          <a:xfrm>
            <a:off x="1530441" y="5047640"/>
            <a:ext cx="130747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Calibri"/>
              </a:rPr>
              <a:t>DEL 7) Evaluation Considerations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F332D4-8791-E0AA-384E-2FDFCB835CB6}"/>
              </a:ext>
            </a:extLst>
          </p:cNvPr>
          <p:cNvCxnSpPr>
            <a:cxnSpLocks/>
          </p:cNvCxnSpPr>
          <p:nvPr/>
        </p:nvCxnSpPr>
        <p:spPr>
          <a:xfrm flipV="1">
            <a:off x="2859726" y="5311491"/>
            <a:ext cx="515539" cy="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1ADD1E5-EB29-FB2B-12EE-515DAB3A06B5}"/>
              </a:ext>
            </a:extLst>
          </p:cNvPr>
          <p:cNvCxnSpPr>
            <a:cxnSpLocks/>
          </p:cNvCxnSpPr>
          <p:nvPr/>
        </p:nvCxnSpPr>
        <p:spPr>
          <a:xfrm>
            <a:off x="2865129" y="2377550"/>
            <a:ext cx="256135" cy="539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A295F0B-7A17-402D-A679-9DB352DE036D}"/>
              </a:ext>
            </a:extLst>
          </p:cNvPr>
          <p:cNvCxnSpPr>
            <a:cxnSpLocks/>
          </p:cNvCxnSpPr>
          <p:nvPr/>
        </p:nvCxnSpPr>
        <p:spPr>
          <a:xfrm flipV="1">
            <a:off x="3416362" y="1690639"/>
            <a:ext cx="888433" cy="119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FA8BAB6-E4DC-3A0E-AA4C-A4FD6EF8C723}"/>
              </a:ext>
            </a:extLst>
          </p:cNvPr>
          <p:cNvSpPr txBox="1"/>
          <p:nvPr/>
        </p:nvSpPr>
        <p:spPr>
          <a:xfrm>
            <a:off x="4337125" y="2472445"/>
            <a:ext cx="124262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Calibri"/>
              </a:rPr>
              <a:t>DEL 1) Ethics/ governance &amp; DEL2) regulation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7576844-5B38-1305-9C81-2110E201B5F3}"/>
              </a:ext>
            </a:extLst>
          </p:cNvPr>
          <p:cNvCxnSpPr>
            <a:cxnSpLocks/>
          </p:cNvCxnSpPr>
          <p:nvPr/>
        </p:nvCxnSpPr>
        <p:spPr>
          <a:xfrm flipH="1" flipV="1">
            <a:off x="4813968" y="1979793"/>
            <a:ext cx="74578" cy="433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29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6BA80-6890-4F1D-92DA-5513F58B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Novel aspects of health AI model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46C7F-8F0B-A2F9-F511-40E6C470C7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Appropriate test data sets </a:t>
            </a:r>
            <a:endParaRPr lang="en-US">
              <a:cs typeface="Calibri" panose="020F0502020204030204"/>
            </a:endParaRPr>
          </a:p>
          <a:p>
            <a:r>
              <a:rPr lang="en-US" dirty="0">
                <a:ea typeface="+mn-lt"/>
                <a:cs typeface="+mn-lt"/>
              </a:rPr>
              <a:t>Internal vs. external validation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Technical vs. clinical criteria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Proper benchmarking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Complex models and settings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Self-learning algorithms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B071B1-4874-D4F6-CF16-CA7C3923B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640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Human factors </a:t>
            </a:r>
            <a:endParaRPr lang="en-US">
              <a:cs typeface="Calibri" panose="020F0502020204030204"/>
            </a:endParaRPr>
          </a:p>
          <a:p>
            <a:r>
              <a:rPr lang="en-US" dirty="0">
                <a:ea typeface="+mn-lt"/>
                <a:cs typeface="+mn-lt"/>
              </a:rPr>
              <a:t>Misuse accurate tools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Design of clinical trials with AI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Agreement on/interoperable encoding of benchmarking cases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Testing existing AI products vs. ML-challenges </a:t>
            </a:r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1C1FB508-C7A5-4242-AF34-1EFFF9B29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880" y="6127371"/>
            <a:ext cx="2004060" cy="40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28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6BA80-6890-4F1D-92DA-5513F58B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Standardized benchmarking</a:t>
            </a: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1C1FB508-C7A5-4242-AF34-1EFFF9B29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880" y="6127371"/>
            <a:ext cx="2004060" cy="40969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7E6A18-EF58-48C3-A32C-27297189BA65}"/>
              </a:ext>
            </a:extLst>
          </p:cNvPr>
          <p:cNvSpPr>
            <a:spLocks noGrp="1"/>
          </p:cNvSpPr>
          <p:nvPr/>
        </p:nvSpPr>
        <p:spPr>
          <a:xfrm>
            <a:off x="1276350" y="5006649"/>
            <a:ext cx="7886700" cy="116823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Independent model validation with standard procedures on separate test data and subsequent clinical evaluation</a:t>
            </a:r>
          </a:p>
          <a:p>
            <a:r>
              <a:rPr lang="en-US" dirty="0"/>
              <a:t>(1) Closed environment, (2) Via interface, (3) Federated</a:t>
            </a:r>
          </a:p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D6C9A2-3764-4F55-9A5A-BE7DE01F7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27" y="1399665"/>
            <a:ext cx="8925305" cy="330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25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6BA80-6890-4F1D-92DA-5513F58B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Benchmarking platform – requirements</a:t>
            </a: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1C1FB508-C7A5-4242-AF34-1EFFF9B29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880" y="6127371"/>
            <a:ext cx="2004060" cy="40969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BACE86-3B04-4C78-8EED-B2284992668B}"/>
              </a:ext>
            </a:extLst>
          </p:cNvPr>
          <p:cNvSpPr>
            <a:spLocks noGrp="1"/>
          </p:cNvSpPr>
          <p:nvPr/>
        </p:nvSpPr>
        <p:spPr>
          <a:xfrm>
            <a:off x="1131570" y="5354129"/>
            <a:ext cx="8633460" cy="7042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System overview (administrative backend · frontend · execution environment)​</a:t>
            </a:r>
            <a:endParaRPr lang="en-US" sz="2000">
              <a:cs typeface="Calibri"/>
            </a:endParaRPr>
          </a:p>
          <a:p>
            <a:r>
              <a:rPr lang="en-US" sz="2000"/>
              <a:t>General considerations (security · hosting · computing resources · availability)​</a:t>
            </a:r>
            <a:endParaRPr lang="en-US" sz="2000">
              <a:cs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F306ED-9A7D-41D3-8143-D8F144DABFBD}"/>
              </a:ext>
            </a:extLst>
          </p:cNvPr>
          <p:cNvGrpSpPr/>
          <p:nvPr/>
        </p:nvGrpSpPr>
        <p:grpSpPr>
          <a:xfrm>
            <a:off x="1141294" y="1500458"/>
            <a:ext cx="9179996" cy="3649866"/>
            <a:chOff x="798394" y="1965278"/>
            <a:chExt cx="7716956" cy="307074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E7D10D3-D4F5-4DD2-821A-C42C33C2566B}"/>
                </a:ext>
              </a:extLst>
            </p:cNvPr>
            <p:cNvSpPr/>
            <p:nvPr/>
          </p:nvSpPr>
          <p:spPr>
            <a:xfrm>
              <a:off x="798394" y="1965278"/>
              <a:ext cx="7716956" cy="307074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2D844B2-C640-4DEA-AD69-9E50ED2F8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190" y="2014123"/>
              <a:ext cx="7585364" cy="29730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0686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51FF1C6-F4E3-FC97-F8FF-6C4929402D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09" r="5279" b="143"/>
          <a:stretch/>
        </p:blipFill>
        <p:spPr>
          <a:xfrm>
            <a:off x="2708646" y="1805771"/>
            <a:ext cx="6424629" cy="30958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062BEF-71C2-870A-37DF-4AE89487A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Turning vision for AI4H benchmarking platform into practice</a:t>
            </a:r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0FEFF-ED61-0040-F85C-9E29DBF3A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23613"/>
            <a:ext cx="10515600" cy="10419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Calibri"/>
                <a:ea typeface="+mn-lt"/>
                <a:cs typeface="+mn-lt"/>
              </a:rPr>
              <a:t>See talk: evaluation package of Open Code Initiative of ITU/WHO FG-AI4H</a:t>
            </a:r>
            <a:endParaRPr lang="en-US" sz="2400" dirty="0">
              <a:ea typeface="+mn-lt"/>
              <a:cs typeface="+mn-lt"/>
            </a:endParaRPr>
          </a:p>
          <a:p>
            <a:r>
              <a:rPr lang="en-US" sz="2400" dirty="0">
                <a:latin typeface="Calibri"/>
                <a:ea typeface="+mn-lt"/>
                <a:cs typeface="+mn-lt"/>
                <a:hlinkClick r:id="rId3"/>
              </a:rPr>
              <a:t>http:/github.com/fg-ai4h</a:t>
            </a:r>
            <a:r>
              <a:rPr lang="en-US" sz="2400" dirty="0">
                <a:latin typeface="Calibri"/>
                <a:ea typeface="+mn-lt"/>
                <a:cs typeface="+mn-lt"/>
              </a:rPr>
              <a:t> &amp; </a:t>
            </a:r>
            <a:r>
              <a:rPr lang="en-US" sz="2400" dirty="0">
                <a:latin typeface="Calibri"/>
                <a:ea typeface="+mn-lt"/>
                <a:cs typeface="+mn-lt"/>
                <a:hlinkClick r:id="rId4"/>
              </a:rPr>
              <a:t>https://health.aiaudit.org/</a:t>
            </a:r>
            <a:r>
              <a:rPr lang="en-US" sz="2400" dirty="0">
                <a:latin typeface="Calibri"/>
                <a:ea typeface="+mn-lt"/>
                <a:cs typeface="+mn-lt"/>
              </a:rPr>
              <a:t> as part of </a:t>
            </a:r>
            <a:r>
              <a:rPr lang="en-US" sz="2400" dirty="0">
                <a:latin typeface="Calibri"/>
                <a:ea typeface="+mn-lt"/>
                <a:cs typeface="+mn-lt"/>
                <a:hlinkClick r:id="rId5"/>
              </a:rPr>
              <a:t>https://ai4h.net</a:t>
            </a:r>
            <a:r>
              <a:rPr lang="en-US" sz="2400" dirty="0">
                <a:latin typeface="Calibri"/>
                <a:ea typeface="+mn-lt"/>
                <a:cs typeface="+mn-lt"/>
              </a:rPr>
              <a:t> </a:t>
            </a:r>
            <a:endParaRPr lang="en-US" sz="2400" dirty="0">
              <a:latin typeface="Calibri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126279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GAI4H-R-000_PPT-Template-16x9.pptx" id="{EE62FBBD-1DFB-4F85-A153-1F32815DB8B8}" vid="{76AE4977-3825-43F0-AE2D-270D4A2CC77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467D2A-064A-4C6D-8D9B-89D9C1E1AE69}"/>
</file>

<file path=customXml/itemProps2.xml><?xml version="1.0" encoding="utf-8"?>
<ds:datastoreItem xmlns:ds="http://schemas.openxmlformats.org/officeDocument/2006/customXml" ds:itemID="{8D757891-533E-4B08-9CC2-432445C0232A}"/>
</file>

<file path=customXml/itemProps3.xml><?xml version="1.0" encoding="utf-8"?>
<ds:datastoreItem xmlns:ds="http://schemas.openxmlformats.org/officeDocument/2006/customXml" ds:itemID="{263EDF69-883F-4630-8D5D-47FF3AA110B2}"/>
</file>

<file path=docProps/app.xml><?xml version="1.0" encoding="utf-8"?>
<Properties xmlns="http://schemas.openxmlformats.org/officeDocument/2006/extended-properties" xmlns:vt="http://schemas.openxmlformats.org/officeDocument/2006/docPropsVTypes">
  <Template>FGAI4H-R-000_PPT-Template-16x9</Template>
  <TotalTime>13</TotalTime>
  <Words>617</Words>
  <Application>Microsoft Office PowerPoint</Application>
  <PresentationFormat>Widescreen</PresentationFormat>
  <Paragraphs>81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等线</vt:lpstr>
      <vt:lpstr>Arial</vt:lpstr>
      <vt:lpstr>Calibri</vt:lpstr>
      <vt:lpstr>Calibri Light</vt:lpstr>
      <vt:lpstr>Office 主题​​</vt:lpstr>
      <vt:lpstr>PowerPoint Presentation</vt:lpstr>
      <vt:lpstr>DEL7: AI for health evaluation considerations </vt:lpstr>
      <vt:lpstr>DEL7: AI for health evaluation considerations</vt:lpstr>
      <vt:lpstr>Cyclical evaluation process</vt:lpstr>
      <vt:lpstr>Cyclical evaluation process</vt:lpstr>
      <vt:lpstr>Novel aspects of health AI model evaluation</vt:lpstr>
      <vt:lpstr>Standardized benchmarking</vt:lpstr>
      <vt:lpstr>Benchmarking platform – requirements</vt:lpstr>
      <vt:lpstr>Turning vision for AI4H benchmarking platform into practice</vt:lpstr>
      <vt:lpstr>Collection of publications with best practices</vt:lpstr>
      <vt:lpstr>DEL7: AI for health evaluation considerations</vt:lpstr>
      <vt:lpstr>DEL0.1: Common unified terms in AI for health</vt:lpstr>
      <vt:lpstr>DEL0.1: Common unified terms in AI for health</vt:lpstr>
      <vt:lpstr>DEL0.1: Common unified terms in AI for health</vt:lpstr>
      <vt:lpstr>itu.int/go/fgai4h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Att.1 – Presentation - DEL07 Update: AI for Health Evaluation Considerations</dc:title>
  <dc:creator>TSB (HT)</dc:creator>
  <cp:lastModifiedBy>TSB (HT)</cp:lastModifiedBy>
  <cp:revision>5</cp:revision>
  <cp:lastPrinted>2019-04-04T08:49:31Z</cp:lastPrinted>
  <dcterms:created xsi:type="dcterms:W3CDTF">2023-03-15T18:08:38Z</dcterms:created>
  <dcterms:modified xsi:type="dcterms:W3CDTF">2023-03-21T14:32:37Z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