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notesMasterIdLst>
    <p:notesMasterId r:id="rId23"/>
  </p:notesMasterIdLst>
  <p:sldIdLst>
    <p:sldId id="256" r:id="rId6"/>
    <p:sldId id="324" r:id="rId7"/>
    <p:sldId id="280" r:id="rId8"/>
    <p:sldId id="283" r:id="rId9"/>
    <p:sldId id="305" r:id="rId10"/>
    <p:sldId id="363" r:id="rId11"/>
    <p:sldId id="364" r:id="rId12"/>
    <p:sldId id="361" r:id="rId13"/>
    <p:sldId id="365" r:id="rId14"/>
    <p:sldId id="366" r:id="rId15"/>
    <p:sldId id="367" r:id="rId16"/>
    <p:sldId id="362" r:id="rId17"/>
    <p:sldId id="368" r:id="rId18"/>
    <p:sldId id="372" r:id="rId19"/>
    <p:sldId id="373" r:id="rId20"/>
    <p:sldId id="369" r:id="rId21"/>
    <p:sldId id="371" r:id="rId22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2029" autoAdjust="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38863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1.bin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44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2898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6693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- 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CB985E58-73E2-B29E-A012-2F63CE235319}"/>
              </a:ext>
            </a:extLst>
          </p:cNvPr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533E72B6-CD3E-AC98-4643-9EE1A95560DD}"/>
              </a:ext>
            </a:extLst>
          </p:cNvPr>
          <p:cNvSpPr/>
          <p:nvPr userDrawn="1"/>
        </p:nvSpPr>
        <p:spPr>
          <a:xfrm>
            <a:off x="3052799" y="571499"/>
            <a:ext cx="8120025" cy="57134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D85B4324-9483-AD08-A73D-10755027B2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6842" y="1117068"/>
            <a:ext cx="2299114" cy="120609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73DD7CD-320F-0C40-8320-F1C3F4BB0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1601" y="571499"/>
            <a:ext cx="4043702" cy="5713413"/>
          </a:xfrm>
        </p:spPr>
        <p:txBody>
          <a:bodyPr anchor="ctr"/>
          <a:lstStyle>
            <a:lvl1pPr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de-DE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2095E5C9-E920-0580-7ADC-22B0168C4F7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9192" y="3999600"/>
            <a:ext cx="2034000" cy="2286000"/>
          </a:xfrm>
        </p:spPr>
        <p:txBody>
          <a:bodyPr anchor="ctr"/>
          <a:lstStyle>
            <a:lvl1pPr marL="0" indent="0" algn="ctr">
              <a:buNone/>
              <a:defRPr sz="1200"/>
            </a:lvl1pPr>
            <a:lvl2pPr marL="385200" indent="0" algn="ctr">
              <a:buNone/>
              <a:defRPr sz="1200"/>
            </a:lvl2pPr>
            <a:lvl3pPr marL="385200" indent="0" algn="ctr">
              <a:buNone/>
              <a:defRPr sz="1200"/>
            </a:lvl3pPr>
            <a:lvl4pPr marL="385200" indent="0" algn="ctr">
              <a:buNone/>
              <a:defRPr sz="1200"/>
            </a:lvl4pPr>
            <a:lvl5pPr marL="385200" indent="0" algn="ctr">
              <a:buNone/>
              <a:defRPr sz="1200"/>
            </a:lvl5pPr>
          </a:lstStyle>
          <a:p>
            <a:pPr lvl="0"/>
            <a:r>
              <a:rPr lang="de-DE" dirty="0"/>
              <a:t>Optional: Klinik, Zentrum, Arbeits-/Sonderbereich etc.</a:t>
            </a:r>
          </a:p>
        </p:txBody>
      </p:sp>
    </p:spTree>
    <p:extLst>
      <p:ext uri="{BB962C8B-B14F-4D97-AF65-F5344CB8AC3E}">
        <p14:creationId xmlns:p14="http://schemas.microsoft.com/office/powerpoint/2010/main" val="16148307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it Bild ob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70571E57-C458-55AD-34AF-B33955A2430E}"/>
              </a:ext>
            </a:extLst>
          </p:cNvPr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70A57A1D-B3B0-3969-AC3D-731633954FBC}"/>
              </a:ext>
            </a:extLst>
          </p:cNvPr>
          <p:cNvSpPr/>
          <p:nvPr userDrawn="1"/>
        </p:nvSpPr>
        <p:spPr>
          <a:xfrm>
            <a:off x="3052799" y="571499"/>
            <a:ext cx="8120025" cy="57134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8D16AE1-35A6-C2DD-949A-525C689812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6842" y="1117068"/>
            <a:ext cx="2299114" cy="120609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A93F957-EFA0-B9BA-15DE-03D8D4868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1600" y="3430800"/>
            <a:ext cx="6850400" cy="2854112"/>
          </a:xfrm>
        </p:spPr>
        <p:txBody>
          <a:bodyPr anchor="ctr"/>
          <a:lstStyle>
            <a:lvl1pPr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3823D32A-F323-5163-FE79-469CF35E8F2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052763" y="571500"/>
            <a:ext cx="8120062" cy="285750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Hier können Sie Ihr Bild einfügen.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D48CA5AF-CEDE-3E1B-57D8-4973FFB367B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58275" y="3427200"/>
            <a:ext cx="3024000" cy="378000"/>
          </a:xfrm>
          <a:solidFill>
            <a:schemeClr val="accent1"/>
          </a:solidFill>
        </p:spPr>
        <p:txBody>
          <a:bodyPr lIns="108000" tIns="3600" rIns="90000" anchor="ctr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Rubrik (einzeilig, max. 32 Zeichen)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81402C4B-8E48-A60C-F353-2071129B4D8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8000" y="3999600"/>
            <a:ext cx="2034000" cy="2286000"/>
          </a:xfrm>
        </p:spPr>
        <p:txBody>
          <a:bodyPr anchor="ctr"/>
          <a:lstStyle>
            <a:lvl1pPr marL="0" indent="0" algn="ctr">
              <a:buNone/>
              <a:defRPr sz="1200"/>
            </a:lvl1pPr>
            <a:lvl2pPr marL="385200" indent="0" algn="ctr">
              <a:buNone/>
              <a:defRPr sz="1200"/>
            </a:lvl2pPr>
            <a:lvl3pPr marL="385200" indent="0" algn="ctr">
              <a:buNone/>
              <a:defRPr sz="1200"/>
            </a:lvl3pPr>
            <a:lvl4pPr marL="385200" indent="0" algn="ctr">
              <a:buNone/>
              <a:defRPr sz="1200"/>
            </a:lvl4pPr>
            <a:lvl5pPr marL="385200" indent="0" algn="ctr">
              <a:buNone/>
              <a:defRPr sz="1200"/>
            </a:lvl5pPr>
          </a:lstStyle>
          <a:p>
            <a:pPr lvl="0"/>
            <a:r>
              <a:rPr lang="de-DE" dirty="0"/>
              <a:t>Optional: Klinik, Zentrum, Arbeits-/Sonderbereich etc.</a:t>
            </a:r>
          </a:p>
        </p:txBody>
      </p:sp>
    </p:spTree>
    <p:extLst>
      <p:ext uri="{BB962C8B-B14F-4D97-AF65-F5344CB8AC3E}">
        <p14:creationId xmlns:p14="http://schemas.microsoft.com/office/powerpoint/2010/main" val="31528826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it Bild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855FC450-CD34-DEE9-370E-65BEC309F95B}"/>
              </a:ext>
            </a:extLst>
          </p:cNvPr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847A77F4-73B3-E7E5-A5F5-29BD29C11B5F}"/>
              </a:ext>
            </a:extLst>
          </p:cNvPr>
          <p:cNvSpPr/>
          <p:nvPr userDrawn="1"/>
        </p:nvSpPr>
        <p:spPr>
          <a:xfrm>
            <a:off x="3052799" y="571499"/>
            <a:ext cx="8120025" cy="57134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1BA88333-F35F-A682-4E4D-FF3A78AAFF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6842" y="1117068"/>
            <a:ext cx="2299114" cy="1206092"/>
          </a:xfrm>
          <a:prstGeom prst="rect">
            <a:avLst/>
          </a:prstGeom>
        </p:spPr>
      </p:pic>
      <p:sp>
        <p:nvSpPr>
          <p:cNvPr id="15" name="Bildplatzhalter 14">
            <a:extLst>
              <a:ext uri="{FF2B5EF4-FFF2-40B4-BE49-F238E27FC236}">
                <a16:creationId xmlns:a16="http://schemas.microsoft.com/office/drawing/2014/main" id="{BE102CB0-FCED-9F61-3872-C4A54866248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119650" y="571500"/>
            <a:ext cx="3052800" cy="5713413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de-DE" dirty="0"/>
              <a:t>Hier können Sie Ihr Bild einfügen.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9CD8D707-9637-3F2E-E607-A42376E44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2352" y="3429000"/>
            <a:ext cx="3024111" cy="2855912"/>
          </a:xfrm>
        </p:spPr>
        <p:txBody>
          <a:bodyPr anchor="ctr"/>
          <a:lstStyle>
            <a:lvl1pPr>
              <a:spcAft>
                <a:spcPts val="1200"/>
              </a:spcAft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de-DE" dirty="0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6D177B2F-68C9-2898-8703-A92B47DA6D7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8000" y="4000500"/>
            <a:ext cx="2034000" cy="2286000"/>
          </a:xfrm>
        </p:spPr>
        <p:txBody>
          <a:bodyPr anchor="ctr"/>
          <a:lstStyle>
            <a:lvl1pPr marL="0" indent="0" algn="ctr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 dirty="0"/>
              <a:t>Optional: Klinik, Zentrum, Arbeits-/Sonderbereich etc.</a:t>
            </a:r>
          </a:p>
        </p:txBody>
      </p:sp>
      <p:sp>
        <p:nvSpPr>
          <p:cNvPr id="22" name="Textplatzhalter 21">
            <a:extLst>
              <a:ext uri="{FF2B5EF4-FFF2-40B4-BE49-F238E27FC236}">
                <a16:creationId xmlns:a16="http://schemas.microsoft.com/office/drawing/2014/main" id="{A966FAA7-9334-DDA4-5182-77704DDCB25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71252" y="3431378"/>
            <a:ext cx="3024000" cy="378000"/>
          </a:xfrm>
          <a:solidFill>
            <a:schemeClr val="accent1"/>
          </a:solidFill>
        </p:spPr>
        <p:txBody>
          <a:bodyPr lIns="108000" tIns="3600" rIns="90000" anchor="ctr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385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85200" indent="0">
              <a:buFontTx/>
              <a:buNone/>
              <a:defRPr>
                <a:solidFill>
                  <a:schemeClr val="bg1"/>
                </a:solidFill>
              </a:defRPr>
            </a:lvl3pPr>
            <a:lvl4pPr marL="385200" indent="0">
              <a:buFontTx/>
              <a:buNone/>
              <a:defRPr>
                <a:solidFill>
                  <a:schemeClr val="bg1"/>
                </a:solidFill>
              </a:defRPr>
            </a:lvl4pPr>
            <a:lvl5pPr marL="3852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Rubrik (einzeilig, max. 32 Zeichen)</a:t>
            </a:r>
          </a:p>
        </p:txBody>
      </p:sp>
    </p:spTree>
    <p:extLst>
      <p:ext uri="{BB962C8B-B14F-4D97-AF65-F5344CB8AC3E}">
        <p14:creationId xmlns:p14="http://schemas.microsoft.com/office/powerpoint/2010/main" val="36623556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it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6ECB30C2-EF93-3E6F-378A-1A690BDC7B33}"/>
              </a:ext>
            </a:extLst>
          </p:cNvPr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32ABF63-E2BC-8509-C80F-4F329E0273CD}"/>
              </a:ext>
            </a:extLst>
          </p:cNvPr>
          <p:cNvSpPr/>
          <p:nvPr userDrawn="1"/>
        </p:nvSpPr>
        <p:spPr>
          <a:xfrm>
            <a:off x="3052799" y="571499"/>
            <a:ext cx="8120025" cy="57134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E7F0B71-AB37-1720-1B52-052F95B6B7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6842" y="1117068"/>
            <a:ext cx="2299114" cy="120609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0A60F7D6-1489-B722-33B9-4CA3028AC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8063" y="571500"/>
            <a:ext cx="2035175" cy="5713412"/>
          </a:xfrm>
        </p:spPr>
        <p:txBody>
          <a:bodyPr anchor="ctr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de-DE" dirty="0"/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615BF2A7-A61F-D256-E994-4C92580C3FE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052799" y="571500"/>
            <a:ext cx="5065678" cy="5713413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de-DE" dirty="0"/>
              <a:t>Hier können Sie Ihr Bild einfügen.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C1A0859E-A676-619D-977F-F2FD7F0E748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8000" y="3998912"/>
            <a:ext cx="2034000" cy="2286000"/>
          </a:xfrm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/>
                </a:solidFill>
              </a:defRPr>
            </a:lvl1pPr>
            <a:lvl2pPr marL="385200" indent="0">
              <a:buNone/>
              <a:defRPr>
                <a:solidFill>
                  <a:schemeClr val="bg1"/>
                </a:solidFill>
              </a:defRPr>
            </a:lvl2pPr>
            <a:lvl3pPr marL="385200" indent="0">
              <a:buNone/>
              <a:defRPr>
                <a:solidFill>
                  <a:schemeClr val="bg1"/>
                </a:solidFill>
              </a:defRPr>
            </a:lvl3pPr>
            <a:lvl4pPr marL="385200" indent="0">
              <a:buNone/>
              <a:defRPr>
                <a:solidFill>
                  <a:schemeClr val="bg1"/>
                </a:solidFill>
              </a:defRPr>
            </a:lvl4pPr>
            <a:lvl5pPr marL="3852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Optional: Klinik, Zentrum, Arbeits-/Sonderbereich etc.</a:t>
            </a:r>
          </a:p>
        </p:txBody>
      </p:sp>
    </p:spTree>
    <p:extLst>
      <p:ext uri="{BB962C8B-B14F-4D97-AF65-F5344CB8AC3E}">
        <p14:creationId xmlns:p14="http://schemas.microsoft.com/office/powerpoint/2010/main" val="3237198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4AC106-BDF8-CEF1-825B-31168B6AD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7" y="500444"/>
            <a:ext cx="9136463" cy="4032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/>
              <a:t>Click to edit Master title style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49C24AF-B323-63B9-86B5-95311227C5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C953F-34B1-4DD2-A3DB-3A35190EAD1A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B0FF830B-A89E-83C7-F82C-1285D4A79AB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17587" y="1645284"/>
            <a:ext cx="10162800" cy="4064953"/>
          </a:xfrm>
        </p:spPr>
        <p:txBody>
          <a:bodyPr/>
          <a:lstStyle>
            <a:lvl1pPr marL="450000" indent="-450000">
              <a:spcAft>
                <a:spcPts val="300"/>
              </a:spcAft>
              <a:buFont typeface="+mj-lt"/>
              <a:buAutoNum type="arabicPeriod"/>
              <a:defRPr sz="28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688E9D4-0B6A-B7EA-B556-04FDB5E33C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27181" y="6184800"/>
            <a:ext cx="925200" cy="485351"/>
          </a:xfrm>
          <a:prstGeom prst="rect">
            <a:avLst/>
          </a:prstGeom>
        </p:spPr>
      </p:pic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67667763-4FCA-0EAC-9EC9-2D2373BD29E4}"/>
              </a:ext>
            </a:extLst>
          </p:cNvPr>
          <p:cNvCxnSpPr/>
          <p:nvPr userDrawn="1"/>
        </p:nvCxnSpPr>
        <p:spPr>
          <a:xfrm>
            <a:off x="1519200" y="6278400"/>
            <a:ext cx="0" cy="28080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25E98871-4032-17EC-C264-14142C58E0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67482" y="6307118"/>
            <a:ext cx="4114800" cy="25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accent5"/>
                </a:solidFill>
              </a:defRPr>
            </a:lvl1pPr>
          </a:lstStyle>
          <a:p>
            <a:r>
              <a:rPr lang="de-DE"/>
              <a:t>Oral Diagnostics, Digital Dentistry and Health Services Research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32540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mit/ohne Bild - blau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>
            <a:extLst>
              <a:ext uri="{FF2B5EF4-FFF2-40B4-BE49-F238E27FC236}">
                <a16:creationId xmlns:a16="http://schemas.microsoft.com/office/drawing/2014/main" id="{5EE0B59F-0FAC-80E7-32C9-883237D688B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106250" y="0"/>
            <a:ext cx="508575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Hier können Sie Ihr Bild einfügen.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EBC21B9-442B-0912-1EE9-5FE6431557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9588" y="571500"/>
            <a:ext cx="5063738" cy="5713413"/>
          </a:xfrm>
        </p:spPr>
        <p:txBody>
          <a:bodyPr anchor="ctr"/>
          <a:lstStyle>
            <a:lvl1pPr>
              <a:defRPr sz="34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5129527-14BD-A777-C594-8C13A08325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Oral Diagnostics, Digital Dentistry and Health Services Research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CEE59A9-B79C-3969-3C29-CE75F90DEC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A9C953F-34B1-4DD2-A3DB-3A35190EAD1A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585625E-3B01-AE03-E943-5A9E05062F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27181" y="6184800"/>
            <a:ext cx="925200" cy="485350"/>
          </a:xfrm>
          <a:prstGeom prst="rect">
            <a:avLst/>
          </a:prstGeom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F2B39C79-EFB8-2529-AEEC-B828C9E388D6}"/>
              </a:ext>
            </a:extLst>
          </p:cNvPr>
          <p:cNvCxnSpPr/>
          <p:nvPr userDrawn="1"/>
        </p:nvCxnSpPr>
        <p:spPr>
          <a:xfrm>
            <a:off x="1519200" y="6278400"/>
            <a:ext cx="0" cy="2808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62799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Zahl - blau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0BBB59-C568-54F2-A825-AF50E3A6E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5563" y="1143000"/>
            <a:ext cx="5076000" cy="4567238"/>
          </a:xfrm>
        </p:spPr>
        <p:txBody>
          <a:bodyPr anchor="ctr"/>
          <a:lstStyle>
            <a:lvl1pPr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69E999E-1123-5A84-ECEE-64199D8FD7A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Oral Diagnostics, Digital Dentistry and Health Services Research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2ADF842-CEC7-2322-A24D-3B4054F244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A9C953F-34B1-4DD2-A3DB-3A35190EAD1A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8A13041B-000C-8F57-1585-DD8DF10A23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27181" y="6184800"/>
            <a:ext cx="925200" cy="485350"/>
          </a:xfrm>
          <a:prstGeom prst="rect">
            <a:avLst/>
          </a:prstGeom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5DC96E62-9AC0-0025-4FCC-C7F0D58E0BAF}"/>
              </a:ext>
            </a:extLst>
          </p:cNvPr>
          <p:cNvCxnSpPr/>
          <p:nvPr userDrawn="1"/>
        </p:nvCxnSpPr>
        <p:spPr>
          <a:xfrm>
            <a:off x="1519200" y="6278400"/>
            <a:ext cx="0" cy="2808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50F88E3C-5B38-45B1-089B-E1E0944D9D1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14350" y="1143000"/>
            <a:ext cx="2610000" cy="4567238"/>
          </a:xfrm>
        </p:spPr>
        <p:txBody>
          <a:bodyPr anchor="ctr"/>
          <a:lstStyle>
            <a:lvl1pPr marL="0" indent="0">
              <a:buNone/>
              <a:defRPr sz="20000">
                <a:solidFill>
                  <a:schemeClr val="accent1"/>
                </a:solidFill>
                <a:latin typeface="+mj-lt"/>
              </a:defRPr>
            </a:lvl1pPr>
            <a:lvl2pPr marL="385200" indent="0">
              <a:buNone/>
              <a:defRPr>
                <a:latin typeface="+mj-lt"/>
              </a:defRPr>
            </a:lvl2pPr>
            <a:lvl3pPr marL="385200" indent="0">
              <a:buNone/>
              <a:defRPr>
                <a:latin typeface="+mj-lt"/>
              </a:defRPr>
            </a:lvl3pPr>
            <a:lvl4pPr marL="385200" indent="0">
              <a:buNone/>
              <a:defRPr>
                <a:latin typeface="+mj-lt"/>
              </a:defRPr>
            </a:lvl4pPr>
            <a:lvl5pPr marL="385200" indent="0">
              <a:buNone/>
              <a:defRPr>
                <a:latin typeface="+mj-lt"/>
              </a:defRPr>
            </a:lvl5pPr>
          </a:lstStyle>
          <a:p>
            <a:pPr lvl="0"/>
            <a:r>
              <a:rPr lang="de-DE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4433178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mit/ohne Bild - grau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D6B1EF7-ECF9-9550-1571-9474A39D476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106400" y="-1"/>
            <a:ext cx="5086800" cy="6858000"/>
          </a:xfrm>
        </p:spPr>
        <p:txBody>
          <a:bodyPr/>
          <a:lstStyle/>
          <a:p>
            <a:r>
              <a:rPr lang="de-DE" dirty="0"/>
              <a:t>Hier können Sie Ihr Bild einfügen.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73B435A-F0F0-AAFB-0962-287FB85E7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9587" y="572400"/>
            <a:ext cx="5065200" cy="5713200"/>
          </a:xfrm>
        </p:spPr>
        <p:txBody>
          <a:bodyPr anchor="ctr" anchorCtr="0"/>
          <a:lstStyle>
            <a:lvl1pPr>
              <a:defRPr sz="34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81A3048-6CA2-FE11-2BAD-29A0D740D4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Oral Diagnostics, Digital Dentistry and Health Services Research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855697A-12F7-8A29-4803-AF33FA8F89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C953F-34B1-4DD2-A3DB-3A35190EAD1A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876258C0-1E6D-4F80-59BE-DE6DBDE760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27181" y="6184800"/>
            <a:ext cx="925200" cy="485351"/>
          </a:xfrm>
          <a:prstGeom prst="rect">
            <a:avLst/>
          </a:prstGeom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24D3E934-A56D-B0A0-0E43-1E93832657CB}"/>
              </a:ext>
            </a:extLst>
          </p:cNvPr>
          <p:cNvCxnSpPr/>
          <p:nvPr userDrawn="1"/>
        </p:nvCxnSpPr>
        <p:spPr>
          <a:xfrm>
            <a:off x="1519200" y="6278400"/>
            <a:ext cx="0" cy="28080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4735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88388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Zahl - grau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8913EB-0869-8FD7-818F-656297B8F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400" y="1144800"/>
            <a:ext cx="5076000" cy="4568400"/>
          </a:xfrm>
        </p:spPr>
        <p:txBody>
          <a:bodyPr anchor="ctr"/>
          <a:lstStyle>
            <a:lvl1pPr>
              <a:defRPr sz="340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A7B67A2-DD47-6A0F-FE01-8B18655C6F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Oral Diagnostics, Digital Dentistry and Health Services Research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740F636-3411-DCFD-8E89-ED4AD0B6CB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C953F-34B1-4DD2-A3DB-3A35190EAD1A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AA42F60-AD05-FFA0-A537-C9FE91C84A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27181" y="6184800"/>
            <a:ext cx="925200" cy="485351"/>
          </a:xfrm>
          <a:prstGeom prst="rect">
            <a:avLst/>
          </a:prstGeom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BA283EBF-73AE-3B48-9E1D-066BAD3BB183}"/>
              </a:ext>
            </a:extLst>
          </p:cNvPr>
          <p:cNvCxnSpPr/>
          <p:nvPr userDrawn="1"/>
        </p:nvCxnSpPr>
        <p:spPr>
          <a:xfrm>
            <a:off x="1519200" y="6278400"/>
            <a:ext cx="0" cy="28080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9FF456E4-C710-EE0F-D3F1-B36709FBDCF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14800" y="1144800"/>
            <a:ext cx="2610000" cy="4568400"/>
          </a:xfrm>
        </p:spPr>
        <p:txBody>
          <a:bodyPr anchor="ctr"/>
          <a:lstStyle>
            <a:lvl1pPr marL="0" indent="0">
              <a:buNone/>
              <a:defRPr sz="200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4540727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404313-9EBD-E2E8-85A4-8658C545F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7" y="500444"/>
            <a:ext cx="9136463" cy="40125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1635B3E-A170-D861-DC3E-F4A04609B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Oral Diagnostics, Digital Dentistry and Health Services Research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679071E-0EC5-4614-9539-92CECCA887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C953F-34B1-4DD2-A3DB-3A35190EAD1A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2881E07-D74B-F675-3F24-47FC0C82607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007999" y="1670400"/>
            <a:ext cx="10162800" cy="40392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01E9CBF8-FE5B-C246-9318-1600559A792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9587" y="924815"/>
            <a:ext cx="9136800" cy="246221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Optionaler Untertitel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A8BC7A22-A92A-8C27-21AE-A5239F58F0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27181" y="6184800"/>
            <a:ext cx="925200" cy="485351"/>
          </a:xfrm>
          <a:prstGeom prst="rect">
            <a:avLst/>
          </a:prstGeom>
        </p:spPr>
      </p:pic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AD929626-B291-E201-0AE6-463AD95968F5}"/>
              </a:ext>
            </a:extLst>
          </p:cNvPr>
          <p:cNvCxnSpPr/>
          <p:nvPr userDrawn="1"/>
        </p:nvCxnSpPr>
        <p:spPr>
          <a:xfrm>
            <a:off x="1519200" y="6278400"/>
            <a:ext cx="0" cy="28080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00547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FB8285-1706-99FE-D645-9A2B07024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6" y="500444"/>
            <a:ext cx="9136800" cy="4032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D7D31DA-7307-1DFC-6137-0E1FDD72E5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Oral Diagnostics, Digital Dentistry and Health Services Research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44444CA-DD99-CF82-AB04-1386AEE9FD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C953F-34B1-4DD2-A3DB-3A35190EAD1A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ECEB13E3-E4B9-2614-DCF4-B0F8730D78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27181" y="6184800"/>
            <a:ext cx="925200" cy="485351"/>
          </a:xfrm>
          <a:prstGeom prst="rect">
            <a:avLst/>
          </a:prstGeom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E94F8CC4-A959-4D54-7030-B1D1EA892874}"/>
              </a:ext>
            </a:extLst>
          </p:cNvPr>
          <p:cNvCxnSpPr/>
          <p:nvPr userDrawn="1"/>
        </p:nvCxnSpPr>
        <p:spPr>
          <a:xfrm>
            <a:off x="1519200" y="6278400"/>
            <a:ext cx="0" cy="28080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9E78F271-951E-29F3-CA6E-C1A7AE43396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008000" y="1670400"/>
            <a:ext cx="4573650" cy="40392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 dirty="0"/>
          </a:p>
        </p:txBody>
      </p:sp>
      <p:sp>
        <p:nvSpPr>
          <p:cNvPr id="12" name="Inhaltsplatzhalter 11">
            <a:extLst>
              <a:ext uri="{FF2B5EF4-FFF2-40B4-BE49-F238E27FC236}">
                <a16:creationId xmlns:a16="http://schemas.microsoft.com/office/drawing/2014/main" id="{9B1BE3FB-D9B5-0621-7697-E410DA22E54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96062" y="1670400"/>
            <a:ext cx="4575600" cy="40392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8E6B3E14-3F88-EBCF-C508-95387CF4499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1200" y="925200"/>
            <a:ext cx="9136800" cy="244800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Optionaler Untertitel</a:t>
            </a:r>
          </a:p>
        </p:txBody>
      </p:sp>
    </p:spTree>
    <p:extLst>
      <p:ext uri="{BB962C8B-B14F-4D97-AF65-F5344CB8AC3E}">
        <p14:creationId xmlns:p14="http://schemas.microsoft.com/office/powerpoint/2010/main" val="2696487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516">
          <p15:clr>
            <a:srgbClr val="FBAE40"/>
          </p15:clr>
        </p15:guide>
        <p15:guide id="2" pos="4163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BA6F73E-DFC4-17D0-E185-4862E18CC5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Oral Diagnostics, Digital Dentistry and Health Services Research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F98ECDE-FBC7-5149-B631-0EBAED7FBB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C953F-34B1-4DD2-A3DB-3A35190EAD1A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5" name="Untertitel">
            <a:extLst>
              <a:ext uri="{FF2B5EF4-FFF2-40B4-BE49-F238E27FC236}">
                <a16:creationId xmlns:a16="http://schemas.microsoft.com/office/drawing/2014/main" id="{5237F277-E0C0-66D9-AE88-3A6FD1CE04F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1200" y="925200"/>
            <a:ext cx="9136063" cy="244800"/>
          </a:xfrm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385200" indent="0">
              <a:buNone/>
              <a:defRPr sz="2000">
                <a:solidFill>
                  <a:schemeClr val="tx2"/>
                </a:solidFill>
                <a:latin typeface="+mj-lt"/>
              </a:defRPr>
            </a:lvl2pPr>
            <a:lvl3pPr marL="385200" indent="0">
              <a:buNone/>
              <a:defRPr sz="2000">
                <a:solidFill>
                  <a:schemeClr val="tx2"/>
                </a:solidFill>
                <a:latin typeface="+mj-lt"/>
              </a:defRPr>
            </a:lvl3pPr>
            <a:lvl4pPr marL="385200" indent="0">
              <a:buNone/>
              <a:defRPr sz="2000">
                <a:solidFill>
                  <a:schemeClr val="tx2"/>
                </a:solidFill>
                <a:latin typeface="+mj-lt"/>
              </a:defRPr>
            </a:lvl4pPr>
            <a:lvl5pPr marL="385200" indent="0">
              <a:buNone/>
              <a:defRPr sz="2000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de-DE" dirty="0"/>
              <a:t>Optionaler Untertitel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D6AABEF3-8209-9E1E-0232-BBD06684FD9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008000" y="1670400"/>
            <a:ext cx="2702716" cy="40392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 dirty="0"/>
          </a:p>
        </p:txBody>
      </p:sp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1346C2B8-C26F-81F0-727C-946A2609B0B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40627" y="1670400"/>
            <a:ext cx="2703600" cy="40386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12" name="Inhaltsplatzhalter 11">
            <a:extLst>
              <a:ext uri="{FF2B5EF4-FFF2-40B4-BE49-F238E27FC236}">
                <a16:creationId xmlns:a16="http://schemas.microsoft.com/office/drawing/2014/main" id="{B8C8072C-305B-3E46-CD43-19567F180AB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464550" y="1670400"/>
            <a:ext cx="2703600" cy="40386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93C1328C-169D-9D33-E81D-2257612635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27181" y="6184800"/>
            <a:ext cx="925200" cy="485351"/>
          </a:xfrm>
          <a:prstGeom prst="rect">
            <a:avLst/>
          </a:prstGeom>
        </p:spPr>
      </p:pic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D0C107BD-C3C5-3F7E-46E4-5E2702D0C34C}"/>
              </a:ext>
            </a:extLst>
          </p:cNvPr>
          <p:cNvCxnSpPr/>
          <p:nvPr userDrawn="1"/>
        </p:nvCxnSpPr>
        <p:spPr>
          <a:xfrm>
            <a:off x="1519200" y="6278400"/>
            <a:ext cx="0" cy="28080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el 22">
            <a:extLst>
              <a:ext uri="{FF2B5EF4-FFF2-40B4-BE49-F238E27FC236}">
                <a16:creationId xmlns:a16="http://schemas.microsoft.com/office/drawing/2014/main" id="{30BA5C45-3B5A-B10D-5444-C0DFDB518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13688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52">
          <p15:clr>
            <a:srgbClr val="FBAE40"/>
          </p15:clr>
        </p15:guide>
        <p15:guide id="2" pos="2986">
          <p15:clr>
            <a:srgbClr val="FBAE40"/>
          </p15:clr>
        </p15:guide>
        <p15:guide id="3" pos="4694">
          <p15:clr>
            <a:srgbClr val="FBAE40"/>
          </p15:clr>
        </p15:guide>
        <p15:guide id="4" pos="5328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er Textbox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43D99F4B-FBED-6C79-35C8-70A2B587BBC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17588" y="1720394"/>
            <a:ext cx="2035175" cy="1531980"/>
          </a:xfrm>
        </p:spPr>
        <p:txBody>
          <a:bodyPr tIns="3384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9F46460-6CF7-6006-523C-248D69ECD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706EABD-6B34-08FC-A53A-31E4B75308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Oral Diagnostics, Digital Dentistry and Health Services Research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45A39AC-B565-603B-F788-DF4DC1314F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C953F-34B1-4DD2-A3DB-3A35190EAD1A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EB5EBF49-362C-41B2-D79E-BFFBDFC73B5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17588" y="1720394"/>
            <a:ext cx="270000" cy="270000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Charité Text Office Medium" pitchFamily="2" charset="0"/>
              </a:defRPr>
            </a:lvl1pPr>
          </a:lstStyle>
          <a:p>
            <a:pPr lvl="0"/>
            <a:r>
              <a:rPr lang="de-DE" dirty="0"/>
              <a:t>X</a:t>
            </a:r>
          </a:p>
        </p:txBody>
      </p:sp>
      <p:sp>
        <p:nvSpPr>
          <p:cNvPr id="16" name="Textplatzhalter 14">
            <a:extLst>
              <a:ext uri="{FF2B5EF4-FFF2-40B4-BE49-F238E27FC236}">
                <a16:creationId xmlns:a16="http://schemas.microsoft.com/office/drawing/2014/main" id="{9F55F8BD-FFD6-5394-E2A2-0BBAB3A2A49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23746" y="1720394"/>
            <a:ext cx="2035175" cy="1533600"/>
          </a:xfrm>
        </p:spPr>
        <p:txBody>
          <a:bodyPr tIns="3384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17" name="Textplatzhalter 14">
            <a:extLst>
              <a:ext uri="{FF2B5EF4-FFF2-40B4-BE49-F238E27FC236}">
                <a16:creationId xmlns:a16="http://schemas.microsoft.com/office/drawing/2014/main" id="{5AE3EF26-CF8A-C653-7EA5-B92FF0C2ED8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429904" y="1720394"/>
            <a:ext cx="2035175" cy="1533600"/>
          </a:xfrm>
        </p:spPr>
        <p:txBody>
          <a:bodyPr tIns="3384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18" name="Textplatzhalter 14">
            <a:extLst>
              <a:ext uri="{FF2B5EF4-FFF2-40B4-BE49-F238E27FC236}">
                <a16:creationId xmlns:a16="http://schemas.microsoft.com/office/drawing/2014/main" id="{0BA58826-1951-E46E-DB68-3224162EB8E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136062" y="1720394"/>
            <a:ext cx="2035175" cy="1533600"/>
          </a:xfrm>
        </p:spPr>
        <p:txBody>
          <a:bodyPr tIns="3384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BC9D7961-FFD7-348F-902B-D93F952E5B6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27181" y="6184800"/>
            <a:ext cx="925200" cy="485351"/>
          </a:xfrm>
          <a:prstGeom prst="rect">
            <a:avLst/>
          </a:prstGeom>
        </p:spPr>
      </p:pic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89FC299C-B82C-4B31-CB60-839938A8D8A2}"/>
              </a:ext>
            </a:extLst>
          </p:cNvPr>
          <p:cNvCxnSpPr/>
          <p:nvPr userDrawn="1"/>
        </p:nvCxnSpPr>
        <p:spPr>
          <a:xfrm>
            <a:off x="1519200" y="6278400"/>
            <a:ext cx="0" cy="28080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platzhalter 24">
            <a:extLst>
              <a:ext uri="{FF2B5EF4-FFF2-40B4-BE49-F238E27FC236}">
                <a16:creationId xmlns:a16="http://schemas.microsoft.com/office/drawing/2014/main" id="{D0B3D105-9F14-D5A6-9933-9E01C366DE5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018763" y="3611592"/>
            <a:ext cx="2034000" cy="1533600"/>
          </a:xfrm>
        </p:spPr>
        <p:txBody>
          <a:bodyPr tIns="3384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 dirty="0"/>
          </a:p>
        </p:txBody>
      </p:sp>
      <p:sp>
        <p:nvSpPr>
          <p:cNvPr id="27" name="Textplatzhalter 26">
            <a:extLst>
              <a:ext uri="{FF2B5EF4-FFF2-40B4-BE49-F238E27FC236}">
                <a16:creationId xmlns:a16="http://schemas.microsoft.com/office/drawing/2014/main" id="{C1927BA1-7742-0897-C6DF-95CF2964DB7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722400" y="3611592"/>
            <a:ext cx="2034000" cy="1533600"/>
          </a:xfrm>
        </p:spPr>
        <p:txBody>
          <a:bodyPr tIns="3384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29" name="Textplatzhalter 28">
            <a:extLst>
              <a:ext uri="{FF2B5EF4-FFF2-40B4-BE49-F238E27FC236}">
                <a16:creationId xmlns:a16="http://schemas.microsoft.com/office/drawing/2014/main" id="{0BBC978F-E89F-793F-BB70-92CAA989D2D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429375" y="3611592"/>
            <a:ext cx="2034000" cy="1533600"/>
          </a:xfrm>
        </p:spPr>
        <p:txBody>
          <a:bodyPr tIns="3384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31" name="Textplatzhalter 30">
            <a:extLst>
              <a:ext uri="{FF2B5EF4-FFF2-40B4-BE49-F238E27FC236}">
                <a16:creationId xmlns:a16="http://schemas.microsoft.com/office/drawing/2014/main" id="{4AB36E7A-D7E8-0728-877B-8DD7CBFE9CF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136062" y="3611592"/>
            <a:ext cx="2034000" cy="1533600"/>
          </a:xfrm>
        </p:spPr>
        <p:txBody>
          <a:bodyPr tIns="3384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 dirty="0"/>
          </a:p>
        </p:txBody>
      </p:sp>
      <p:sp>
        <p:nvSpPr>
          <p:cNvPr id="33" name="Textplatzhalter 32">
            <a:extLst>
              <a:ext uri="{FF2B5EF4-FFF2-40B4-BE49-F238E27FC236}">
                <a16:creationId xmlns:a16="http://schemas.microsoft.com/office/drawing/2014/main" id="{B439D542-CA4B-FE32-E7A5-D2369E83D27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22400" y="1720394"/>
            <a:ext cx="270000" cy="270000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bg1"/>
                </a:solidFill>
                <a:latin typeface="Charité Text Office Medium" pitchFamily="2" charset="0"/>
              </a:defRPr>
            </a:lvl1pPr>
          </a:lstStyle>
          <a:p>
            <a:pPr lvl="0"/>
            <a:r>
              <a:rPr lang="de-DE" dirty="0"/>
              <a:t>X</a:t>
            </a:r>
          </a:p>
        </p:txBody>
      </p:sp>
      <p:sp>
        <p:nvSpPr>
          <p:cNvPr id="35" name="Textplatzhalter 34">
            <a:extLst>
              <a:ext uri="{FF2B5EF4-FFF2-40B4-BE49-F238E27FC236}">
                <a16:creationId xmlns:a16="http://schemas.microsoft.com/office/drawing/2014/main" id="{57E9B3F6-6713-EEA1-85FC-99758540332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17588" y="3611592"/>
            <a:ext cx="270000" cy="270000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bg1"/>
                </a:solidFill>
                <a:latin typeface="Charité Text Office Medium" pitchFamily="2" charset="0"/>
              </a:defRPr>
            </a:lvl1pPr>
          </a:lstStyle>
          <a:p>
            <a:pPr lvl="0"/>
            <a:r>
              <a:rPr lang="de-DE" dirty="0"/>
              <a:t>X</a:t>
            </a:r>
          </a:p>
        </p:txBody>
      </p:sp>
      <p:sp>
        <p:nvSpPr>
          <p:cNvPr id="37" name="Textplatzhalter 36">
            <a:extLst>
              <a:ext uri="{FF2B5EF4-FFF2-40B4-BE49-F238E27FC236}">
                <a16:creationId xmlns:a16="http://schemas.microsoft.com/office/drawing/2014/main" id="{FEB9A5F2-71F6-772D-EE5C-521091D5BC5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29600" y="1720394"/>
            <a:ext cx="270000" cy="270000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bg1"/>
                </a:solidFill>
                <a:latin typeface="Charité Text Office Medium" pitchFamily="2" charset="0"/>
              </a:defRPr>
            </a:lvl1pPr>
          </a:lstStyle>
          <a:p>
            <a:pPr lvl="0"/>
            <a:r>
              <a:rPr lang="de-DE" dirty="0"/>
              <a:t>X</a:t>
            </a:r>
          </a:p>
        </p:txBody>
      </p:sp>
      <p:sp>
        <p:nvSpPr>
          <p:cNvPr id="39" name="Textplatzhalter 38">
            <a:extLst>
              <a:ext uri="{FF2B5EF4-FFF2-40B4-BE49-F238E27FC236}">
                <a16:creationId xmlns:a16="http://schemas.microsoft.com/office/drawing/2014/main" id="{4EB44CED-85DA-2D20-B06D-675D3982171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22400" y="3611592"/>
            <a:ext cx="270000" cy="270000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bg1"/>
                </a:solidFill>
                <a:latin typeface="Charité Text Office Medium" pitchFamily="2" charset="0"/>
              </a:defRPr>
            </a:lvl1pPr>
          </a:lstStyle>
          <a:p>
            <a:pPr lvl="0"/>
            <a:r>
              <a:rPr lang="de-DE" dirty="0"/>
              <a:t>X</a:t>
            </a:r>
          </a:p>
        </p:txBody>
      </p:sp>
      <p:sp>
        <p:nvSpPr>
          <p:cNvPr id="41" name="Textplatzhalter 40">
            <a:extLst>
              <a:ext uri="{FF2B5EF4-FFF2-40B4-BE49-F238E27FC236}">
                <a16:creationId xmlns:a16="http://schemas.microsoft.com/office/drawing/2014/main" id="{5BD4ECCA-FC88-90CB-A5E0-6ABFE147CA5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137650" y="1720394"/>
            <a:ext cx="270000" cy="270000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bg1"/>
                </a:solidFill>
                <a:latin typeface="Charité Text Office Medium" pitchFamily="2" charset="0"/>
              </a:defRPr>
            </a:lvl1pPr>
          </a:lstStyle>
          <a:p>
            <a:pPr lvl="0"/>
            <a:r>
              <a:rPr lang="de-DE" dirty="0"/>
              <a:t>X</a:t>
            </a:r>
          </a:p>
        </p:txBody>
      </p:sp>
      <p:sp>
        <p:nvSpPr>
          <p:cNvPr id="43" name="Textplatzhalter 42">
            <a:extLst>
              <a:ext uri="{FF2B5EF4-FFF2-40B4-BE49-F238E27FC236}">
                <a16:creationId xmlns:a16="http://schemas.microsoft.com/office/drawing/2014/main" id="{8C09F7CA-2A66-6759-084E-9F600D9EBFE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137650" y="3611592"/>
            <a:ext cx="270000" cy="270000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bg1"/>
                </a:solidFill>
                <a:latin typeface="Charité Text Office Medium" pitchFamily="2" charset="0"/>
              </a:defRPr>
            </a:lvl1pPr>
          </a:lstStyle>
          <a:p>
            <a:pPr lvl="0"/>
            <a:r>
              <a:rPr lang="de-DE" dirty="0"/>
              <a:t>X</a:t>
            </a:r>
          </a:p>
        </p:txBody>
      </p:sp>
      <p:sp>
        <p:nvSpPr>
          <p:cNvPr id="45" name="Textplatzhalter 44">
            <a:extLst>
              <a:ext uri="{FF2B5EF4-FFF2-40B4-BE49-F238E27FC236}">
                <a16:creationId xmlns:a16="http://schemas.microsoft.com/office/drawing/2014/main" id="{E0BBB7F6-AF25-91C1-05CA-408BE7B0F83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429600" y="3611592"/>
            <a:ext cx="270000" cy="270000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bg1"/>
                </a:solidFill>
                <a:latin typeface="Charité Text Office Medium" pitchFamily="2" charset="0"/>
              </a:defRPr>
            </a:lvl1pPr>
          </a:lstStyle>
          <a:p>
            <a:pPr lvl="0"/>
            <a:r>
              <a:rPr lang="de-DE" dirty="0"/>
              <a:t>X</a:t>
            </a:r>
          </a:p>
        </p:txBody>
      </p:sp>
      <p:sp>
        <p:nvSpPr>
          <p:cNvPr id="47" name="Textplatzhalter 46">
            <a:extLst>
              <a:ext uri="{FF2B5EF4-FFF2-40B4-BE49-F238E27FC236}">
                <a16:creationId xmlns:a16="http://schemas.microsoft.com/office/drawing/2014/main" id="{F20A98A4-7467-206D-E5B1-C72A2ED372A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11200" y="925200"/>
            <a:ext cx="9136800" cy="244800"/>
          </a:xfrm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385200" indent="0">
              <a:buNone/>
              <a:defRPr/>
            </a:lvl2pPr>
            <a:lvl3pPr marL="385200" indent="0">
              <a:buNone/>
              <a:defRPr/>
            </a:lvl3pPr>
            <a:lvl4pPr marL="385200" indent="0">
              <a:buNone/>
              <a:defRPr/>
            </a:lvl4pPr>
            <a:lvl5pPr marL="385200" indent="0">
              <a:buNone/>
              <a:defRPr/>
            </a:lvl5pPr>
          </a:lstStyle>
          <a:p>
            <a:pPr lvl="0"/>
            <a:r>
              <a:rPr lang="de-DE" dirty="0"/>
              <a:t>Optionaler Untertitel</a:t>
            </a:r>
          </a:p>
        </p:txBody>
      </p:sp>
    </p:spTree>
    <p:extLst>
      <p:ext uri="{BB962C8B-B14F-4D97-AF65-F5344CB8AC3E}">
        <p14:creationId xmlns:p14="http://schemas.microsoft.com/office/powerpoint/2010/main" val="17654223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91">
          <p15:clr>
            <a:srgbClr val="FBAE40"/>
          </p15:clr>
        </p15:guide>
        <p15:guide id="2" orient="horz" pos="2275">
          <p15:clr>
            <a:srgbClr val="FBAE40"/>
          </p15:clr>
        </p15:guide>
        <p15:guide id="3" pos="1923">
          <p15:clr>
            <a:srgbClr val="FBAE40"/>
          </p15:clr>
        </p15:guide>
        <p15:guide id="4" pos="2345">
          <p15:clr>
            <a:srgbClr val="FBAE40"/>
          </p15:clr>
        </p15:guide>
        <p15:guide id="5" pos="3630">
          <p15:clr>
            <a:srgbClr val="FBAE40"/>
          </p15:clr>
        </p15:guide>
        <p15:guide id="6" pos="4050">
          <p15:clr>
            <a:srgbClr val="FBAE40"/>
          </p15:clr>
        </p15:guide>
        <p15:guide id="7" pos="5756">
          <p15:clr>
            <a:srgbClr val="FBAE40"/>
          </p15:clr>
        </p15:guide>
        <p15:guide id="8" pos="533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mit Bild rechts - 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F1F45816-AC38-941C-8642-361448D9E08E}"/>
              </a:ext>
            </a:extLst>
          </p:cNvPr>
          <p:cNvSpPr/>
          <p:nvPr userDrawn="1"/>
        </p:nvSpPr>
        <p:spPr>
          <a:xfrm>
            <a:off x="8127600" y="0"/>
            <a:ext cx="4064400" cy="5140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6000" tIns="72000" rIns="126000" bIns="72000" rtlCol="0" anchor="t">
            <a:noAutofit/>
          </a:bodyPr>
          <a:lstStyle/>
          <a:p>
            <a:pPr algn="l">
              <a:spcAft>
                <a:spcPts val="600"/>
              </a:spcAft>
            </a:pP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13" name="Bildunterschrift">
            <a:extLst>
              <a:ext uri="{FF2B5EF4-FFF2-40B4-BE49-F238E27FC236}">
                <a16:creationId xmlns:a16="http://schemas.microsoft.com/office/drawing/2014/main" id="{A415EF6E-0026-A754-49CA-E277E90E347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110413" y="5709600"/>
            <a:ext cx="3816000" cy="579600"/>
          </a:xfrm>
        </p:spPr>
        <p:txBody>
          <a:bodyPr tIns="72000"/>
          <a:lstStyle>
            <a:lvl1pPr marL="0" indent="0">
              <a:buFontTx/>
              <a:buNone/>
              <a:defRPr sz="1000">
                <a:solidFill>
                  <a:schemeClr val="accent5"/>
                </a:solidFill>
              </a:defRPr>
            </a:lvl1pPr>
          </a:lstStyle>
          <a:p>
            <a:pPr lvl="0"/>
            <a:r>
              <a:rPr lang="de-DE" dirty="0"/>
              <a:t>Optional: Bildunterzeile und/oder Quelle.</a:t>
            </a:r>
          </a:p>
        </p:txBody>
      </p:sp>
      <p:sp>
        <p:nvSpPr>
          <p:cNvPr id="9" name="Untertitel">
            <a:extLst>
              <a:ext uri="{FF2B5EF4-FFF2-40B4-BE49-F238E27FC236}">
                <a16:creationId xmlns:a16="http://schemas.microsoft.com/office/drawing/2014/main" id="{A1CC353C-CB5B-30D8-8C25-FE71F3BEAF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9587" y="925200"/>
            <a:ext cx="5598000" cy="244800"/>
          </a:xfrm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385200" indent="0">
              <a:buNone/>
              <a:defRPr sz="2000">
                <a:solidFill>
                  <a:schemeClr val="tx2"/>
                </a:solidFill>
                <a:latin typeface="+mj-lt"/>
              </a:defRPr>
            </a:lvl2pPr>
            <a:lvl3pPr marL="385200" indent="0">
              <a:buNone/>
              <a:defRPr sz="2000">
                <a:solidFill>
                  <a:schemeClr val="tx2"/>
                </a:solidFill>
                <a:latin typeface="+mj-lt"/>
              </a:defRPr>
            </a:lvl3pPr>
            <a:lvl4pPr marL="385200" indent="0">
              <a:buNone/>
              <a:defRPr sz="2000">
                <a:solidFill>
                  <a:schemeClr val="tx2"/>
                </a:solidFill>
                <a:latin typeface="+mj-lt"/>
              </a:defRPr>
            </a:lvl4pPr>
            <a:lvl5pPr marL="385200" indent="0">
              <a:buNone/>
              <a:defRPr sz="2000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de-DE" dirty="0"/>
              <a:t>Optionaler Untertitel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8932425-FEBD-9789-5D35-A94FCAD78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7" y="500444"/>
            <a:ext cx="5598000" cy="4032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7EF71FA-D2BD-AA21-68DB-C161FFF154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Oral Diagnostics, Digital Dentistry and Health Services Research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83FB9AE-9E6D-2D5B-59DC-A0CD80BD52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C953F-34B1-4DD2-A3DB-3A35190EAD1A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4BEE1888-55D2-A2C1-B138-27E69663AE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27181" y="6184800"/>
            <a:ext cx="925200" cy="485351"/>
          </a:xfrm>
          <a:prstGeom prst="rect">
            <a:avLst/>
          </a:prstGeom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EDCBEDA2-04EF-A8FD-969E-7871337F52A1}"/>
              </a:ext>
            </a:extLst>
          </p:cNvPr>
          <p:cNvCxnSpPr/>
          <p:nvPr userDrawn="1"/>
        </p:nvCxnSpPr>
        <p:spPr>
          <a:xfrm>
            <a:off x="1519200" y="6278400"/>
            <a:ext cx="0" cy="28080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5D49E70-CD68-24B1-5CE4-D810BC6BB89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08000" y="1670400"/>
            <a:ext cx="5097600" cy="40392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 dirty="0"/>
          </a:p>
        </p:txBody>
      </p:sp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8CAACDC9-B304-1159-0AA3-F82B78F83FE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110000" y="572400"/>
            <a:ext cx="4064400" cy="514080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de-DE" dirty="0"/>
              <a:t>Hier können Sie Ihr Bild einfügen.</a:t>
            </a:r>
          </a:p>
        </p:txBody>
      </p:sp>
    </p:spTree>
    <p:extLst>
      <p:ext uri="{BB962C8B-B14F-4D97-AF65-F5344CB8AC3E}">
        <p14:creationId xmlns:p14="http://schemas.microsoft.com/office/powerpoint/2010/main" val="32653339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mit Bild rechts - 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unterschrift">
            <a:extLst>
              <a:ext uri="{FF2B5EF4-FFF2-40B4-BE49-F238E27FC236}">
                <a16:creationId xmlns:a16="http://schemas.microsoft.com/office/drawing/2014/main" id="{B83F5A42-09F3-8AF1-5DD8-4CEFA098237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108825" y="5709600"/>
            <a:ext cx="3816000" cy="579600"/>
          </a:xfrm>
        </p:spPr>
        <p:txBody>
          <a:bodyPr tIns="72000"/>
          <a:lstStyle>
            <a:lvl1pPr marL="0" indent="0">
              <a:buNone/>
              <a:defRPr sz="1000">
                <a:solidFill>
                  <a:schemeClr val="accent5"/>
                </a:solidFill>
              </a:defRPr>
            </a:lvl1pPr>
          </a:lstStyle>
          <a:p>
            <a:pPr lvl="0"/>
            <a:r>
              <a:rPr lang="de-DE" dirty="0"/>
              <a:t>Optional: Bildunterzeile und/oder Quelle.</a:t>
            </a:r>
          </a:p>
        </p:txBody>
      </p:sp>
      <p:sp>
        <p:nvSpPr>
          <p:cNvPr id="12" name="Untertitel">
            <a:extLst>
              <a:ext uri="{FF2B5EF4-FFF2-40B4-BE49-F238E27FC236}">
                <a16:creationId xmlns:a16="http://schemas.microsoft.com/office/drawing/2014/main" id="{039E2D46-444D-DEB7-16B4-8DD4289BC4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9588" y="925200"/>
            <a:ext cx="5598000" cy="244800"/>
          </a:xfrm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Optionaler Untertitel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02BF8A9-19BC-0FA9-FD6D-BF956E374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6" y="500444"/>
            <a:ext cx="5596425" cy="4032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F326468-83EB-EE59-6697-DF5117A80D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Oral Diagnostics, Digital Dentistry and Health Services Research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64DFD21-7A1F-0463-AB52-625787D590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C953F-34B1-4DD2-A3DB-3A35190EAD1A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A844017-E78D-22D5-CE5A-4028FC42F2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27181" y="6184800"/>
            <a:ext cx="925200" cy="485351"/>
          </a:xfrm>
          <a:prstGeom prst="rect">
            <a:avLst/>
          </a:prstGeom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AA8359DE-EBE8-12FF-4096-36F458DFC4B2}"/>
              </a:ext>
            </a:extLst>
          </p:cNvPr>
          <p:cNvCxnSpPr/>
          <p:nvPr userDrawn="1"/>
        </p:nvCxnSpPr>
        <p:spPr>
          <a:xfrm>
            <a:off x="1519200" y="6278400"/>
            <a:ext cx="0" cy="28080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46483FB-B1C7-609E-6E6D-11D1D6269B7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07999" y="1670400"/>
            <a:ext cx="5098013" cy="40392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A5468F84-C774-202E-E2EB-B60A78E28728}"/>
              </a:ext>
            </a:extLst>
          </p:cNvPr>
          <p:cNvSpPr/>
          <p:nvPr userDrawn="1"/>
        </p:nvSpPr>
        <p:spPr>
          <a:xfrm>
            <a:off x="8127600" y="0"/>
            <a:ext cx="4064400" cy="5140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6000" tIns="72000" rIns="126000" bIns="72000" rtlCol="0" anchor="t">
            <a:noAutofit/>
          </a:bodyPr>
          <a:lstStyle/>
          <a:p>
            <a:pPr algn="l">
              <a:spcAft>
                <a:spcPts val="600"/>
              </a:spcAft>
            </a:pP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3CD094CC-FBA3-BAEB-D00B-1BECF6056FD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108425" y="573676"/>
            <a:ext cx="4064400" cy="514080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de-DE" dirty="0"/>
              <a:t>Hier können Sie Ihr Bild einfügen.</a:t>
            </a:r>
          </a:p>
        </p:txBody>
      </p:sp>
    </p:spTree>
    <p:extLst>
      <p:ext uri="{BB962C8B-B14F-4D97-AF65-F5344CB8AC3E}">
        <p14:creationId xmlns:p14="http://schemas.microsoft.com/office/powerpoint/2010/main" val="40279275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mit Bild links - 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D2ECBB58-4B6E-4F5D-18E3-352178B5F108}"/>
              </a:ext>
            </a:extLst>
          </p:cNvPr>
          <p:cNvSpPr/>
          <p:nvPr userDrawn="1"/>
        </p:nvSpPr>
        <p:spPr>
          <a:xfrm>
            <a:off x="0" y="0"/>
            <a:ext cx="5083200" cy="5140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6000" tIns="72000" rIns="126000" bIns="72000" rtlCol="0" anchor="t">
            <a:noAutofit/>
          </a:bodyPr>
          <a:lstStyle/>
          <a:p>
            <a:pPr algn="l">
              <a:spcAft>
                <a:spcPts val="600"/>
              </a:spcAft>
            </a:pP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19" name="Bildunterschrift">
            <a:extLst>
              <a:ext uri="{FF2B5EF4-FFF2-40B4-BE49-F238E27FC236}">
                <a16:creationId xmlns:a16="http://schemas.microsoft.com/office/drawing/2014/main" id="{25DFDAC6-8A5B-9471-0A9F-54B22B6816A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800" y="5709600"/>
            <a:ext cx="3816000" cy="579600"/>
          </a:xfrm>
        </p:spPr>
        <p:txBody>
          <a:bodyPr tIns="72000"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>
              <a:defRPr sz="1000">
                <a:solidFill>
                  <a:schemeClr val="tx2"/>
                </a:solidFill>
              </a:defRPr>
            </a:lvl2pPr>
            <a:lvl3pPr>
              <a:defRPr sz="100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Optional: Bildunterzeile und/oder Quelle.</a:t>
            </a:r>
          </a:p>
        </p:txBody>
      </p:sp>
      <p:sp>
        <p:nvSpPr>
          <p:cNvPr id="15" name="Untertitel">
            <a:extLst>
              <a:ext uri="{FF2B5EF4-FFF2-40B4-BE49-F238E27FC236}">
                <a16:creationId xmlns:a16="http://schemas.microsoft.com/office/drawing/2014/main" id="{89A7CE53-8F11-FE8E-6DDD-F7618B97494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18349" y="925200"/>
            <a:ext cx="4060800" cy="244800"/>
          </a:xfrm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Optionaler Untertitel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02359A7-1149-422C-69A8-37AE8B162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8376" y="500444"/>
            <a:ext cx="4060800" cy="4032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3B2039F-5508-D28A-543C-318285DDF4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Oral Diagnostics, Digital Dentistry and Health Services Research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FF4D526-92AA-2696-9886-0A80AC27DF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C953F-34B1-4DD2-A3DB-3A35190EAD1A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020E028-2D70-DDC8-A75B-AFC9FF0ECA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27181" y="6184800"/>
            <a:ext cx="925200" cy="485351"/>
          </a:xfrm>
          <a:prstGeom prst="rect">
            <a:avLst/>
          </a:prstGeom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46445B0F-D593-F908-CA3C-D9D7F1902A30}"/>
              </a:ext>
            </a:extLst>
          </p:cNvPr>
          <p:cNvCxnSpPr/>
          <p:nvPr userDrawn="1"/>
        </p:nvCxnSpPr>
        <p:spPr>
          <a:xfrm>
            <a:off x="1519200" y="6278400"/>
            <a:ext cx="0" cy="28080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B70A3D4C-8535-BE52-9416-AA35328A261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017588" y="569913"/>
            <a:ext cx="5083200" cy="5140325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de-DE" dirty="0"/>
              <a:t>Hier können Sie Ihr Bild einfügen.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C93E7FA6-31E7-59EE-A999-F09A5C8CBD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18349" y="1670400"/>
            <a:ext cx="4060800" cy="40392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926823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484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mit Bild links - 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unterschrift">
            <a:extLst>
              <a:ext uri="{FF2B5EF4-FFF2-40B4-BE49-F238E27FC236}">
                <a16:creationId xmlns:a16="http://schemas.microsoft.com/office/drawing/2014/main" id="{6530243A-A0D6-B4C6-7331-2AE3B9106A4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7588" y="5709600"/>
            <a:ext cx="3816000" cy="579600"/>
          </a:xfrm>
        </p:spPr>
        <p:txBody>
          <a:bodyPr tIns="72000"/>
          <a:lstStyle>
            <a:lvl1pPr marL="0" indent="0">
              <a:buFontTx/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Optional: Bildunterzeile und/oder Quelle.</a:t>
            </a:r>
          </a:p>
        </p:txBody>
      </p:sp>
      <p:sp>
        <p:nvSpPr>
          <p:cNvPr id="14" name="Untertitel">
            <a:extLst>
              <a:ext uri="{FF2B5EF4-FFF2-40B4-BE49-F238E27FC236}">
                <a16:creationId xmlns:a16="http://schemas.microsoft.com/office/drawing/2014/main" id="{1B023507-4C12-465C-5B67-55E082CDAA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16763" y="925200"/>
            <a:ext cx="4060800" cy="244800"/>
          </a:xfrm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Optionaler Untertitel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31C227B-9DE1-2AA8-305F-F16000F2C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7200" y="500444"/>
            <a:ext cx="4060800" cy="4032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AA31609-6C29-2EE0-85D3-7779176E4A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Oral Diagnostics, Digital Dentistry and Health Services Research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3595691-1C8C-3479-AE37-1A310B8D86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C953F-34B1-4DD2-A3DB-3A35190EAD1A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ED1A4FE-7E6F-90B9-EAD8-684C0501EF8B}"/>
              </a:ext>
            </a:extLst>
          </p:cNvPr>
          <p:cNvSpPr/>
          <p:nvPr userDrawn="1"/>
        </p:nvSpPr>
        <p:spPr>
          <a:xfrm>
            <a:off x="0" y="0"/>
            <a:ext cx="5083200" cy="5140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6000" tIns="72000" rIns="126000" bIns="72000" rtlCol="0" anchor="t">
            <a:noAutofit/>
          </a:bodyPr>
          <a:lstStyle/>
          <a:p>
            <a:pPr algn="l">
              <a:spcAft>
                <a:spcPts val="600"/>
              </a:spcAft>
            </a:pPr>
            <a:endParaRPr lang="de-DE" sz="1200" dirty="0">
              <a:solidFill>
                <a:schemeClr val="tx1"/>
              </a:solidFill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E084715E-A26A-780C-58EF-A05AC37998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27181" y="6184800"/>
            <a:ext cx="925200" cy="485351"/>
          </a:xfrm>
          <a:prstGeom prst="rect">
            <a:avLst/>
          </a:prstGeom>
        </p:spPr>
      </p:pic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4BE0523F-0317-1C66-75A2-1378C1883750}"/>
              </a:ext>
            </a:extLst>
          </p:cNvPr>
          <p:cNvCxnSpPr/>
          <p:nvPr userDrawn="1"/>
        </p:nvCxnSpPr>
        <p:spPr>
          <a:xfrm>
            <a:off x="1519200" y="6278400"/>
            <a:ext cx="0" cy="28080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167AFAC5-E98C-D72F-C6F7-99426887E86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017588" y="568800"/>
            <a:ext cx="5083200" cy="514080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de-DE" dirty="0"/>
              <a:t>Hier können Sie Ihr Bild einfügen.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D1A18C4E-E9A0-5EC2-6917-6E116013FBB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16763" y="1670400"/>
            <a:ext cx="4060800" cy="40392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27118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48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x Bild mit Text - 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30D5BF-3468-766C-3E90-FB1A153A6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55F5D32-A15D-3AAE-C668-2E1E1314CC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Oral Diagnostics, Digital Dentistry and Health Services Research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901B3C6-DBC5-650E-5FB0-23AF99A000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C953F-34B1-4DD2-A3DB-3A35190EAD1A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5A61836-94D7-E50E-9EA4-B37A153949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27181" y="6184800"/>
            <a:ext cx="925200" cy="485351"/>
          </a:xfrm>
          <a:prstGeom prst="rect">
            <a:avLst/>
          </a:prstGeom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C091E40B-CC10-5C7D-4E7E-B3B286DDC7D8}"/>
              </a:ext>
            </a:extLst>
          </p:cNvPr>
          <p:cNvCxnSpPr/>
          <p:nvPr userDrawn="1"/>
        </p:nvCxnSpPr>
        <p:spPr>
          <a:xfrm>
            <a:off x="1519200" y="6278400"/>
            <a:ext cx="0" cy="28080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>
            <a:extLst>
              <a:ext uri="{FF2B5EF4-FFF2-40B4-BE49-F238E27FC236}">
                <a16:creationId xmlns:a16="http://schemas.microsoft.com/office/drawing/2014/main" id="{0755A324-2C07-E9DE-7C47-9D8A4E94468B}"/>
              </a:ext>
            </a:extLst>
          </p:cNvPr>
          <p:cNvSpPr/>
          <p:nvPr userDrawn="1"/>
        </p:nvSpPr>
        <p:spPr>
          <a:xfrm>
            <a:off x="0" y="2855438"/>
            <a:ext cx="12192000" cy="2854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6000" tIns="72000" rIns="126000" bIns="72000" rtlCol="0" anchor="t">
            <a:noAutofit/>
          </a:bodyPr>
          <a:lstStyle/>
          <a:p>
            <a:pPr algn="l">
              <a:spcAft>
                <a:spcPts val="600"/>
              </a:spcAft>
            </a:pP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37297243-B4C9-835C-E79E-1D8C330F66F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017588" y="1713600"/>
            <a:ext cx="4064400" cy="228600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de-DE" dirty="0"/>
              <a:t>Hier können Sie Ihr Bild einfügen.</a:t>
            </a:r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F9BD6CE4-05EB-0F7B-1287-47FFE26DB3F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105450" y="1713600"/>
            <a:ext cx="4064400" cy="228600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de-DE" dirty="0"/>
              <a:t>Hier können Sie Ihr Bild einfügen.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CEE08FEE-65AA-E28D-7EB6-D029D22C8F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17588" y="3998913"/>
            <a:ext cx="4064000" cy="1710000"/>
          </a:xfrm>
        </p:spPr>
        <p:txBody>
          <a:bodyPr tIns="252000" bIns="144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 dirty="0"/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595F1686-D325-2423-FADF-0BAF4FD75F2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05650" y="3998913"/>
            <a:ext cx="4064000" cy="1710000"/>
          </a:xfrm>
        </p:spPr>
        <p:txBody>
          <a:bodyPr tIns="252000" bIns="144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 dirty="0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A5A56BAE-7B11-AC1C-3E73-01405A2D2FF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1200" y="925200"/>
            <a:ext cx="9136063" cy="244800"/>
          </a:xfrm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Optionaler Untertitel</a:t>
            </a:r>
          </a:p>
        </p:txBody>
      </p:sp>
    </p:spTree>
    <p:extLst>
      <p:ext uri="{BB962C8B-B14F-4D97-AF65-F5344CB8AC3E}">
        <p14:creationId xmlns:p14="http://schemas.microsoft.com/office/powerpoint/2010/main" val="16799902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204">
          <p15:clr>
            <a:srgbClr val="FBAE40"/>
          </p15:clr>
        </p15:guide>
        <p15:guide id="2" pos="4475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29436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x Bild mit Text - 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8B95AC-787E-6570-9EBA-924258A1D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7" y="500444"/>
            <a:ext cx="9136800" cy="4032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0147418-A1B9-1522-B5DD-23600759D8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Oral Diagnostics, Digital Dentistry and Health Services Research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89F59FB-6202-5E64-A2B0-EB61D68F5B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C953F-34B1-4DD2-A3DB-3A35190EAD1A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C100A0F-82DE-2E25-04E4-6D053E95B42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27181" y="6184800"/>
            <a:ext cx="925200" cy="485351"/>
          </a:xfrm>
          <a:prstGeom prst="rect">
            <a:avLst/>
          </a:prstGeom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3B5FAE4B-A6D4-085D-6A3E-98BD8F7168E9}"/>
              </a:ext>
            </a:extLst>
          </p:cNvPr>
          <p:cNvCxnSpPr/>
          <p:nvPr userDrawn="1"/>
        </p:nvCxnSpPr>
        <p:spPr>
          <a:xfrm>
            <a:off x="1519200" y="6278400"/>
            <a:ext cx="0" cy="28080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>
            <a:extLst>
              <a:ext uri="{FF2B5EF4-FFF2-40B4-BE49-F238E27FC236}">
                <a16:creationId xmlns:a16="http://schemas.microsoft.com/office/drawing/2014/main" id="{F26FF4B2-E32A-687D-93AC-BF8340CE86C6}"/>
              </a:ext>
            </a:extLst>
          </p:cNvPr>
          <p:cNvSpPr/>
          <p:nvPr userDrawn="1"/>
        </p:nvSpPr>
        <p:spPr>
          <a:xfrm>
            <a:off x="0" y="2855438"/>
            <a:ext cx="12192000" cy="285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6000" tIns="72000" rIns="126000" bIns="72000" rtlCol="0" anchor="t">
            <a:noAutofit/>
          </a:bodyPr>
          <a:lstStyle/>
          <a:p>
            <a:pPr algn="l">
              <a:spcAft>
                <a:spcPts val="600"/>
              </a:spcAft>
            </a:pP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19DB8161-E57B-D485-9EF0-C746E1D1EE8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017588" y="1714500"/>
            <a:ext cx="4064400" cy="228600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de-DE" dirty="0"/>
              <a:t>Hier können Sie Ihr Bild einfügen.</a:t>
            </a:r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77ED89A1-EDBC-802D-3495-BE63017FA47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106839" y="1714500"/>
            <a:ext cx="4064400" cy="228600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de-DE" dirty="0"/>
              <a:t>Hier können Sie Ihr Bild einfügen.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3E6423B-C2C1-C316-7151-5D81468FEE5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17588" y="4000369"/>
            <a:ext cx="4064000" cy="1709738"/>
          </a:xfrm>
        </p:spPr>
        <p:txBody>
          <a:bodyPr tIns="252000" bIns="144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 dirty="0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845A965B-A019-AA22-2301-6A2C1C3633E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07238" y="4000369"/>
            <a:ext cx="4065587" cy="1710000"/>
          </a:xfrm>
        </p:spPr>
        <p:txBody>
          <a:bodyPr tIns="252000" bIns="144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3228712D-955C-CC61-9526-1E97E44BDA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1200" y="925200"/>
            <a:ext cx="9136063" cy="244800"/>
          </a:xfrm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Optionaler Untertitel</a:t>
            </a:r>
          </a:p>
        </p:txBody>
      </p:sp>
    </p:spTree>
    <p:extLst>
      <p:ext uri="{BB962C8B-B14F-4D97-AF65-F5344CB8AC3E}">
        <p14:creationId xmlns:p14="http://schemas.microsoft.com/office/powerpoint/2010/main" val="7028584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476">
          <p15:clr>
            <a:srgbClr val="FBAE40"/>
          </p15:clr>
        </p15:guide>
        <p15:guide id="2" pos="320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vollflächig dunkel - Text h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>
            <a:extLst>
              <a:ext uri="{FF2B5EF4-FFF2-40B4-BE49-F238E27FC236}">
                <a16:creationId xmlns:a16="http://schemas.microsoft.com/office/drawing/2014/main" id="{CED52C9D-87C8-011B-E56D-51D5C50B391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accent5"/>
          </a:solidFill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Hier können Sie Ihr großformatiges Bild einfügen. </a:t>
            </a:r>
            <a:br>
              <a:rPr lang="de-DE" dirty="0"/>
            </a:br>
            <a:r>
              <a:rPr lang="de-DE" dirty="0"/>
              <a:t>Bitte achten Sie auf einen ausreichenden Farbkontrast bzw. ein harmonisches Zusammenspiel mit der Fußzeile.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241DB3A-6DE5-F033-FEE8-41F3896BC3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Oral Diagnostics, Digital Dentistry and Health Services Research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3B63763-DE9D-6D38-AC3B-4B4CC07EC0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A9C953F-34B1-4DD2-A3DB-3A35190EAD1A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DDCB682A-2009-9235-F971-D6E915E4E60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27181" y="6184800"/>
            <a:ext cx="925200" cy="485350"/>
          </a:xfrm>
          <a:prstGeom prst="rect">
            <a:avLst/>
          </a:prstGeom>
        </p:spPr>
      </p:pic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AF581E7A-B35D-5EC1-B852-434FA1E7DC23}"/>
              </a:ext>
            </a:extLst>
          </p:cNvPr>
          <p:cNvCxnSpPr/>
          <p:nvPr userDrawn="1"/>
        </p:nvCxnSpPr>
        <p:spPr>
          <a:xfrm>
            <a:off x="1519200" y="6278400"/>
            <a:ext cx="0" cy="2808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41395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ell vollflächig - Text 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>
            <a:extLst>
              <a:ext uri="{FF2B5EF4-FFF2-40B4-BE49-F238E27FC236}">
                <a16:creationId xmlns:a16="http://schemas.microsoft.com/office/drawing/2014/main" id="{CBBA00DF-2000-4C26-A9C5-C7DCDBB9F8C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de-DE" dirty="0"/>
              <a:t>Hier können Sie Ihr großformatiges Bild einfügen. </a:t>
            </a:r>
            <a:br>
              <a:rPr lang="de-DE" dirty="0"/>
            </a:br>
            <a:r>
              <a:rPr lang="de-DE" dirty="0"/>
              <a:t>Bitte achten Sie auf einen ausreichenden Farbkontrast bzw. ein harmonisches Zusammenspiel mit der Fußzeile.</a:t>
            </a:r>
          </a:p>
          <a:p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0DBC79A-7CBB-10CE-2C3C-FD05E64850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Oral Diagnostics, Digital Dentistry and Health Services Research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46FDE8-A2B6-316B-1469-0EEC7555C6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C953F-34B1-4DD2-A3DB-3A35190EAD1A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54A8951-1200-D0E7-5F8E-2C10B57D75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27181" y="6184800"/>
            <a:ext cx="925200" cy="485351"/>
          </a:xfrm>
          <a:prstGeom prst="rect">
            <a:avLst/>
          </a:prstGeom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25938C14-2DEC-82A2-7695-24571C7D5D8E}"/>
              </a:ext>
            </a:extLst>
          </p:cNvPr>
          <p:cNvCxnSpPr/>
          <p:nvPr userDrawn="1"/>
        </p:nvCxnSpPr>
        <p:spPr>
          <a:xfrm>
            <a:off x="1519200" y="6278400"/>
            <a:ext cx="0" cy="28080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87512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 nu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C027018-D557-3C79-D1EA-D1294A0AD3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Oral Diagnostics, Digital Dentistry and Health Services Research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2FCA897-0E45-4EFB-1E77-AEBED04C2B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C953F-34B1-4DD2-A3DB-3A35190EAD1A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D94C2AB-ECEC-E542-B222-D9C6BD9A43D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27181" y="6184800"/>
            <a:ext cx="925200" cy="485351"/>
          </a:xfrm>
          <a:prstGeom prst="rect">
            <a:avLst/>
          </a:prstGeom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9B46E80D-8C7E-12BE-E6D4-002699C55689}"/>
              </a:ext>
            </a:extLst>
          </p:cNvPr>
          <p:cNvCxnSpPr/>
          <p:nvPr userDrawn="1"/>
        </p:nvCxnSpPr>
        <p:spPr>
          <a:xfrm>
            <a:off x="1519200" y="6278400"/>
            <a:ext cx="0" cy="28080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fik 12">
            <a:extLst>
              <a:ext uri="{FF2B5EF4-FFF2-40B4-BE49-F238E27FC236}">
                <a16:creationId xmlns:a16="http://schemas.microsoft.com/office/drawing/2014/main" id="{826F5AFC-CA37-5E0B-FCB1-E613AB3E5F4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35969" y="1723680"/>
            <a:ext cx="478534" cy="349200"/>
          </a:xfrm>
          <a:prstGeom prst="rect">
            <a:avLst/>
          </a:prstGeom>
        </p:spPr>
      </p:pic>
      <p:sp>
        <p:nvSpPr>
          <p:cNvPr id="8" name="Textplatzhalter 7">
            <a:extLst>
              <a:ext uri="{FF2B5EF4-FFF2-40B4-BE49-F238E27FC236}">
                <a16:creationId xmlns:a16="http://schemas.microsoft.com/office/drawing/2014/main" id="{BBD2C1F7-0409-E8C8-F128-0615B1F22DE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35969" y="1714500"/>
            <a:ext cx="8120062" cy="3995737"/>
          </a:xfrm>
        </p:spPr>
        <p:txBody>
          <a:bodyPr tIns="576000" rIns="0" anchor="t"/>
          <a:lstStyle>
            <a:lvl1pPr marL="0" indent="0">
              <a:spcAft>
                <a:spcPts val="2200"/>
              </a:spcAft>
              <a:buNone/>
              <a:defRPr sz="3200">
                <a:latin typeface="Charité Headline Office Light" pitchFamily="2" charset="0"/>
              </a:defRPr>
            </a:lvl1pPr>
            <a:lvl2pPr marL="0" indent="0">
              <a:buNone/>
              <a:defRPr sz="2000">
                <a:solidFill>
                  <a:schemeClr val="tx2"/>
                </a:solidFill>
                <a:latin typeface="Charité Headline Office Light" pitchFamily="2" charset="0"/>
              </a:defRPr>
            </a:lvl2pPr>
            <a:lvl3pPr marL="0" indent="0">
              <a:buNone/>
              <a:defRPr sz="2000">
                <a:solidFill>
                  <a:schemeClr val="tx2"/>
                </a:solidFill>
                <a:latin typeface="Charité Headline Office Light" pitchFamily="2" charset="0"/>
              </a:defRPr>
            </a:lvl3pPr>
            <a:lvl4pPr marL="0" indent="0">
              <a:buNone/>
              <a:defRPr sz="2000">
                <a:solidFill>
                  <a:schemeClr val="tx2"/>
                </a:solidFill>
                <a:latin typeface="Charité Headline Office Light" pitchFamily="2" charset="0"/>
              </a:defRPr>
            </a:lvl4pPr>
            <a:lvl5pPr marL="0" indent="0">
              <a:buNone/>
              <a:defRPr sz="2000">
                <a:solidFill>
                  <a:schemeClr val="tx2"/>
                </a:solidFill>
                <a:latin typeface="Charité Headline Office Light" pitchFamily="2" charset="0"/>
              </a:defRPr>
            </a:lvl5pPr>
          </a:lstStyle>
          <a:p>
            <a:pPr lvl="0"/>
            <a:r>
              <a:rPr lang="de-DE" dirty="0"/>
              <a:t>Ein längeres Zitat. (max. 200 Zeichen)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3672588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2">
          <p15:clr>
            <a:srgbClr val="FBAE40"/>
          </p15:clr>
        </p15:guide>
        <p15:guide id="2" pos="1282">
          <p15:clr>
            <a:srgbClr val="FBAE40"/>
          </p15:clr>
        </p15:guide>
        <p15:guide id="3" pos="639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 mit Bild -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DEC8225-D3C6-D2CF-36B3-EDB4A6C840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Oral Diagnostics, Digital Dentistry and Health Services Research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59C7943-986D-598F-5ABF-0796079E17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C953F-34B1-4DD2-A3DB-3A35190EAD1A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8" name="Bildunterschrift links">
            <a:extLst>
              <a:ext uri="{FF2B5EF4-FFF2-40B4-BE49-F238E27FC236}">
                <a16:creationId xmlns:a16="http://schemas.microsoft.com/office/drawing/2014/main" id="{F5EF10FB-FF64-F494-0F12-214A17E74D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17588" y="4568400"/>
            <a:ext cx="4464000" cy="579600"/>
          </a:xfrm>
        </p:spPr>
        <p:txBody>
          <a:bodyPr tIns="72000"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  <a:lvl2pPr>
              <a:defRPr sz="1000">
                <a:solidFill>
                  <a:schemeClr val="tx2"/>
                </a:solidFill>
              </a:defRPr>
            </a:lvl2pPr>
            <a:lvl3pPr>
              <a:defRPr sz="100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Optional: Bildunterzeile und/oder Quelle. </a:t>
            </a:r>
          </a:p>
        </p:txBody>
      </p:sp>
      <p:sp>
        <p:nvSpPr>
          <p:cNvPr id="6" name="Zitat rechts">
            <a:extLst>
              <a:ext uri="{FF2B5EF4-FFF2-40B4-BE49-F238E27FC236}">
                <a16:creationId xmlns:a16="http://schemas.microsoft.com/office/drawing/2014/main" id="{9A610B8F-52F5-CF16-D4FA-31837E4AB5C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4800" y="1714500"/>
            <a:ext cx="5076000" cy="4572000"/>
          </a:xfrm>
        </p:spPr>
        <p:txBody>
          <a:bodyPr tIns="576000"/>
          <a:lstStyle>
            <a:lvl1pPr marL="0" indent="0">
              <a:spcAft>
                <a:spcPts val="2200"/>
              </a:spcAft>
              <a:buNone/>
              <a:defRPr sz="3200">
                <a:latin typeface="Charité Headline Office Light" pitchFamily="2" charset="0"/>
              </a:defRPr>
            </a:lvl1pPr>
            <a:lvl2pPr marL="0" indent="0">
              <a:buNone/>
              <a:defRPr sz="2000">
                <a:solidFill>
                  <a:schemeClr val="tx2"/>
                </a:solidFill>
                <a:latin typeface="Charité Headline Office Light" pitchFamily="2" charset="0"/>
              </a:defRPr>
            </a:lvl2pPr>
            <a:lvl3pPr marL="0" indent="0">
              <a:buNone/>
              <a:defRPr sz="2000">
                <a:solidFill>
                  <a:schemeClr val="tx2"/>
                </a:solidFill>
                <a:latin typeface="Charité Headline Office Light" pitchFamily="2" charset="0"/>
              </a:defRPr>
            </a:lvl3pPr>
            <a:lvl4pPr marL="0" indent="0">
              <a:buNone/>
              <a:defRPr sz="2000">
                <a:solidFill>
                  <a:schemeClr val="tx2"/>
                </a:solidFill>
                <a:latin typeface="Charité Headline Office Light" pitchFamily="2" charset="0"/>
              </a:defRPr>
            </a:lvl4pPr>
            <a:lvl5pPr marL="0" indent="0">
              <a:buNone/>
              <a:defRPr sz="2000">
                <a:solidFill>
                  <a:schemeClr val="tx2"/>
                </a:solidFill>
                <a:latin typeface="Charité Headline Office Light" pitchFamily="2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3507D0E9-6FBC-33E2-267F-7C3A99A535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27181" y="6184800"/>
            <a:ext cx="925200" cy="485351"/>
          </a:xfrm>
          <a:prstGeom prst="rect">
            <a:avLst/>
          </a:prstGeom>
        </p:spPr>
      </p:pic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ECB66DCF-A25C-6162-B9A7-4F80B9BB1B76}"/>
              </a:ext>
            </a:extLst>
          </p:cNvPr>
          <p:cNvCxnSpPr/>
          <p:nvPr userDrawn="1"/>
        </p:nvCxnSpPr>
        <p:spPr>
          <a:xfrm>
            <a:off x="1519200" y="6278400"/>
            <a:ext cx="0" cy="28080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10">
            <a:extLst>
              <a:ext uri="{FF2B5EF4-FFF2-40B4-BE49-F238E27FC236}">
                <a16:creationId xmlns:a16="http://schemas.microsoft.com/office/drawing/2014/main" id="{60A537C2-A37C-32D3-0B21-5CAD494B56E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99734" y="1723680"/>
            <a:ext cx="478534" cy="349200"/>
          </a:xfrm>
          <a:prstGeom prst="rect">
            <a:avLst/>
          </a:prstGeom>
        </p:spPr>
      </p:pic>
      <p:sp>
        <p:nvSpPr>
          <p:cNvPr id="15" name="Bildplatzhalter 14">
            <a:extLst>
              <a:ext uri="{FF2B5EF4-FFF2-40B4-BE49-F238E27FC236}">
                <a16:creationId xmlns:a16="http://schemas.microsoft.com/office/drawing/2014/main" id="{80238563-4251-CCDC-2832-70054B412A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6094800" cy="4568400"/>
          </a:xfrm>
          <a:custGeom>
            <a:avLst/>
            <a:gdLst>
              <a:gd name="connsiteX0" fmla="*/ 0 w 6094800"/>
              <a:gd name="connsiteY0" fmla="*/ 0 h 4568400"/>
              <a:gd name="connsiteX1" fmla="*/ 6094800 w 6094800"/>
              <a:gd name="connsiteY1" fmla="*/ 0 h 4568400"/>
              <a:gd name="connsiteX2" fmla="*/ 6094800 w 6094800"/>
              <a:gd name="connsiteY2" fmla="*/ 1145905 h 4568400"/>
              <a:gd name="connsiteX3" fmla="*/ 5588461 w 6094800"/>
              <a:gd name="connsiteY3" fmla="*/ 1145905 h 4568400"/>
              <a:gd name="connsiteX4" fmla="*/ 5588461 w 6094800"/>
              <a:gd name="connsiteY4" fmla="*/ 4568400 h 4568400"/>
              <a:gd name="connsiteX5" fmla="*/ 0 w 6094800"/>
              <a:gd name="connsiteY5" fmla="*/ 4568400 h 456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4800" h="4568400">
                <a:moveTo>
                  <a:pt x="0" y="0"/>
                </a:moveTo>
                <a:lnTo>
                  <a:pt x="6094800" y="0"/>
                </a:lnTo>
                <a:lnTo>
                  <a:pt x="6094800" y="1145905"/>
                </a:lnTo>
                <a:lnTo>
                  <a:pt x="5588461" y="1145905"/>
                </a:lnTo>
                <a:lnTo>
                  <a:pt x="5588461" y="4568400"/>
                </a:lnTo>
                <a:lnTo>
                  <a:pt x="0" y="456840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noAutofit/>
          </a:bodyPr>
          <a:lstStyle/>
          <a:p>
            <a:r>
              <a:rPr lang="de-DE" dirty="0"/>
              <a:t>Hier können Sie Ihr Bild einfügen.</a:t>
            </a:r>
          </a:p>
        </p:txBody>
      </p:sp>
    </p:spTree>
    <p:extLst>
      <p:ext uri="{BB962C8B-B14F-4D97-AF65-F5344CB8AC3E}">
        <p14:creationId xmlns:p14="http://schemas.microsoft.com/office/powerpoint/2010/main" val="385215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 mit BIld - grau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EB2F91D-8241-4D3C-C26B-A83C3C6522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Oral Diagnostics, Digital Dentistry and Health Services Research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CF42F20-F06C-0343-0BB9-FEA75E9F56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C953F-34B1-4DD2-A3DB-3A35190EAD1A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8" name="Bildunterschrift links">
            <a:extLst>
              <a:ext uri="{FF2B5EF4-FFF2-40B4-BE49-F238E27FC236}">
                <a16:creationId xmlns:a16="http://schemas.microsoft.com/office/drawing/2014/main" id="{3E89E347-2C1B-858E-9984-451FF1694B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18800" y="4568400"/>
            <a:ext cx="4464000" cy="579600"/>
          </a:xfrm>
        </p:spPr>
        <p:txBody>
          <a:bodyPr tIns="72000"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Optional: Bildunterzeile und/oder Quelle. </a:t>
            </a:r>
          </a:p>
        </p:txBody>
      </p:sp>
      <p:sp>
        <p:nvSpPr>
          <p:cNvPr id="6" name="Zitat rechts">
            <a:extLst>
              <a:ext uri="{FF2B5EF4-FFF2-40B4-BE49-F238E27FC236}">
                <a16:creationId xmlns:a16="http://schemas.microsoft.com/office/drawing/2014/main" id="{C1D4E14F-DCC6-FF5E-8F43-2EA345A0371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6000" y="1713600"/>
            <a:ext cx="5076000" cy="4572000"/>
          </a:xfrm>
        </p:spPr>
        <p:txBody>
          <a:bodyPr tIns="576000"/>
          <a:lstStyle>
            <a:lvl1pPr marL="0" indent="0">
              <a:spcAft>
                <a:spcPts val="2200"/>
              </a:spcAft>
              <a:buNone/>
              <a:defRPr sz="3200">
                <a:latin typeface="Charité Headline Office Light" pitchFamily="2" charset="0"/>
              </a:defRPr>
            </a:lvl1pPr>
            <a:lvl2pPr marL="0" indent="0">
              <a:buNone/>
              <a:defRPr sz="2000">
                <a:solidFill>
                  <a:schemeClr val="tx2"/>
                </a:solidFill>
                <a:latin typeface="Charité Headline Office Light" pitchFamily="2" charset="0"/>
              </a:defRPr>
            </a:lvl2pPr>
            <a:lvl3pPr marL="0" indent="0">
              <a:buNone/>
              <a:defRPr sz="2000">
                <a:solidFill>
                  <a:schemeClr val="tx2"/>
                </a:solidFill>
                <a:latin typeface="Charité Headline Office Light" pitchFamily="2" charset="0"/>
              </a:defRPr>
            </a:lvl3pPr>
            <a:lvl4pPr marL="0" indent="0">
              <a:buNone/>
              <a:defRPr sz="2000">
                <a:solidFill>
                  <a:schemeClr val="tx2"/>
                </a:solidFill>
                <a:latin typeface="Charité Headline Office Light" pitchFamily="2" charset="0"/>
              </a:defRPr>
            </a:lvl4pPr>
            <a:lvl5pPr marL="0" indent="0">
              <a:buNone/>
              <a:defRPr sz="2000">
                <a:solidFill>
                  <a:schemeClr val="tx2"/>
                </a:solidFill>
                <a:latin typeface="Charité Headline Office Light" pitchFamily="2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8F1BAF51-5DF7-97FD-EDE4-EC34051DCF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27181" y="6184800"/>
            <a:ext cx="925200" cy="485351"/>
          </a:xfrm>
          <a:prstGeom prst="rect">
            <a:avLst/>
          </a:prstGeom>
        </p:spPr>
      </p:pic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5C00BC6E-95B8-88CD-5F8E-3CC20B06E5C3}"/>
              </a:ext>
            </a:extLst>
          </p:cNvPr>
          <p:cNvCxnSpPr/>
          <p:nvPr userDrawn="1"/>
        </p:nvCxnSpPr>
        <p:spPr>
          <a:xfrm>
            <a:off x="1519200" y="6278400"/>
            <a:ext cx="0" cy="28080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10">
            <a:extLst>
              <a:ext uri="{FF2B5EF4-FFF2-40B4-BE49-F238E27FC236}">
                <a16:creationId xmlns:a16="http://schemas.microsoft.com/office/drawing/2014/main" id="{BDFF4DC6-07C7-1045-F431-5EC8EDE8CFA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99734" y="1723680"/>
            <a:ext cx="478534" cy="349200"/>
          </a:xfrm>
          <a:prstGeom prst="rect">
            <a:avLst/>
          </a:prstGeom>
        </p:spPr>
      </p:pic>
      <p:sp>
        <p:nvSpPr>
          <p:cNvPr id="15" name="Bildplatzhalter 14">
            <a:extLst>
              <a:ext uri="{FF2B5EF4-FFF2-40B4-BE49-F238E27FC236}">
                <a16:creationId xmlns:a16="http://schemas.microsoft.com/office/drawing/2014/main" id="{83B521FA-D1BF-CDE7-CD6D-E751D5FA5BC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6094800" cy="4568400"/>
          </a:xfrm>
          <a:custGeom>
            <a:avLst/>
            <a:gdLst>
              <a:gd name="connsiteX0" fmla="*/ 0 w 6094800"/>
              <a:gd name="connsiteY0" fmla="*/ 0 h 4568400"/>
              <a:gd name="connsiteX1" fmla="*/ 6094800 w 6094800"/>
              <a:gd name="connsiteY1" fmla="*/ 0 h 4568400"/>
              <a:gd name="connsiteX2" fmla="*/ 6094800 w 6094800"/>
              <a:gd name="connsiteY2" fmla="*/ 1145905 h 4568400"/>
              <a:gd name="connsiteX3" fmla="*/ 5588461 w 6094800"/>
              <a:gd name="connsiteY3" fmla="*/ 1145905 h 4568400"/>
              <a:gd name="connsiteX4" fmla="*/ 5588461 w 6094800"/>
              <a:gd name="connsiteY4" fmla="*/ 4568400 h 4568400"/>
              <a:gd name="connsiteX5" fmla="*/ 0 w 6094800"/>
              <a:gd name="connsiteY5" fmla="*/ 4568400 h 456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4800" h="4568400">
                <a:moveTo>
                  <a:pt x="0" y="0"/>
                </a:moveTo>
                <a:lnTo>
                  <a:pt x="6094800" y="0"/>
                </a:lnTo>
                <a:lnTo>
                  <a:pt x="6094800" y="1145905"/>
                </a:lnTo>
                <a:lnTo>
                  <a:pt x="5588461" y="1145905"/>
                </a:lnTo>
                <a:lnTo>
                  <a:pt x="5588461" y="4568400"/>
                </a:lnTo>
                <a:lnTo>
                  <a:pt x="0" y="456840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noAutofit/>
          </a:bodyPr>
          <a:lstStyle/>
          <a:p>
            <a:r>
              <a:rPr lang="de-DE" dirty="0"/>
              <a:t>Hier können Sie Ihr Bild einfügen.</a:t>
            </a:r>
          </a:p>
        </p:txBody>
      </p:sp>
    </p:spTree>
    <p:extLst>
      <p:ext uri="{BB962C8B-B14F-4D97-AF65-F5344CB8AC3E}">
        <p14:creationId xmlns:p14="http://schemas.microsoft.com/office/powerpoint/2010/main" val="36589467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 mit Bild - blau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BE471F9-D6D3-0FAE-0195-B99091D2121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Oral Diagnostics, Digital Dentistry and Health Services Research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97DE233-0890-3C93-8D23-0FC49F53F7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A9C953F-34B1-4DD2-A3DB-3A35190EAD1A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8" name="Bildunterschrift links">
            <a:extLst>
              <a:ext uri="{FF2B5EF4-FFF2-40B4-BE49-F238E27FC236}">
                <a16:creationId xmlns:a16="http://schemas.microsoft.com/office/drawing/2014/main" id="{81389CBD-C4DC-2153-941A-05FA4F502E0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17587" y="4568400"/>
            <a:ext cx="4464000" cy="579600"/>
          </a:xfrm>
        </p:spPr>
        <p:txBody>
          <a:bodyPr tIns="72000"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  <a:lvl2pPr marL="385200" indent="0">
              <a:buNone/>
              <a:defRPr sz="1000">
                <a:solidFill>
                  <a:schemeClr val="bg1"/>
                </a:solidFill>
              </a:defRPr>
            </a:lvl2pPr>
            <a:lvl3pPr marL="385200" indent="0">
              <a:buNone/>
              <a:defRPr sz="1000">
                <a:solidFill>
                  <a:schemeClr val="bg1"/>
                </a:solidFill>
              </a:defRPr>
            </a:lvl3pPr>
            <a:lvl4pPr marL="385200" indent="0">
              <a:buNone/>
              <a:defRPr sz="1000">
                <a:solidFill>
                  <a:schemeClr val="bg1"/>
                </a:solidFill>
              </a:defRPr>
            </a:lvl4pPr>
            <a:lvl5pPr marL="385200" indent="0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Optional: Bildunterzeile und/oder Quelle. </a:t>
            </a:r>
          </a:p>
        </p:txBody>
      </p:sp>
      <p:sp>
        <p:nvSpPr>
          <p:cNvPr id="6" name="Zitat rechts">
            <a:extLst>
              <a:ext uri="{FF2B5EF4-FFF2-40B4-BE49-F238E27FC236}">
                <a16:creationId xmlns:a16="http://schemas.microsoft.com/office/drawing/2014/main" id="{09A741AB-DDB3-E465-B84E-7E5FCC563DB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5999" y="1714500"/>
            <a:ext cx="5076000" cy="4572000"/>
          </a:xfrm>
        </p:spPr>
        <p:txBody>
          <a:bodyPr tIns="576000"/>
          <a:lstStyle>
            <a:lvl1pPr marL="0" indent="0">
              <a:spcAft>
                <a:spcPts val="2200"/>
              </a:spcAft>
              <a:buNone/>
              <a:defRPr sz="3200">
                <a:solidFill>
                  <a:schemeClr val="bg1"/>
                </a:solidFill>
                <a:latin typeface="Charité Headline Office Light" pitchFamily="2" charset="0"/>
              </a:defRPr>
            </a:lvl1pPr>
            <a:lvl2pPr marL="0" indent="0">
              <a:buNone/>
              <a:defRPr sz="2000">
                <a:solidFill>
                  <a:schemeClr val="bg1"/>
                </a:solidFill>
                <a:latin typeface="Charité Headline Office Light" pitchFamily="2" charset="0"/>
              </a:defRPr>
            </a:lvl2pPr>
            <a:lvl3pPr marL="0" indent="0">
              <a:buNone/>
              <a:defRPr sz="2000">
                <a:solidFill>
                  <a:schemeClr val="bg1"/>
                </a:solidFill>
                <a:latin typeface="Charité Headline Office Light" pitchFamily="2" charset="0"/>
              </a:defRPr>
            </a:lvl3pPr>
            <a:lvl4pPr marL="0" indent="0">
              <a:buNone/>
              <a:defRPr sz="2000">
                <a:solidFill>
                  <a:schemeClr val="bg1"/>
                </a:solidFill>
                <a:latin typeface="Charité Headline Office Light" pitchFamily="2" charset="0"/>
              </a:defRPr>
            </a:lvl4pPr>
            <a:lvl5pPr marL="0" indent="0">
              <a:buNone/>
              <a:defRPr sz="2000">
                <a:solidFill>
                  <a:schemeClr val="bg1"/>
                </a:solidFill>
                <a:latin typeface="Charité Headline Office Light" pitchFamily="2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116928C1-93F3-55BA-09E6-176D312911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27181" y="6184800"/>
            <a:ext cx="925200" cy="485350"/>
          </a:xfrm>
          <a:prstGeom prst="rect">
            <a:avLst/>
          </a:prstGeom>
        </p:spPr>
      </p:pic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E0BD22A1-6E28-2916-D633-DFA8E06A2222}"/>
              </a:ext>
            </a:extLst>
          </p:cNvPr>
          <p:cNvCxnSpPr/>
          <p:nvPr userDrawn="1"/>
        </p:nvCxnSpPr>
        <p:spPr>
          <a:xfrm>
            <a:off x="1519200" y="6278400"/>
            <a:ext cx="0" cy="2808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10">
            <a:extLst>
              <a:ext uri="{FF2B5EF4-FFF2-40B4-BE49-F238E27FC236}">
                <a16:creationId xmlns:a16="http://schemas.microsoft.com/office/drawing/2014/main" id="{16AF9A60-7CB2-553B-D1C0-A2AA28E5832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99734" y="1723680"/>
            <a:ext cx="478534" cy="349200"/>
          </a:xfrm>
          <a:prstGeom prst="rect">
            <a:avLst/>
          </a:prstGeom>
        </p:spPr>
      </p:pic>
      <p:sp>
        <p:nvSpPr>
          <p:cNvPr id="15" name="Bildplatzhalter 14">
            <a:extLst>
              <a:ext uri="{FF2B5EF4-FFF2-40B4-BE49-F238E27FC236}">
                <a16:creationId xmlns:a16="http://schemas.microsoft.com/office/drawing/2014/main" id="{EFDDC698-A9C4-96B3-CCB5-572D335078B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6094800" cy="4568400"/>
          </a:xfrm>
          <a:custGeom>
            <a:avLst/>
            <a:gdLst>
              <a:gd name="connsiteX0" fmla="*/ 0 w 6094800"/>
              <a:gd name="connsiteY0" fmla="*/ 0 h 4568400"/>
              <a:gd name="connsiteX1" fmla="*/ 6094800 w 6094800"/>
              <a:gd name="connsiteY1" fmla="*/ 0 h 4568400"/>
              <a:gd name="connsiteX2" fmla="*/ 6094800 w 6094800"/>
              <a:gd name="connsiteY2" fmla="*/ 1145905 h 4568400"/>
              <a:gd name="connsiteX3" fmla="*/ 5588461 w 6094800"/>
              <a:gd name="connsiteY3" fmla="*/ 1145905 h 4568400"/>
              <a:gd name="connsiteX4" fmla="*/ 5588461 w 6094800"/>
              <a:gd name="connsiteY4" fmla="*/ 4568400 h 4568400"/>
              <a:gd name="connsiteX5" fmla="*/ 0 w 6094800"/>
              <a:gd name="connsiteY5" fmla="*/ 4568400 h 456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4800" h="4568400">
                <a:moveTo>
                  <a:pt x="0" y="0"/>
                </a:moveTo>
                <a:lnTo>
                  <a:pt x="6094800" y="0"/>
                </a:lnTo>
                <a:lnTo>
                  <a:pt x="6094800" y="1145905"/>
                </a:lnTo>
                <a:lnTo>
                  <a:pt x="5588461" y="1145905"/>
                </a:lnTo>
                <a:lnTo>
                  <a:pt x="5588461" y="4568400"/>
                </a:lnTo>
                <a:lnTo>
                  <a:pt x="0" y="456840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noAutofit/>
          </a:bodyPr>
          <a:lstStyle/>
          <a:p>
            <a:r>
              <a:rPr lang="de-DE" dirty="0"/>
              <a:t>Hier können Sie Ihr Bild einfügen.</a:t>
            </a:r>
          </a:p>
        </p:txBody>
      </p:sp>
    </p:spTree>
    <p:extLst>
      <p:ext uri="{BB962C8B-B14F-4D97-AF65-F5344CB8AC3E}">
        <p14:creationId xmlns:p14="http://schemas.microsoft.com/office/powerpoint/2010/main" val="11695793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C04AA9-04B0-AE4F-13DB-3A460177E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7" y="500444"/>
            <a:ext cx="9136463" cy="430887"/>
          </a:xfrm>
        </p:spPr>
        <p:txBody>
          <a:bodyPr>
            <a:noAutofit/>
          </a:bodyPr>
          <a:lstStyle/>
          <a:p>
            <a:r>
              <a:rPr lang="en-GB"/>
              <a:t>Click to edit Master title style</a:t>
            </a: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E6CCC65-D01A-D53B-C4CF-41199E8BC3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Oral Diagnostics, Digital Dentistry and Health Services Research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394FAAF-D2FB-F3B8-D7AC-023718855E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9C953F-34B1-4DD2-A3DB-3A35190EAD1A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63DD1D29-CC10-0823-A03C-3201D85697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27181" y="6184800"/>
            <a:ext cx="925200" cy="485351"/>
          </a:xfrm>
          <a:prstGeom prst="rect">
            <a:avLst/>
          </a:prstGeom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BE8DEE0A-8885-8A93-BA9E-31F3F31BF967}"/>
              </a:ext>
            </a:extLst>
          </p:cNvPr>
          <p:cNvCxnSpPr/>
          <p:nvPr userDrawn="1"/>
        </p:nvCxnSpPr>
        <p:spPr>
          <a:xfrm>
            <a:off x="1519200" y="6278400"/>
            <a:ext cx="0" cy="28080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44E9EF90-76A7-EF76-AD7B-1001EEA785C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9588" y="925200"/>
            <a:ext cx="9136062" cy="244800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Optionaler Untertitel</a:t>
            </a:r>
          </a:p>
        </p:txBody>
      </p:sp>
    </p:spTree>
    <p:extLst>
      <p:ext uri="{BB962C8B-B14F-4D97-AF65-F5344CB8AC3E}">
        <p14:creationId xmlns:p14="http://schemas.microsoft.com/office/powerpoint/2010/main" val="24825417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519">
          <p15:clr>
            <a:srgbClr val="FBAE40"/>
          </p15:clr>
        </p15:guide>
        <p15:guide id="2" pos="4158">
          <p15:clr>
            <a:srgbClr val="FBAE40"/>
          </p15:clr>
        </p15:guide>
        <p15:guide id="3" pos="2559">
          <p15:clr>
            <a:srgbClr val="FBAE40"/>
          </p15:clr>
        </p15:guide>
        <p15:guide id="4" pos="2880">
          <p15:clr>
            <a:srgbClr val="FBAE40"/>
          </p15:clr>
        </p15:guide>
        <p15:guide id="5" pos="4800">
          <p15:clr>
            <a:srgbClr val="FBAE40"/>
          </p15:clr>
        </p15:guide>
        <p15:guide id="6" pos="5121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9" y="1592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4" name="Objekt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9" y="1592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 hidden="1"/>
          <p:cNvSpPr/>
          <p:nvPr userDrawn="1">
            <p:custDataLst>
              <p:tags r:id="rId2"/>
            </p:custDataLst>
          </p:nvPr>
        </p:nvSpPr>
        <p:spPr bwMode="auto">
          <a:xfrm>
            <a:off x="1" y="1"/>
            <a:ext cx="211667" cy="1587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11" name="Titelplatzhalter 7"/>
          <p:cNvSpPr>
            <a:spLocks noGrp="1"/>
          </p:cNvSpPr>
          <p:nvPr>
            <p:ph type="title"/>
          </p:nvPr>
        </p:nvSpPr>
        <p:spPr>
          <a:xfrm>
            <a:off x="0" y="62519"/>
            <a:ext cx="12192000" cy="56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0882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483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7325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6581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350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827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724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787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C933E9F-246A-3950-07DD-35A1C54B8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7" y="500444"/>
            <a:ext cx="9136463" cy="403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22E2EBD-5537-B338-9CF2-90BF2C079D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08857" y="1671208"/>
            <a:ext cx="10163968" cy="403902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dirty="0"/>
              <a:t>Mastertextformatbearbeiten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5E98871-4032-17EC-C264-14142C58E0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67482" y="6307118"/>
            <a:ext cx="4114800" cy="25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accent5"/>
                </a:solidFill>
              </a:defRPr>
            </a:lvl1pPr>
          </a:lstStyle>
          <a:p>
            <a:r>
              <a:rPr lang="de-DE"/>
              <a:t>Oral Diagnostics, Digital Dentistry and Health Services Research 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46978B-5C2C-8DFA-E992-1FFC3EBABE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41596" y="6307200"/>
            <a:ext cx="2743200" cy="25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accent5"/>
                </a:solidFill>
              </a:defRPr>
            </a:lvl1pPr>
          </a:lstStyle>
          <a:p>
            <a:fld id="{3A9C953F-34B1-4DD2-A3DB-3A35190EAD1A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7429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  <p:sldLayoutId id="2147483702" r:id="rId18"/>
    <p:sldLayoutId id="2147483703" r:id="rId19"/>
    <p:sldLayoutId id="2147483704" r:id="rId20"/>
    <p:sldLayoutId id="2147483705" r:id="rId21"/>
    <p:sldLayoutId id="2147483706" r:id="rId22"/>
    <p:sldLayoutId id="2147483707" r:id="rId23"/>
    <p:sldLayoutId id="2147483708" r:id="rId24"/>
    <p:sldLayoutId id="2147483709" r:id="rId25"/>
    <p:sldLayoutId id="2147483710" r:id="rId26"/>
    <p:sldLayoutId id="2147483711" r:id="rId27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spcAft>
          <a:spcPts val="0"/>
        </a:spcAft>
        <a:buNone/>
        <a:defRPr sz="28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162000" indent="-162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SzPct val="90000"/>
        <a:buFont typeface="Arial" panose="020B0604020202020204" pitchFamily="34" charset="0"/>
        <a:buChar char="•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583200" indent="-198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Charité Text Office" pitchFamily="2" charset="0"/>
        <a:buChar char="→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83200" indent="-198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Charité Text Office" pitchFamily="2" charset="0"/>
        <a:buChar char="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83200" indent="-198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Charité Text Office" pitchFamily="2" charset="0"/>
        <a:buChar char="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83200" indent="-198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Charité Text Office" pitchFamily="2" charset="0"/>
        <a:buChar char="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4" pos="320">
          <p15:clr>
            <a:srgbClr val="F26B43"/>
          </p15:clr>
        </p15:guide>
        <p15:guide id="15" orient="horz" pos="360">
          <p15:clr>
            <a:srgbClr val="F26B43"/>
          </p15:clr>
        </p15:guide>
        <p15:guide id="16" pos="641">
          <p15:clr>
            <a:srgbClr val="F26B43"/>
          </p15:clr>
        </p15:guide>
        <p15:guide id="17" pos="7038">
          <p15:clr>
            <a:srgbClr val="F26B43"/>
          </p15:clr>
        </p15:guide>
        <p15:guide id="18" orient="horz" pos="3597">
          <p15:clr>
            <a:srgbClr val="F26B43"/>
          </p15:clr>
        </p15:guide>
        <p15:guide id="19" orient="horz" pos="10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tha.buettner@charite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8802194" y="845674"/>
            <a:ext cx="19655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FGAI4H-R-040-A06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7738248" y="1215006"/>
            <a:ext cx="3029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Cambridge, 21-24 March 2023</a:t>
            </a:r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976808"/>
              </p:ext>
            </p:extLst>
          </p:nvPr>
        </p:nvGraphicFramePr>
        <p:xfrm>
          <a:off x="1424267" y="3274055"/>
          <a:ext cx="9343465" cy="1714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97379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3866469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979617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Charité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Universitätsmedizin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Berlin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Att.6 – Presentation - </a:t>
                      </a:r>
                      <a:r>
                        <a:rPr lang="en-US" dirty="0"/>
                        <a:t>Overcoming Current Challenges in Dental Deep Learning</a:t>
                      </a:r>
                      <a:endParaRPr lang="en-GB" sz="1800" dirty="0"/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Martha </a:t>
                      </a:r>
                      <a:r>
                        <a:rPr lang="en-US" sz="1800" dirty="0" err="1"/>
                        <a:t>Büttner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E-mail: </a:t>
                      </a:r>
                      <a:r>
                        <a:rPr lang="en-US" sz="1800" dirty="0">
                          <a:hlinkClick r:id="rId3"/>
                        </a:rPr>
                        <a:t>martha.buettner@charite.de</a:t>
                      </a:r>
                      <a:r>
                        <a:rPr lang="en-US" sz="1800" dirty="0"/>
                        <a:t> </a:t>
                      </a:r>
                      <a:endParaRPr lang="en-GB" sz="1800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PPT contains a presentation on overcoming current challenges in dental deep learning given in the AI for Dentistry Symposium on 21 March 2023.</a:t>
                      </a:r>
                      <a:endParaRPr lang="en-GB" sz="1800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8BDAB198-1428-CA41-C270-3B88B1094A0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9588" y="925200"/>
            <a:ext cx="5598000" cy="244800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700" dirty="0"/>
              <a:t>Semi Supervised Learning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A2CF9E7C-F97B-9007-3352-44FD367BD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6" y="500444"/>
            <a:ext cx="5596425" cy="403200"/>
          </a:xfrm>
        </p:spPr>
        <p:txBody>
          <a:bodyPr anchor="t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3100" dirty="0"/>
              <a:t>Proposed Solution</a:t>
            </a:r>
            <a:br>
              <a:rPr lang="en-US" sz="1300" dirty="0"/>
            </a:br>
            <a:endParaRPr lang="en-US" sz="1300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29C966F7-F42D-F1D3-0390-A804F997CD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767482" y="6307118"/>
            <a:ext cx="4114800" cy="252000"/>
          </a:xfr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7E898F"/>
                </a:solidFill>
                <a:effectLst/>
                <a:uLnTx/>
                <a:uFillTx/>
                <a:latin typeface="Charité Text Office"/>
                <a:ea typeface="+mn-ea"/>
                <a:cs typeface="+mn-cs"/>
              </a:rPr>
              <a:t>Oral Diagnostics, Digital Dentistry and Health Services Research 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BA39351-51BC-300C-D164-1356662767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941596" y="6307200"/>
            <a:ext cx="2743200" cy="252000"/>
          </a:xfrm>
        </p:spPr>
        <p:txBody>
          <a:bodyPr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3A9C953F-34B1-4DD2-A3DB-3A35190EAD1A}" type="slidenum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rgbClr val="7E898F"/>
                </a:solidFill>
                <a:effectLst/>
                <a:uLnTx/>
                <a:uFillTx/>
                <a:latin typeface="Charité Text Offic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de-DE" sz="1000" b="0" i="0" u="none" strike="noStrike" kern="1200" cap="none" spc="0" normalizeH="0" baseline="0" noProof="0">
              <a:ln>
                <a:noFill/>
              </a:ln>
              <a:solidFill>
                <a:srgbClr val="7E898F"/>
              </a:solidFill>
              <a:effectLst/>
              <a:uLnTx/>
              <a:uFillTx/>
              <a:latin typeface="Charité Text Office"/>
              <a:ea typeface="+mn-ea"/>
              <a:cs typeface="+mn-cs"/>
            </a:endParaRPr>
          </a:p>
        </p:txBody>
      </p:sp>
      <p:sp>
        <p:nvSpPr>
          <p:cNvPr id="5129" name="Text Placeholder 6">
            <a:extLst>
              <a:ext uri="{FF2B5EF4-FFF2-40B4-BE49-F238E27FC236}">
                <a16:creationId xmlns:a16="http://schemas.microsoft.com/office/drawing/2014/main" id="{82616339-2C3E-3DAD-97CF-0FFC04AB0EF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07998" y="1522689"/>
            <a:ext cx="5098013" cy="4039200"/>
          </a:xfrm>
        </p:spPr>
        <p:txBody>
          <a:bodyPr/>
          <a:lstStyle/>
          <a:p>
            <a:r>
              <a:rPr lang="en-US" dirty="0"/>
              <a:t>First Model trained on small amount of labeled data</a:t>
            </a:r>
          </a:p>
          <a:p>
            <a:pPr lvl="2"/>
            <a:r>
              <a:rPr lang="en-US" dirty="0"/>
              <a:t>Teacher model</a:t>
            </a:r>
          </a:p>
          <a:p>
            <a:r>
              <a:rPr lang="en-US" dirty="0"/>
              <a:t>Prediction on unlabeled data</a:t>
            </a:r>
          </a:p>
          <a:p>
            <a:r>
              <a:rPr lang="en-US" dirty="0"/>
              <a:t>Prediction used to train a new model</a:t>
            </a:r>
          </a:p>
          <a:p>
            <a:pPr lvl="2"/>
            <a:r>
              <a:rPr lang="en-US" dirty="0"/>
              <a:t>Student model</a:t>
            </a:r>
          </a:p>
          <a:p>
            <a:r>
              <a:rPr lang="en-US" dirty="0"/>
              <a:t>Fine tuning on labeled data</a:t>
            </a:r>
          </a:p>
          <a:p>
            <a:r>
              <a:rPr lang="en-US" dirty="0"/>
              <a:t>Student model becomes a teacher model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644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Text Placeholder 2">
            <a:extLst>
              <a:ext uri="{FF2B5EF4-FFF2-40B4-BE49-F238E27FC236}">
                <a16:creationId xmlns:a16="http://schemas.microsoft.com/office/drawing/2014/main" id="{6B3128A1-BA06-7B1C-97AC-7298D255B8D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9588" y="925200"/>
            <a:ext cx="5598000" cy="244800"/>
          </a:xfrm>
        </p:spPr>
        <p:txBody>
          <a:bodyPr/>
          <a:lstStyle/>
          <a:p>
            <a:r>
              <a:rPr lang="en-US" dirty="0"/>
              <a:t>Semi supervised caries segmentation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A2CF9E7C-F97B-9007-3352-44FD367BD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6" y="500444"/>
            <a:ext cx="5596425" cy="403200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de-DE" dirty="0"/>
              <a:t>Project</a:t>
            </a:r>
            <a:br>
              <a:rPr lang="de-DE" dirty="0"/>
            </a:br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29C966F7-F42D-F1D3-0390-A804F997CD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767482" y="6307118"/>
            <a:ext cx="4114800" cy="252000"/>
          </a:xfr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7E898F"/>
                </a:solidFill>
                <a:effectLst/>
                <a:uLnTx/>
                <a:uFillTx/>
                <a:latin typeface="Charité Text Office"/>
                <a:ea typeface="+mn-ea"/>
                <a:cs typeface="+mn-cs"/>
              </a:rPr>
              <a:t>Oral Diagnostics, Digital Dentistry and Health Services Research 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BA39351-51BC-300C-D164-1356662767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941596" y="6307200"/>
            <a:ext cx="2743200" cy="252000"/>
          </a:xfrm>
        </p:spPr>
        <p:txBody>
          <a:bodyPr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3A9C953F-34B1-4DD2-A3DB-3A35190EAD1A}" type="slidenum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rgbClr val="7E898F"/>
                </a:solidFill>
                <a:effectLst/>
                <a:uLnTx/>
                <a:uFillTx/>
                <a:latin typeface="Charité Text Offic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de-DE" sz="1000" b="0" i="0" u="none" strike="noStrike" kern="1200" cap="none" spc="0" normalizeH="0" baseline="0" noProof="0">
              <a:ln>
                <a:noFill/>
              </a:ln>
              <a:solidFill>
                <a:srgbClr val="7E898F"/>
              </a:solidFill>
              <a:effectLst/>
              <a:uLnTx/>
              <a:uFillTx/>
              <a:latin typeface="Charité Text Office"/>
              <a:ea typeface="+mn-ea"/>
              <a:cs typeface="+mn-cs"/>
            </a:endParaRP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44294688-FB15-94A7-EEFC-C89A1DBE79B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08000" y="1670400"/>
            <a:ext cx="3897488" cy="4039200"/>
          </a:xfrm>
        </p:spPr>
        <p:txBody>
          <a:bodyPr anchor="t">
            <a:normAutofit/>
          </a:bodyPr>
          <a:lstStyle/>
          <a:p>
            <a:r>
              <a:rPr lang="en-US" dirty="0"/>
              <a:t>Application of semi-supervised learning to two </a:t>
            </a:r>
            <a:r>
              <a:rPr lang="en-US" dirty="0" err="1"/>
              <a:t>diffrent</a:t>
            </a:r>
            <a:r>
              <a:rPr lang="en-US" dirty="0"/>
              <a:t> problems and data types</a:t>
            </a:r>
          </a:p>
          <a:p>
            <a:r>
              <a:rPr lang="en-US" dirty="0"/>
              <a:t>Angle classification on intraoral photographs</a:t>
            </a:r>
          </a:p>
          <a:p>
            <a:r>
              <a:rPr lang="en-US" dirty="0"/>
              <a:t>Segmentation of caries lesions on bitewing radiographs</a:t>
            </a:r>
          </a:p>
          <a:p>
            <a:r>
              <a:rPr lang="en-US" dirty="0"/>
              <a:t>Model benefited from semi supervised approach</a:t>
            </a:r>
          </a:p>
          <a:p>
            <a:endParaRPr lang="en-US" dirty="0"/>
          </a:p>
          <a:p>
            <a:r>
              <a:rPr lang="en-US" dirty="0"/>
              <a:t>Student model outperformed teacher models significantly (evaluated metrics: Dice, </a:t>
            </a:r>
            <a:r>
              <a:rPr lang="en-US" dirty="0" err="1"/>
              <a:t>IoU</a:t>
            </a:r>
            <a:r>
              <a:rPr lang="en-US" dirty="0"/>
              <a:t>, Sensitivity, PPV)</a:t>
            </a:r>
          </a:p>
        </p:txBody>
      </p:sp>
    </p:spTree>
    <p:extLst>
      <p:ext uri="{BB962C8B-B14F-4D97-AF65-F5344CB8AC3E}">
        <p14:creationId xmlns:p14="http://schemas.microsoft.com/office/powerpoint/2010/main" val="1583256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A87C4-D4D3-2F90-CBD6-48BD81DB6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Missing Comparability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A7E837-7A5C-07F7-B758-E918D9E03F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arité Text Office"/>
                <a:ea typeface="+mn-ea"/>
                <a:cs typeface="+mn-cs"/>
              </a:rPr>
              <a:t>Oral Diagnostics, Digital Dentistry and Health Services Research 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harité Text Office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9CB092-EB75-B1F8-7212-8FF59BB83C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C953F-34B1-4DD2-A3DB-3A35190EAD1A}" type="slidenum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arité Text Offic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de-DE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harité Text Office"/>
              <a:ea typeface="+mn-ea"/>
              <a:cs typeface="+mn-cs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751C36-363F-3D41-3889-346B035E4D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754553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A2CF9E7C-F97B-9007-3352-44FD367BD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Challenge</a:t>
            </a:r>
            <a:br>
              <a:rPr lang="de-DE" dirty="0"/>
            </a:br>
            <a:endParaRPr lang="de-DE" dirty="0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44294688-FB15-94A7-EEFC-C89A1DBE79B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Inconsistent reporting</a:t>
            </a:r>
          </a:p>
          <a:p>
            <a:r>
              <a:rPr lang="en-US" dirty="0"/>
              <a:t>Systematic review identified high amount of different metrics</a:t>
            </a:r>
          </a:p>
          <a:p>
            <a:r>
              <a:rPr lang="en-US" dirty="0"/>
              <a:t>Difficult to perform meta analysis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29C966F7-F42D-F1D3-0390-A804F997CD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7E898F"/>
                </a:solidFill>
                <a:effectLst/>
                <a:uLnTx/>
                <a:uFillTx/>
                <a:latin typeface="Charité Text Office"/>
                <a:ea typeface="+mn-ea"/>
                <a:cs typeface="+mn-cs"/>
              </a:rPr>
              <a:t>Oral Diagnostics, Digital Dentistry and Health Services Research 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rgbClr val="7E898F"/>
              </a:solidFill>
              <a:effectLst/>
              <a:uLnTx/>
              <a:uFillTx/>
              <a:latin typeface="Charité Text Office"/>
              <a:ea typeface="+mn-ea"/>
              <a:cs typeface="+mn-cs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BA39351-51BC-300C-D164-1356662767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C953F-34B1-4DD2-A3DB-3A35190EAD1A}" type="slidenum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rgbClr val="7E898F"/>
                </a:solidFill>
                <a:effectLst/>
                <a:uLnTx/>
                <a:uFillTx/>
                <a:latin typeface="Charité Text Offic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de-DE" sz="1000" b="0" i="0" u="none" strike="noStrike" kern="1200" cap="none" spc="0" normalizeH="0" baseline="0" noProof="0">
              <a:ln>
                <a:noFill/>
              </a:ln>
              <a:solidFill>
                <a:srgbClr val="7E898F"/>
              </a:solidFill>
              <a:effectLst/>
              <a:uLnTx/>
              <a:uFillTx/>
              <a:latin typeface="Charité Text Office"/>
              <a:ea typeface="+mn-ea"/>
              <a:cs typeface="+mn-cs"/>
            </a:endParaRP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7B937BB0-75DF-B003-B4DB-940DB358830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9587" y="924815"/>
            <a:ext cx="9136800" cy="246221"/>
          </a:xfrm>
        </p:spPr>
        <p:txBody>
          <a:bodyPr/>
          <a:lstStyle/>
          <a:p>
            <a:r>
              <a:rPr lang="en-US" dirty="0"/>
              <a:t>Missing Comparability</a:t>
            </a:r>
          </a:p>
        </p:txBody>
      </p:sp>
    </p:spTree>
    <p:extLst>
      <p:ext uri="{BB962C8B-B14F-4D97-AF65-F5344CB8AC3E}">
        <p14:creationId xmlns:p14="http://schemas.microsoft.com/office/powerpoint/2010/main" val="2068608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A2CF9E7C-F97B-9007-3352-44FD367BD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Challenge</a:t>
            </a:r>
            <a:br>
              <a:rPr lang="de-DE" dirty="0"/>
            </a:br>
            <a:endParaRPr lang="de-DE" dirty="0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44294688-FB15-94A7-EEFC-C89A1DBE79B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de-DE" dirty="0" err="1"/>
              <a:t>Inconsistent</a:t>
            </a:r>
            <a:r>
              <a:rPr lang="de-DE" dirty="0"/>
              <a:t> </a:t>
            </a:r>
            <a:r>
              <a:rPr lang="de-DE" dirty="0" err="1"/>
              <a:t>reporting</a:t>
            </a:r>
            <a:endParaRPr lang="de-DE" dirty="0"/>
          </a:p>
          <a:p>
            <a:r>
              <a:rPr lang="de-DE" dirty="0" err="1"/>
              <a:t>Systematic</a:t>
            </a:r>
            <a:r>
              <a:rPr lang="de-DE" dirty="0"/>
              <a:t> review </a:t>
            </a:r>
            <a:r>
              <a:rPr lang="de-DE" dirty="0" err="1"/>
              <a:t>identified</a:t>
            </a:r>
            <a:r>
              <a:rPr lang="de-DE" dirty="0"/>
              <a:t> </a:t>
            </a:r>
            <a:r>
              <a:rPr lang="de-DE" dirty="0" err="1"/>
              <a:t>immensive</a:t>
            </a:r>
            <a:r>
              <a:rPr lang="de-DE" dirty="0"/>
              <a:t> </a:t>
            </a:r>
            <a:r>
              <a:rPr lang="de-DE" dirty="0" err="1"/>
              <a:t>amount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diffrent</a:t>
            </a:r>
            <a:r>
              <a:rPr lang="de-DE" dirty="0"/>
              <a:t> </a:t>
            </a:r>
            <a:r>
              <a:rPr lang="de-DE" dirty="0" err="1"/>
              <a:t>metrics</a:t>
            </a:r>
            <a:endParaRPr lang="de-DE" dirty="0"/>
          </a:p>
          <a:p>
            <a:r>
              <a:rPr lang="de-DE" dirty="0" err="1"/>
              <a:t>Difficult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perform </a:t>
            </a:r>
            <a:r>
              <a:rPr lang="de-DE" dirty="0" err="1"/>
              <a:t>meta</a:t>
            </a:r>
            <a:r>
              <a:rPr lang="de-DE" dirty="0"/>
              <a:t> </a:t>
            </a:r>
            <a:r>
              <a:rPr lang="de-DE" dirty="0" err="1"/>
              <a:t>analysis</a:t>
            </a:r>
            <a:r>
              <a:rPr lang="de-DE" dirty="0"/>
              <a:t> </a:t>
            </a:r>
          </a:p>
          <a:p>
            <a:r>
              <a:rPr lang="de-DE" dirty="0" err="1"/>
              <a:t>Current</a:t>
            </a:r>
            <a:r>
              <a:rPr lang="de-DE" dirty="0"/>
              <a:t> </a:t>
            </a:r>
            <a:r>
              <a:rPr lang="de-DE" dirty="0" err="1"/>
              <a:t>reporting</a:t>
            </a:r>
            <a:r>
              <a:rPr lang="de-DE" dirty="0"/>
              <a:t> </a:t>
            </a:r>
            <a:r>
              <a:rPr lang="de-DE" dirty="0" err="1"/>
              <a:t>guidelines</a:t>
            </a:r>
            <a:r>
              <a:rPr lang="de-DE" dirty="0"/>
              <a:t> do not </a:t>
            </a:r>
            <a:r>
              <a:rPr lang="de-DE" dirty="0" err="1"/>
              <a:t>focus</a:t>
            </a:r>
            <a:r>
              <a:rPr lang="de-DE" dirty="0"/>
              <a:t> on </a:t>
            </a:r>
            <a:r>
              <a:rPr lang="de-DE" dirty="0" err="1"/>
              <a:t>metircs</a:t>
            </a:r>
            <a:endParaRPr lang="de-DE" dirty="0"/>
          </a:p>
          <a:p>
            <a:r>
              <a:rPr lang="de-DE" dirty="0" err="1"/>
              <a:t>Metrics</a:t>
            </a:r>
            <a:r>
              <a:rPr lang="de-DE" dirty="0"/>
              <a:t>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technical</a:t>
            </a:r>
            <a:r>
              <a:rPr lang="de-DE" dirty="0"/>
              <a:t> </a:t>
            </a:r>
            <a:r>
              <a:rPr lang="de-DE" dirty="0" err="1"/>
              <a:t>knowledge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interpret</a:t>
            </a:r>
            <a:endParaRPr lang="de-DE" dirty="0"/>
          </a:p>
          <a:p>
            <a:r>
              <a:rPr lang="de-DE" dirty="0"/>
              <a:t>Medical </a:t>
            </a:r>
            <a:r>
              <a:rPr lang="de-DE" dirty="0" err="1"/>
              <a:t>devices</a:t>
            </a:r>
            <a:r>
              <a:rPr lang="de-DE" dirty="0"/>
              <a:t>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evaluation</a:t>
            </a:r>
            <a:r>
              <a:rPr lang="de-DE" dirty="0"/>
              <a:t> on </a:t>
            </a:r>
            <a:r>
              <a:rPr lang="de-DE" dirty="0" err="1"/>
              <a:t>clinical</a:t>
            </a:r>
            <a:r>
              <a:rPr lang="de-DE" dirty="0"/>
              <a:t> </a:t>
            </a:r>
            <a:r>
              <a:rPr lang="de-DE" dirty="0" err="1"/>
              <a:t>metrics</a:t>
            </a:r>
            <a:r>
              <a:rPr lang="de-DE" dirty="0"/>
              <a:t> </a:t>
            </a:r>
            <a:r>
              <a:rPr lang="de-DE" dirty="0" err="1"/>
              <a:t>based</a:t>
            </a:r>
            <a:r>
              <a:rPr lang="de-DE" dirty="0"/>
              <a:t> on </a:t>
            </a:r>
            <a:r>
              <a:rPr lang="de-DE" dirty="0" err="1"/>
              <a:t>confusion</a:t>
            </a:r>
            <a:r>
              <a:rPr lang="de-DE" dirty="0"/>
              <a:t> </a:t>
            </a:r>
            <a:r>
              <a:rPr lang="de-DE" dirty="0" err="1"/>
              <a:t>matrix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29C966F7-F42D-F1D3-0390-A804F997CD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7E898F"/>
                </a:solidFill>
                <a:effectLst/>
                <a:uLnTx/>
                <a:uFillTx/>
                <a:latin typeface="Charité Text Office"/>
                <a:ea typeface="+mn-ea"/>
                <a:cs typeface="+mn-cs"/>
              </a:rPr>
              <a:t>Oral Diagnostics, Digital Dentistry and Health Services Research 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rgbClr val="7E898F"/>
              </a:solidFill>
              <a:effectLst/>
              <a:uLnTx/>
              <a:uFillTx/>
              <a:latin typeface="Charité Text Office"/>
              <a:ea typeface="+mn-ea"/>
              <a:cs typeface="+mn-cs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BA39351-51BC-300C-D164-1356662767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C953F-34B1-4DD2-A3DB-3A35190EAD1A}" type="slidenum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rgbClr val="7E898F"/>
                </a:solidFill>
                <a:effectLst/>
                <a:uLnTx/>
                <a:uFillTx/>
                <a:latin typeface="Charité Text Offic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de-DE" sz="1000" b="0" i="0" u="none" strike="noStrike" kern="1200" cap="none" spc="0" normalizeH="0" baseline="0" noProof="0">
              <a:ln>
                <a:noFill/>
              </a:ln>
              <a:solidFill>
                <a:srgbClr val="7E898F"/>
              </a:solidFill>
              <a:effectLst/>
              <a:uLnTx/>
              <a:uFillTx/>
              <a:latin typeface="Charité Text Office"/>
              <a:ea typeface="+mn-ea"/>
              <a:cs typeface="+mn-cs"/>
            </a:endParaRPr>
          </a:p>
        </p:txBody>
      </p:sp>
      <p:pic>
        <p:nvPicPr>
          <p:cNvPr id="4" name="Picture 3" descr="Table&#10;&#10;Description automatically generated with medium confidence">
            <a:extLst>
              <a:ext uri="{FF2B5EF4-FFF2-40B4-BE49-F238E27FC236}">
                <a16:creationId xmlns:a16="http://schemas.microsoft.com/office/drawing/2014/main" id="{8861888D-4E10-E53D-6D89-D7FFEB9FEA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6" y="120096"/>
            <a:ext cx="9417699" cy="611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57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A2CF9E7C-F97B-9007-3352-44FD367BD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Challenge</a:t>
            </a:r>
            <a:br>
              <a:rPr lang="de-DE" dirty="0"/>
            </a:br>
            <a:endParaRPr lang="de-DE" dirty="0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44294688-FB15-94A7-EEFC-C89A1DBE79B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Inconsistent reporting</a:t>
            </a:r>
          </a:p>
          <a:p>
            <a:r>
              <a:rPr lang="en-US" dirty="0"/>
              <a:t>Systematic review identified high amount of different metrics</a:t>
            </a:r>
          </a:p>
          <a:p>
            <a:r>
              <a:rPr lang="en-US" dirty="0"/>
              <a:t>Difficult to perform meta analysis </a:t>
            </a:r>
          </a:p>
          <a:p>
            <a:endParaRPr lang="en-US" dirty="0"/>
          </a:p>
          <a:p>
            <a:r>
              <a:rPr lang="en-US" dirty="0"/>
              <a:t>Current reporting guidelines do not focus on metrics</a:t>
            </a:r>
          </a:p>
          <a:p>
            <a:r>
              <a:rPr lang="en-US" dirty="0"/>
              <a:t>Metrics need technical knowledge to interpret</a:t>
            </a:r>
          </a:p>
          <a:p>
            <a:r>
              <a:rPr lang="en-US" dirty="0"/>
              <a:t>Medical devices need evaluation on clinical metrics based on confusion matrix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29C966F7-F42D-F1D3-0390-A804F997CD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7E898F"/>
                </a:solidFill>
                <a:effectLst/>
                <a:uLnTx/>
                <a:uFillTx/>
                <a:latin typeface="Charité Text Office"/>
                <a:ea typeface="+mn-ea"/>
                <a:cs typeface="+mn-cs"/>
              </a:rPr>
              <a:t>Oral Diagnostics, Digital Dentistry and Health Services Research 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rgbClr val="7E898F"/>
              </a:solidFill>
              <a:effectLst/>
              <a:uLnTx/>
              <a:uFillTx/>
              <a:latin typeface="Charité Text Office"/>
              <a:ea typeface="+mn-ea"/>
              <a:cs typeface="+mn-cs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BA39351-51BC-300C-D164-1356662767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C953F-34B1-4DD2-A3DB-3A35190EAD1A}" type="slidenum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rgbClr val="7E898F"/>
                </a:solidFill>
                <a:effectLst/>
                <a:uLnTx/>
                <a:uFillTx/>
                <a:latin typeface="Charité Text Offic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de-DE" sz="1000" b="0" i="0" u="none" strike="noStrike" kern="1200" cap="none" spc="0" normalizeH="0" baseline="0" noProof="0">
              <a:ln>
                <a:noFill/>
              </a:ln>
              <a:solidFill>
                <a:srgbClr val="7E898F"/>
              </a:solidFill>
              <a:effectLst/>
              <a:uLnTx/>
              <a:uFillTx/>
              <a:latin typeface="Charité Text Office"/>
              <a:ea typeface="+mn-ea"/>
              <a:cs typeface="+mn-cs"/>
            </a:endParaRP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7B937BB0-75DF-B003-B4DB-940DB358830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9587" y="924815"/>
            <a:ext cx="9136800" cy="246221"/>
          </a:xfrm>
        </p:spPr>
        <p:txBody>
          <a:bodyPr/>
          <a:lstStyle/>
          <a:p>
            <a:r>
              <a:rPr lang="en-US" dirty="0"/>
              <a:t>Missing Comparability</a:t>
            </a:r>
          </a:p>
        </p:txBody>
      </p:sp>
    </p:spTree>
    <p:extLst>
      <p:ext uri="{BB962C8B-B14F-4D97-AF65-F5344CB8AC3E}">
        <p14:creationId xmlns:p14="http://schemas.microsoft.com/office/powerpoint/2010/main" val="3913731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A2CF9E7C-F97B-9007-3352-44FD367BD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Outlook</a:t>
            </a:r>
            <a:br>
              <a:rPr lang="en-US" dirty="0"/>
            </a:br>
            <a:endParaRPr lang="en-US" dirty="0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44294688-FB15-94A7-EEFC-C89A1DBE79B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Development of reporting guidelines for dental computer vision</a:t>
            </a:r>
          </a:p>
          <a:p>
            <a:r>
              <a:rPr lang="en-US" dirty="0"/>
              <a:t>Combining clinical and technical perspective</a:t>
            </a:r>
          </a:p>
          <a:p>
            <a:r>
              <a:rPr lang="en-US" dirty="0"/>
              <a:t>Translation to clinical interpretable metrics</a:t>
            </a:r>
          </a:p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Consensus for reporting requirement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Manuals for generating clinical relevant metrics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29C966F7-F42D-F1D3-0390-A804F997CD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7E898F"/>
                </a:solidFill>
                <a:effectLst/>
                <a:uLnTx/>
                <a:uFillTx/>
                <a:latin typeface="Charité Text Office"/>
                <a:ea typeface="+mn-ea"/>
                <a:cs typeface="+mn-cs"/>
              </a:rPr>
              <a:t>Oral Diagnostics, Digital Dentistry and Health Services Research 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rgbClr val="7E898F"/>
              </a:solidFill>
              <a:effectLst/>
              <a:uLnTx/>
              <a:uFillTx/>
              <a:latin typeface="Charité Text Office"/>
              <a:ea typeface="+mn-ea"/>
              <a:cs typeface="+mn-cs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BA39351-51BC-300C-D164-1356662767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C953F-34B1-4DD2-A3DB-3A35190EAD1A}" type="slidenum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rgbClr val="7E898F"/>
                </a:solidFill>
                <a:effectLst/>
                <a:uLnTx/>
                <a:uFillTx/>
                <a:latin typeface="Charité Text Offic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de-DE" sz="1000" b="0" i="0" u="none" strike="noStrike" kern="1200" cap="none" spc="0" normalizeH="0" baseline="0" noProof="0">
              <a:ln>
                <a:noFill/>
              </a:ln>
              <a:solidFill>
                <a:srgbClr val="7E898F"/>
              </a:solidFill>
              <a:effectLst/>
              <a:uLnTx/>
              <a:uFillTx/>
              <a:latin typeface="Charité Text Office"/>
              <a:ea typeface="+mn-ea"/>
              <a:cs typeface="+mn-cs"/>
            </a:endParaRP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ED4B67F4-0D87-B55C-BD05-71B4D608BC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9587" y="924815"/>
            <a:ext cx="9136800" cy="246221"/>
          </a:xfrm>
        </p:spPr>
        <p:txBody>
          <a:bodyPr/>
          <a:lstStyle/>
          <a:p>
            <a:r>
              <a:rPr lang="en-US" dirty="0"/>
              <a:t>Core Outcome Development</a:t>
            </a:r>
          </a:p>
        </p:txBody>
      </p:sp>
    </p:spTree>
    <p:extLst>
      <p:ext uri="{BB962C8B-B14F-4D97-AF65-F5344CB8AC3E}">
        <p14:creationId xmlns:p14="http://schemas.microsoft.com/office/powerpoint/2010/main" val="1110524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BAEB2C-C032-334B-EF38-B2F676F99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1600" y="571499"/>
            <a:ext cx="6793623" cy="5713413"/>
          </a:xfrm>
        </p:spPr>
        <p:txBody>
          <a:bodyPr/>
          <a:lstStyle/>
          <a:p>
            <a:r>
              <a:rPr lang="en-US" dirty="0"/>
              <a:t>Thank you for your attention!</a:t>
            </a:r>
            <a:br>
              <a:rPr lang="en-US" dirty="0"/>
            </a:br>
            <a:b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arité Headline Office"/>
                <a:ea typeface="+mj-ea"/>
                <a:cs typeface="+mj-cs"/>
              </a:rPr>
            </a:b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arité Text Office"/>
                <a:ea typeface="+mj-ea"/>
                <a:cs typeface="+mj-cs"/>
              </a:rPr>
              <a:t>Martha Büttner |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arité Text Office"/>
                <a:ea typeface="+mj-ea"/>
                <a:cs typeface="+mj-cs"/>
              </a:rPr>
              <a:t>martha</a:t>
            </a:r>
            <a:r>
              <a:rPr lang="en-US" sz="1600" dirty="0">
                <a:solidFill>
                  <a:prstClr val="white"/>
                </a:solidFill>
                <a:latin typeface="Charité Text Office"/>
              </a:rPr>
              <a:t>.</a:t>
            </a:r>
            <a:r>
              <a:rPr lang="en-US" sz="1600" dirty="0" err="1">
                <a:solidFill>
                  <a:prstClr val="white"/>
                </a:solidFill>
                <a:latin typeface="Charité Text Office"/>
              </a:rPr>
              <a:t>buettner@charite.de</a:t>
            </a:r>
            <a:endParaRPr lang="en-US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E22522A-2566-D285-49C7-944AE2884A5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Oral </a:t>
            </a:r>
            <a:r>
              <a:rPr lang="de-DE" dirty="0" err="1"/>
              <a:t>Diagnostics</a:t>
            </a:r>
            <a:r>
              <a:rPr lang="de-DE" dirty="0"/>
              <a:t>, Digital </a:t>
            </a:r>
            <a:r>
              <a:rPr lang="de-DE" dirty="0" err="1"/>
              <a:t>Dentistry</a:t>
            </a:r>
            <a:r>
              <a:rPr lang="de-DE" dirty="0"/>
              <a:t> and Health Services Research </a:t>
            </a:r>
          </a:p>
        </p:txBody>
      </p:sp>
    </p:spTree>
    <p:extLst>
      <p:ext uri="{BB962C8B-B14F-4D97-AF65-F5344CB8AC3E}">
        <p14:creationId xmlns:p14="http://schemas.microsoft.com/office/powerpoint/2010/main" val="1718072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BAEB2C-C032-334B-EF38-B2F676F99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1600" y="571499"/>
            <a:ext cx="6793623" cy="5713413"/>
          </a:xfrm>
        </p:spPr>
        <p:txBody>
          <a:bodyPr/>
          <a:lstStyle/>
          <a:p>
            <a:r>
              <a:rPr lang="en-US" dirty="0"/>
              <a:t>Overcoming Current Challenges in Dental Deep Learning</a:t>
            </a:r>
            <a:br>
              <a:rPr lang="en-US" dirty="0"/>
            </a:br>
            <a:b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arité Headline Office"/>
                <a:ea typeface="+mj-ea"/>
                <a:cs typeface="+mj-cs"/>
              </a:rPr>
            </a:b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arité Text Office"/>
                <a:ea typeface="+mj-ea"/>
                <a:cs typeface="+mj-cs"/>
              </a:rPr>
              <a:t>Martha Büttner | 21.03.2023 | Dental Symposium WHO &amp; ITU FG AI4H</a:t>
            </a:r>
            <a:endParaRPr lang="en-US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E22522A-2566-D285-49C7-944AE2884A5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Oral </a:t>
            </a:r>
            <a:r>
              <a:rPr lang="de-DE" dirty="0" err="1"/>
              <a:t>Diagnostics</a:t>
            </a:r>
            <a:r>
              <a:rPr lang="de-DE" dirty="0"/>
              <a:t>, Digital </a:t>
            </a:r>
            <a:r>
              <a:rPr lang="de-DE" dirty="0" err="1"/>
              <a:t>Dentistry</a:t>
            </a:r>
            <a:r>
              <a:rPr lang="de-DE" dirty="0"/>
              <a:t> and Health Services Research </a:t>
            </a:r>
          </a:p>
        </p:txBody>
      </p:sp>
    </p:spTree>
    <p:extLst>
      <p:ext uri="{BB962C8B-B14F-4D97-AF65-F5344CB8AC3E}">
        <p14:creationId xmlns:p14="http://schemas.microsoft.com/office/powerpoint/2010/main" val="939364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FC51F0-7149-F157-E3D7-D0DEFF4B2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Agenda - Challenges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A2CA857-C27D-591C-D40A-75E6FAA4C9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C953F-34B1-4DD2-A3DB-3A35190EAD1A}" type="slidenum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rgbClr val="7E898F"/>
                </a:solidFill>
                <a:effectLst/>
                <a:uLnTx/>
                <a:uFillTx/>
                <a:latin typeface="Charité Text Offic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000" b="0" i="0" u="none" strike="noStrike" kern="1200" cap="none" spc="0" normalizeH="0" baseline="0" noProof="0">
              <a:ln>
                <a:noFill/>
              </a:ln>
              <a:solidFill>
                <a:srgbClr val="7E898F"/>
              </a:solidFill>
              <a:effectLst/>
              <a:uLnTx/>
              <a:uFillTx/>
              <a:latin typeface="Charité Text Office"/>
              <a:ea typeface="+mn-ea"/>
              <a:cs typeface="+mn-cs"/>
            </a:endParaRP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18F434B-88D4-3DAD-A8E7-BD58F3C078B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Data sharing</a:t>
            </a:r>
          </a:p>
          <a:p>
            <a:r>
              <a:rPr lang="en-US" dirty="0"/>
              <a:t>Annotation bottle neck</a:t>
            </a:r>
          </a:p>
          <a:p>
            <a:r>
              <a:rPr lang="en-US" dirty="0"/>
              <a:t>Missing comparability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1767482" y="6307118"/>
            <a:ext cx="4114800" cy="25200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7E898F"/>
                </a:solidFill>
                <a:effectLst/>
                <a:uLnTx/>
                <a:uFillTx/>
                <a:latin typeface="Charité Text Office"/>
                <a:ea typeface="+mn-ea"/>
                <a:cs typeface="+mn-cs"/>
              </a:rPr>
              <a:t>Oral </a:t>
            </a: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7E898F"/>
                </a:solidFill>
                <a:effectLst/>
                <a:uLnTx/>
                <a:uFillTx/>
                <a:latin typeface="Charité Text Office"/>
                <a:ea typeface="+mn-ea"/>
                <a:cs typeface="+mn-cs"/>
              </a:rPr>
              <a:t>Diagnostics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7E898F"/>
                </a:solidFill>
                <a:effectLst/>
                <a:uLnTx/>
                <a:uFillTx/>
                <a:latin typeface="Charité Text Office"/>
                <a:ea typeface="+mn-ea"/>
                <a:cs typeface="+mn-cs"/>
              </a:rPr>
              <a:t>, Digital </a:t>
            </a: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7E898F"/>
                </a:solidFill>
                <a:effectLst/>
                <a:uLnTx/>
                <a:uFillTx/>
                <a:latin typeface="Charité Text Office"/>
                <a:ea typeface="+mn-ea"/>
                <a:cs typeface="+mn-cs"/>
              </a:rPr>
              <a:t>Dentistry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7E898F"/>
                </a:solidFill>
                <a:effectLst/>
                <a:uLnTx/>
                <a:uFillTx/>
                <a:latin typeface="Charité Text Office"/>
                <a:ea typeface="+mn-ea"/>
                <a:cs typeface="+mn-cs"/>
              </a:rPr>
              <a:t> and Health Services Research </a:t>
            </a:r>
          </a:p>
        </p:txBody>
      </p:sp>
    </p:spTree>
    <p:extLst>
      <p:ext uri="{BB962C8B-B14F-4D97-AF65-F5344CB8AC3E}">
        <p14:creationId xmlns:p14="http://schemas.microsoft.com/office/powerpoint/2010/main" val="2119470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311E3B-57B9-98B2-F65E-2588FFEBD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Data Sharing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4E0F57B-7AC7-3777-B46F-828BCF07851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1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336C3D2-FB3D-7E00-1071-986CC4D70A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arité Text Office"/>
                <a:ea typeface="+mn-ea"/>
                <a:cs typeface="+mn-cs"/>
              </a:rPr>
              <a:t>Oral Diagnostics, Digital Dentistry and Health Services Research 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harité Text Office"/>
              <a:ea typeface="+mn-ea"/>
              <a:cs typeface="+mn-cs"/>
            </a:endParaRP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58B95D2-9294-1B55-8B83-D2E3DD20BD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C953F-34B1-4DD2-A3DB-3A35190EAD1A}" type="slidenum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arité Text Offic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harité Text Offic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724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A2CF9E7C-F97B-9007-3352-44FD367BD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Challenge</a:t>
            </a:r>
            <a:br>
              <a:rPr lang="de-DE" dirty="0"/>
            </a:br>
            <a:endParaRPr lang="de-DE" dirty="0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44294688-FB15-94A7-EEFC-C89A1DBE79B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AI requires big amount of data</a:t>
            </a:r>
          </a:p>
          <a:p>
            <a:r>
              <a:rPr lang="en-US" dirty="0"/>
              <a:t>Medical data is high sensitive</a:t>
            </a:r>
          </a:p>
          <a:p>
            <a:r>
              <a:rPr lang="en-US" dirty="0"/>
              <a:t>Especially dental image data difficult to de-identify</a:t>
            </a:r>
          </a:p>
          <a:p>
            <a:r>
              <a:rPr lang="en-US" dirty="0"/>
              <a:t>Data protection barriers are high</a:t>
            </a:r>
          </a:p>
          <a:p>
            <a:endParaRPr lang="en-US" dirty="0"/>
          </a:p>
          <a:p>
            <a:r>
              <a:rPr lang="en-US" dirty="0" err="1"/>
              <a:t>Generalizabilty</a:t>
            </a:r>
            <a:r>
              <a:rPr lang="en-US" dirty="0"/>
              <a:t> of deep learning models of high importance</a:t>
            </a:r>
          </a:p>
          <a:p>
            <a:r>
              <a:rPr lang="en-US" dirty="0"/>
              <a:t>AI model performance differ when exposed to data from different centers</a:t>
            </a:r>
          </a:p>
          <a:p>
            <a:r>
              <a:rPr lang="en-US" dirty="0"/>
              <a:t>Leeds to bias and unfair medical diagnostic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29C966F7-F42D-F1D3-0390-A804F997CD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7E898F"/>
                </a:solidFill>
                <a:effectLst/>
                <a:uLnTx/>
                <a:uFillTx/>
                <a:latin typeface="Charité Text Office"/>
                <a:ea typeface="+mn-ea"/>
                <a:cs typeface="+mn-cs"/>
              </a:rPr>
              <a:t>Oral Diagnostics, Digital Dentistry and Health Services Research 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rgbClr val="7E898F"/>
              </a:solidFill>
              <a:effectLst/>
              <a:uLnTx/>
              <a:uFillTx/>
              <a:latin typeface="Charité Text Office"/>
              <a:ea typeface="+mn-ea"/>
              <a:cs typeface="+mn-cs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BA39351-51BC-300C-D164-1356662767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C953F-34B1-4DD2-A3DB-3A35190EAD1A}" type="slidenum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rgbClr val="7E898F"/>
                </a:solidFill>
                <a:effectLst/>
                <a:uLnTx/>
                <a:uFillTx/>
                <a:latin typeface="Charité Text Offic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sz="1000" b="0" i="0" u="none" strike="noStrike" kern="1200" cap="none" spc="0" normalizeH="0" baseline="0" noProof="0">
              <a:ln>
                <a:noFill/>
              </a:ln>
              <a:solidFill>
                <a:srgbClr val="7E898F"/>
              </a:solidFill>
              <a:effectLst/>
              <a:uLnTx/>
              <a:uFillTx/>
              <a:latin typeface="Charité Text Office"/>
              <a:ea typeface="+mn-ea"/>
              <a:cs typeface="+mn-c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601BC66-C871-9656-FE8C-4E4A2641B8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9587" y="924815"/>
            <a:ext cx="9136800" cy="246221"/>
          </a:xfrm>
        </p:spPr>
        <p:txBody>
          <a:bodyPr/>
          <a:lstStyle/>
          <a:p>
            <a:r>
              <a:rPr lang="en-US" dirty="0"/>
              <a:t>International Data Sharing</a:t>
            </a:r>
          </a:p>
        </p:txBody>
      </p:sp>
    </p:spTree>
    <p:extLst>
      <p:ext uri="{BB962C8B-B14F-4D97-AF65-F5344CB8AC3E}">
        <p14:creationId xmlns:p14="http://schemas.microsoft.com/office/powerpoint/2010/main" val="1283075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A2CF9E7C-F97B-9007-3352-44FD367BD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</a:t>
            </a:r>
            <a:br>
              <a:rPr lang="en-US" dirty="0"/>
            </a:br>
            <a:endParaRPr lang="en-US" dirty="0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44294688-FB15-94A7-EEFC-C89A1DBE79B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014600" y="1444918"/>
            <a:ext cx="10162800" cy="4039200"/>
          </a:xfrm>
        </p:spPr>
        <p:txBody>
          <a:bodyPr/>
          <a:lstStyle/>
          <a:p>
            <a:r>
              <a:rPr lang="de-DE" b="1" dirty="0" err="1"/>
              <a:t>model</a:t>
            </a:r>
            <a:r>
              <a:rPr lang="de-DE" b="1" dirty="0"/>
              <a:t> on </a:t>
            </a:r>
            <a:r>
              <a:rPr lang="de-DE" b="1" dirty="0" err="1"/>
              <a:t>cross</a:t>
            </a:r>
            <a:r>
              <a:rPr lang="de-DE" b="1" dirty="0"/>
              <a:t>-center </a:t>
            </a:r>
            <a:r>
              <a:rPr lang="de-DE" b="1" dirty="0" err="1"/>
              <a:t>data</a:t>
            </a:r>
            <a:r>
              <a:rPr lang="de-DE" b="1" dirty="0"/>
              <a:t> </a:t>
            </a:r>
            <a:r>
              <a:rPr lang="de-DE" b="1" dirty="0" err="1"/>
              <a:t>without</a:t>
            </a:r>
            <a:r>
              <a:rPr lang="de-DE" b="1" dirty="0"/>
              <a:t> </a:t>
            </a:r>
            <a:r>
              <a:rPr lang="de-DE" b="1" dirty="0" err="1"/>
              <a:t>sharing</a:t>
            </a:r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29C966F7-F42D-F1D3-0390-A804F997CD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7E898F"/>
                </a:solidFill>
                <a:effectLst/>
                <a:uLnTx/>
                <a:uFillTx/>
                <a:latin typeface="Charité Text Office"/>
                <a:ea typeface="+mn-ea"/>
                <a:cs typeface="+mn-cs"/>
              </a:rPr>
              <a:t>Oral Diagnostics, Digital Dentistry and Health Services Research 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rgbClr val="7E898F"/>
              </a:solidFill>
              <a:effectLst/>
              <a:uLnTx/>
              <a:uFillTx/>
              <a:latin typeface="Charité Text Office"/>
              <a:ea typeface="+mn-ea"/>
              <a:cs typeface="+mn-cs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BA39351-51BC-300C-D164-1356662767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C953F-34B1-4DD2-A3DB-3A35190EAD1A}" type="slidenum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rgbClr val="7E898F"/>
                </a:solidFill>
                <a:effectLst/>
                <a:uLnTx/>
                <a:uFillTx/>
                <a:latin typeface="Charité Text Offic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DE" sz="1000" b="0" i="0" u="none" strike="noStrike" kern="1200" cap="none" spc="0" normalizeH="0" baseline="0" noProof="0">
              <a:ln>
                <a:noFill/>
              </a:ln>
              <a:solidFill>
                <a:srgbClr val="7E898F"/>
              </a:solidFill>
              <a:effectLst/>
              <a:uLnTx/>
              <a:uFillTx/>
              <a:latin typeface="Charité Text Office"/>
              <a:ea typeface="+mn-ea"/>
              <a:cs typeface="+mn-cs"/>
            </a:endParaRP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B672CF1D-8640-1FBE-917E-DBDAD6EA30E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9587" y="924815"/>
            <a:ext cx="9136800" cy="246221"/>
          </a:xfrm>
        </p:spPr>
        <p:txBody>
          <a:bodyPr/>
          <a:lstStyle/>
          <a:p>
            <a:r>
              <a:rPr lang="en-US" dirty="0"/>
              <a:t>Federated Learning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BD2CC1C-BF7D-C160-5B64-51B520DD3D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7" y="1373882"/>
            <a:ext cx="9653195" cy="4741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2438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A2CF9E7C-F97B-9007-3352-44FD367BD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Project</a:t>
            </a:r>
            <a:br>
              <a:rPr lang="de-DE" dirty="0"/>
            </a:br>
            <a:endParaRPr lang="de-DE" dirty="0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44294688-FB15-94A7-EEFC-C89A1DBE79B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Simulation of FL on data from 9 different centers</a:t>
            </a:r>
          </a:p>
          <a:p>
            <a:r>
              <a:rPr lang="en-US" dirty="0"/>
              <a:t>Tooth segmentation on panoramic images (n=143 to n=1,881 per center)</a:t>
            </a:r>
          </a:p>
          <a:p>
            <a:r>
              <a:rPr lang="en-US" dirty="0"/>
              <a:t>Compared against local learning</a:t>
            </a:r>
          </a:p>
          <a:p>
            <a:r>
              <a:rPr lang="en-US" dirty="0"/>
              <a:t>8 out of 9 centers: FL outperformed local learning </a:t>
            </a:r>
          </a:p>
          <a:p>
            <a:r>
              <a:rPr lang="en-US" dirty="0"/>
              <a:t>FL outperformed local learning across all centers in generalizability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29C966F7-F42D-F1D3-0390-A804F997CD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7E898F"/>
                </a:solidFill>
                <a:effectLst/>
                <a:uLnTx/>
                <a:uFillTx/>
                <a:latin typeface="Charité Text Office"/>
                <a:ea typeface="+mn-ea"/>
                <a:cs typeface="+mn-cs"/>
              </a:rPr>
              <a:t>Oral Diagnostics, Digital Dentistry and Health Services Research 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rgbClr val="7E898F"/>
              </a:solidFill>
              <a:effectLst/>
              <a:uLnTx/>
              <a:uFillTx/>
              <a:latin typeface="Charité Text Office"/>
              <a:ea typeface="+mn-ea"/>
              <a:cs typeface="+mn-cs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BA39351-51BC-300C-D164-1356662767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C953F-34B1-4DD2-A3DB-3A35190EAD1A}" type="slidenum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rgbClr val="7E898F"/>
                </a:solidFill>
                <a:effectLst/>
                <a:uLnTx/>
                <a:uFillTx/>
                <a:latin typeface="Charité Text Offic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e-DE" sz="1000" b="0" i="0" u="none" strike="noStrike" kern="1200" cap="none" spc="0" normalizeH="0" baseline="0" noProof="0">
              <a:ln>
                <a:noFill/>
              </a:ln>
              <a:solidFill>
                <a:srgbClr val="7E898F"/>
              </a:solidFill>
              <a:effectLst/>
              <a:uLnTx/>
              <a:uFillTx/>
              <a:latin typeface="Charité Text Office"/>
              <a:ea typeface="+mn-ea"/>
              <a:cs typeface="+mn-cs"/>
            </a:endParaRP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C25CF419-7FD5-7BD9-70EB-C244723072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9587" y="924815"/>
            <a:ext cx="9136800" cy="246221"/>
          </a:xfrm>
        </p:spPr>
        <p:txBody>
          <a:bodyPr/>
          <a:lstStyle/>
          <a:p>
            <a:r>
              <a:rPr lang="en-US" dirty="0"/>
              <a:t>Federated Learning for Tooth Segmentation</a:t>
            </a:r>
          </a:p>
        </p:txBody>
      </p:sp>
    </p:spTree>
    <p:extLst>
      <p:ext uri="{BB962C8B-B14F-4D97-AF65-F5344CB8AC3E}">
        <p14:creationId xmlns:p14="http://schemas.microsoft.com/office/powerpoint/2010/main" val="514031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80A65-975E-B5A5-0221-94F751AAC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Annotation Bottle Neck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0BC587-BF1C-E68B-35B7-B779B2CA57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arité Text Office"/>
                <a:ea typeface="+mn-ea"/>
                <a:cs typeface="+mn-cs"/>
              </a:rPr>
              <a:t>Oral Diagnostics, Digital Dentistry and Health Services Research 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harité Text Office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DA23D1-1725-7DCB-CEDA-605F6CAA45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C953F-34B1-4DD2-A3DB-3A35190EAD1A}" type="slidenum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arité Text Offic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e-DE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harité Text Office"/>
              <a:ea typeface="+mn-ea"/>
              <a:cs typeface="+mn-cs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6A4696-1888-D780-F81D-32BCDBFD44F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80287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A2CF9E7C-F97B-9007-3352-44FD367BD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Challenge</a:t>
            </a:r>
            <a:br>
              <a:rPr lang="de-DE" dirty="0"/>
            </a:br>
            <a:endParaRPr lang="de-DE" dirty="0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44294688-FB15-94A7-EEFC-C89A1DBE79B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Most medical AI solution trained in a supervised manner</a:t>
            </a:r>
          </a:p>
          <a:p>
            <a:r>
              <a:rPr lang="en-US" dirty="0"/>
              <a:t>High amount of labeled data required</a:t>
            </a:r>
          </a:p>
          <a:p>
            <a:r>
              <a:rPr lang="en-US" dirty="0"/>
              <a:t>Expert needed for annotation</a:t>
            </a:r>
          </a:p>
          <a:p>
            <a:r>
              <a:rPr lang="en-US" dirty="0"/>
              <a:t>Time consuming </a:t>
            </a:r>
          </a:p>
          <a:p>
            <a:r>
              <a:rPr lang="en-US" dirty="0"/>
              <a:t>Cost intensive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29C966F7-F42D-F1D3-0390-A804F997CD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7E898F"/>
                </a:solidFill>
                <a:effectLst/>
                <a:uLnTx/>
                <a:uFillTx/>
                <a:latin typeface="Charité Text Office"/>
                <a:ea typeface="+mn-ea"/>
                <a:cs typeface="+mn-cs"/>
              </a:rPr>
              <a:t>Oral Diagnostics, Digital Dentistry and Health Services Research 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rgbClr val="7E898F"/>
              </a:solidFill>
              <a:effectLst/>
              <a:uLnTx/>
              <a:uFillTx/>
              <a:latin typeface="Charité Text Office"/>
              <a:ea typeface="+mn-ea"/>
              <a:cs typeface="+mn-cs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BA39351-51BC-300C-D164-1356662767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C953F-34B1-4DD2-A3DB-3A35190EAD1A}" type="slidenum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rgbClr val="7E898F"/>
                </a:solidFill>
                <a:effectLst/>
                <a:uLnTx/>
                <a:uFillTx/>
                <a:latin typeface="Charité Text Offic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de-DE" sz="1000" b="0" i="0" u="none" strike="noStrike" kern="1200" cap="none" spc="0" normalizeH="0" baseline="0" noProof="0">
              <a:ln>
                <a:noFill/>
              </a:ln>
              <a:solidFill>
                <a:srgbClr val="7E898F"/>
              </a:solidFill>
              <a:effectLst/>
              <a:uLnTx/>
              <a:uFillTx/>
              <a:latin typeface="Charité Text Office"/>
              <a:ea typeface="+mn-ea"/>
              <a:cs typeface="+mn-cs"/>
            </a:endParaRP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2BACE230-9CA5-3E70-C0A9-C06D223D8C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9587" y="924815"/>
            <a:ext cx="9136800" cy="246221"/>
          </a:xfrm>
        </p:spPr>
        <p:txBody>
          <a:bodyPr/>
          <a:lstStyle/>
          <a:p>
            <a:r>
              <a:rPr lang="en-US" dirty="0"/>
              <a:t>Medical Annotation</a:t>
            </a:r>
          </a:p>
        </p:txBody>
      </p:sp>
    </p:spTree>
    <p:extLst>
      <p:ext uri="{BB962C8B-B14F-4D97-AF65-F5344CB8AC3E}">
        <p14:creationId xmlns:p14="http://schemas.microsoft.com/office/powerpoint/2010/main" val="20711302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rgo7.ycHTK.nckndY31pQ"/>
</p:tagLst>
</file>

<file path=ppt/theme/theme1.xml><?xml version="1.0" encoding="utf-8"?>
<a:theme xmlns:a="http://schemas.openxmlformats.org/drawingml/2006/main" name="Office 主题​​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GAI4H-R-000_PPT-Template-16x9.pptx" id="{EE62FBBD-1DFB-4F85-A153-1F32815DB8B8}" vid="{76AE4977-3825-43F0-AE2D-270D4A2CC77D}"/>
    </a:ext>
  </a:extLst>
</a:theme>
</file>

<file path=ppt/theme/theme2.xml><?xml version="1.0" encoding="utf-8"?>
<a:theme xmlns:a="http://schemas.openxmlformats.org/drawingml/2006/main" name="Charite_potx">
  <a:themeElements>
    <a:clrScheme name="Charite Designfarben">
      <a:dk1>
        <a:srgbClr val="000000"/>
      </a:dk1>
      <a:lt1>
        <a:sysClr val="window" lastClr="FFFFFF"/>
      </a:lt1>
      <a:dk2>
        <a:srgbClr val="5E676C"/>
      </a:dk2>
      <a:lt2>
        <a:srgbClr val="EA5451"/>
      </a:lt2>
      <a:accent1>
        <a:srgbClr val="002552"/>
      </a:accent1>
      <a:accent2>
        <a:srgbClr val="004D9B"/>
      </a:accent2>
      <a:accent3>
        <a:srgbClr val="0077BE"/>
      </a:accent3>
      <a:accent4>
        <a:srgbClr val="5E676C"/>
      </a:accent4>
      <a:accent5>
        <a:srgbClr val="7E898F"/>
      </a:accent5>
      <a:accent6>
        <a:srgbClr val="CBCFD2"/>
      </a:accent6>
      <a:hlink>
        <a:srgbClr val="000000"/>
      </a:hlink>
      <a:folHlink>
        <a:srgbClr val="5E676C"/>
      </a:folHlink>
    </a:clrScheme>
    <a:fontScheme name="Charite Fonts">
      <a:majorFont>
        <a:latin typeface="Charité Headline Office"/>
        <a:ea typeface=""/>
        <a:cs typeface=""/>
      </a:majorFont>
      <a:minorFont>
        <a:latin typeface="Charité Text Offi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5">
            <a:lumMod val="20000"/>
            <a:lumOff val="80000"/>
          </a:schemeClr>
        </a:solidFill>
        <a:ln>
          <a:noFill/>
        </a:ln>
      </a:spPr>
      <a:bodyPr lIns="126000" tIns="72000" rIns="126000" bIns="72000" rtlCol="0" anchor="t">
        <a:noAutofit/>
      </a:bodyPr>
      <a:lstStyle>
        <a:defPPr algn="l">
          <a:spcAft>
            <a:spcPts val="600"/>
          </a:spcAft>
          <a:defRPr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spcAft>
            <a:spcPts val="1200"/>
          </a:spcAft>
          <a:defRPr sz="1600" dirty="0" err="1" smtClean="0"/>
        </a:defPPr>
      </a:lstStyle>
    </a:txDef>
  </a:objectDefaults>
  <a:extraClrSchemeLst/>
  <a:custClrLst>
    <a:custClr name="FunktionsfarbeRot">
      <a:srgbClr val="D31D19"/>
    </a:custClr>
    <a:custClr name="FunktionsfarbeGruen">
      <a:srgbClr val="78AD6C"/>
    </a:custClr>
  </a:custClrLst>
  <a:extLst>
    <a:ext uri="{05A4C25C-085E-4340-85A3-A5531E510DB2}">
      <thm15:themeFamily xmlns:thm15="http://schemas.microsoft.com/office/thememl/2012/main" name="charite_ppt_template_statusJan2023" id="{DA5561E1-FD0F-A548-B076-DAF4B242A0C5}" vid="{2AF524A6-C50D-6745-BEF7-70CFD5CADC99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EFC141-1B4A-4575-A507-3A31CD3B5AC1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FGAI4H-R-000_PPT-Template-16x9</Template>
  <TotalTime>4</TotalTime>
  <Words>663</Words>
  <Application>Microsoft Office PowerPoint</Application>
  <PresentationFormat>Widescreen</PresentationFormat>
  <Paragraphs>128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等线</vt:lpstr>
      <vt:lpstr>Arial</vt:lpstr>
      <vt:lpstr>Calibri</vt:lpstr>
      <vt:lpstr>Calibri Light</vt:lpstr>
      <vt:lpstr>Charité Headline Office</vt:lpstr>
      <vt:lpstr>Charité Headline Office Light</vt:lpstr>
      <vt:lpstr>Charité Text Office</vt:lpstr>
      <vt:lpstr>Charité Text Office Medium</vt:lpstr>
      <vt:lpstr>Office 主题​​</vt:lpstr>
      <vt:lpstr>Charite_potx</vt:lpstr>
      <vt:lpstr>think-cell Folie</vt:lpstr>
      <vt:lpstr>PowerPoint Presentation</vt:lpstr>
      <vt:lpstr>Overcoming Current Challenges in Dental Deep Learning  Martha Büttner | 21.03.2023 | Dental Symposium WHO &amp; ITU FG AI4H</vt:lpstr>
      <vt:lpstr>Agenda - Challenges</vt:lpstr>
      <vt:lpstr>Data Sharing</vt:lpstr>
      <vt:lpstr>Challenge </vt:lpstr>
      <vt:lpstr>Proposed Solution </vt:lpstr>
      <vt:lpstr>Project </vt:lpstr>
      <vt:lpstr>Annotation Bottle Neck</vt:lpstr>
      <vt:lpstr>Challenge </vt:lpstr>
      <vt:lpstr>Proposed Solution </vt:lpstr>
      <vt:lpstr>Project </vt:lpstr>
      <vt:lpstr>Missing Comparability</vt:lpstr>
      <vt:lpstr>Challenge </vt:lpstr>
      <vt:lpstr>Challenge </vt:lpstr>
      <vt:lpstr>Challenge </vt:lpstr>
      <vt:lpstr>Outlook </vt:lpstr>
      <vt:lpstr>Thank you for your attention!  Martha Büttner | martha.buettner@charite.de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Att.6 – Presentation - Overcoming Current Challenges in Dental Deep Learning</dc:title>
  <dc:creator>TSB (HT)</dc:creator>
  <cp:lastModifiedBy>TSB (HT)</cp:lastModifiedBy>
  <cp:revision>1</cp:revision>
  <cp:lastPrinted>2019-04-04T08:49:31Z</cp:lastPrinted>
  <dcterms:created xsi:type="dcterms:W3CDTF">2023-03-23T11:36:58Z</dcterms:created>
  <dcterms:modified xsi:type="dcterms:W3CDTF">2023-03-23T11:41:18Z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