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georgia"/>
              <a:buNone/>
            </a:pPr>
            <a:r>
              <a:rPr lang="en-US" b="0" i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as infrared light is not visible to humans it doesn’t cause any distraction while the eyes are being tracked.</a:t>
            </a:r>
            <a:endParaRPr/>
          </a:p>
        </p:txBody>
      </p:sp>
      <p:sp>
        <p:nvSpPr>
          <p:cNvPr id="365" name="Google Shape;3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To further investigate the procedural aspect of dental experts’ gaze, we looked at the transition behavior of the scan paths. We looked at how often the gaze transitions to a neighboring tooth (e.g., tooth 24 to tooth 25) v/s a not so neighboring tooth (e.g., tooth 27 to tooth 34). When there are a high number of transitions to the next nearest tooth, this gaze strategy can be indicative of systematic search thoroughly moving in a semi-linear fashion between the teeth. Showed a systematic search pattern. </a:t>
            </a:r>
            <a:endParaRPr/>
          </a:p>
        </p:txBody>
      </p:sp>
      <p:sp>
        <p:nvSpPr>
          <p:cNvPr id="470" name="Google Shape;47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96" name="Google Shape;49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8" name="Google Shape;50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0" name="Google Shape;52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8" name="Google Shape;52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35" name="Google Shape;5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7" name="Google Shape;54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707070"/>
                </a:solidFill>
                <a:latin typeface="Open Sans"/>
                <a:ea typeface="Open Sans"/>
                <a:cs typeface="Open Sans"/>
                <a:sym typeface="Open Sans"/>
              </a:rPr>
              <a:t>Eye tracking is the process of measuring either the point of gaze, where one is looking, or the motion of an eye relative to the head.</a:t>
            </a:r>
            <a:endParaRPr/>
          </a:p>
        </p:txBody>
      </p:sp>
      <p:sp>
        <p:nvSpPr>
          <p:cNvPr id="273" name="Google Shape;2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it Bild oben">
  <p:cSld name="Titel mit Bild obe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6"/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842" y="1117068"/>
            <a:ext cx="2299114" cy="1206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4071600" y="3430800"/>
            <a:ext cx="6850400" cy="28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>
            <a:spLocks noGrp="1"/>
          </p:cNvSpPr>
          <p:nvPr>
            <p:ph type="pic" idx="2"/>
          </p:nvPr>
        </p:nvSpPr>
        <p:spPr>
          <a:xfrm>
            <a:off x="3052763" y="571500"/>
            <a:ext cx="8120062" cy="28575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058275" y="3427200"/>
            <a:ext cx="30240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" rIns="9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3"/>
          </p:nvPr>
        </p:nvSpPr>
        <p:spPr>
          <a:xfrm>
            <a:off x="508000" y="3999600"/>
            <a:ext cx="203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10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1017587" y="1645284"/>
            <a:ext cx="10162800" cy="406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86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AutoNum type="arabicPeriod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7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35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Bild mit Text - blau">
  <p:cSld name="2x Bild mit Text - blau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28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8"/>
          <p:cNvSpPr/>
          <p:nvPr/>
        </p:nvSpPr>
        <p:spPr>
          <a:xfrm>
            <a:off x="0" y="2855438"/>
            <a:ext cx="12192000" cy="285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6000" tIns="72000" rIns="126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>
            <a:spLocks noGrp="1"/>
          </p:cNvSpPr>
          <p:nvPr>
            <p:ph type="pic" idx="2"/>
          </p:nvPr>
        </p:nvSpPr>
        <p:spPr>
          <a:xfrm>
            <a:off x="1017588" y="1714500"/>
            <a:ext cx="4064400" cy="22860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37" name="Google Shape;37;p28"/>
          <p:cNvSpPr>
            <a:spLocks noGrp="1"/>
          </p:cNvSpPr>
          <p:nvPr>
            <p:ph type="pic" idx="3"/>
          </p:nvPr>
        </p:nvSpPr>
        <p:spPr>
          <a:xfrm>
            <a:off x="7106839" y="1714500"/>
            <a:ext cx="4064400" cy="22860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1017588" y="4000369"/>
            <a:ext cx="4064000" cy="170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1440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4"/>
          </p:nvPr>
        </p:nvSpPr>
        <p:spPr>
          <a:xfrm>
            <a:off x="7107238" y="4000369"/>
            <a:ext cx="4065587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1440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5"/>
          </p:nvPr>
        </p:nvSpPr>
        <p:spPr>
          <a:xfrm>
            <a:off x="511200" y="925200"/>
            <a:ext cx="9136063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49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76">
          <p15:clr>
            <a:srgbClr val="FBAE40"/>
          </p15:clr>
        </p15:guide>
        <p15:guide id="2" pos="320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29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509588" y="925200"/>
            <a:ext cx="9136062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81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19">
          <p15:clr>
            <a:srgbClr val="FBAE40"/>
          </p15:clr>
        </p15:guide>
        <p15:guide id="2" pos="4158">
          <p15:clr>
            <a:srgbClr val="FBAE40"/>
          </p15:clr>
        </p15:guide>
        <p15:guide id="3" pos="2559">
          <p15:clr>
            <a:srgbClr val="FBAE40"/>
          </p15:clr>
        </p15:guide>
        <p15:guide id="4" pos="2880">
          <p15:clr>
            <a:srgbClr val="FBAE40"/>
          </p15:clr>
        </p15:guide>
        <p15:guide id="5" pos="4800">
          <p15:clr>
            <a:srgbClr val="FBAE40"/>
          </p15:clr>
        </p15:guide>
        <p15:guide id="6" pos="512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- blau">
  <p:cSld name="Titel - blau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842" y="1117068"/>
            <a:ext cx="2299114" cy="120609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4071601" y="571499"/>
            <a:ext cx="4043702" cy="57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>
            <a:off x="509192" y="3999600"/>
            <a:ext cx="203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45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it Bild rechts">
  <p:cSld name="Titel mit Bild rech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842" y="1117068"/>
            <a:ext cx="2299114" cy="120609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1"/>
          <p:cNvSpPr>
            <a:spLocks noGrp="1"/>
          </p:cNvSpPr>
          <p:nvPr>
            <p:ph type="pic" idx="2"/>
          </p:nvPr>
        </p:nvSpPr>
        <p:spPr>
          <a:xfrm>
            <a:off x="8119650" y="571500"/>
            <a:ext cx="3052800" cy="5713413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072352" y="3429000"/>
            <a:ext cx="3024111" cy="285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08000" y="4000500"/>
            <a:ext cx="203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→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→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→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→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3"/>
          </p:nvPr>
        </p:nvSpPr>
        <p:spPr>
          <a:xfrm>
            <a:off x="4071252" y="3431378"/>
            <a:ext cx="30240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3600" rIns="900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48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it Bild links">
  <p:cSld name="Titel mit Bild link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3052799" y="571499"/>
            <a:ext cx="8120025" cy="5713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842" y="1117068"/>
            <a:ext cx="2299114" cy="120609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628063" y="571500"/>
            <a:ext cx="2035175" cy="571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3052799" y="571500"/>
            <a:ext cx="5065678" cy="5713413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508000" y="3998912"/>
            <a:ext cx="203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50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titel mit/ohne Bild - blau">
  <p:cSld name="Zwischentitel mit/ohne Bild - blau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>
            <a:spLocks noGrp="1"/>
          </p:cNvSpPr>
          <p:nvPr>
            <p:ph type="pic" idx="2"/>
          </p:nvPr>
        </p:nvSpPr>
        <p:spPr>
          <a:xfrm>
            <a:off x="7106250" y="0"/>
            <a:ext cx="50857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509588" y="571500"/>
            <a:ext cx="5063738" cy="571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33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4173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titel Zahl - blau">
  <p:cSld name="Zwischentitel Zahl - blau">
    <p:bg>
      <p:bgPr>
        <a:solidFill>
          <a:schemeClr val="accen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4065563" y="1143000"/>
            <a:ext cx="5076000" cy="456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34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>
            <a:off x="514350" y="1143000"/>
            <a:ext cx="2610000" cy="456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0"/>
              <a:buNone/>
              <a:defRPr sz="2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98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titel mit/ohne Bild - grau">
  <p:cSld name="Zwischentitel mit/ohne Bild - grau">
    <p:bg>
      <p:bgPr>
        <a:solidFill>
          <a:schemeClr val="accent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>
            <a:spLocks noGrp="1"/>
          </p:cNvSpPr>
          <p:nvPr>
            <p:ph type="pic" idx="2"/>
          </p:nvPr>
        </p:nvSpPr>
        <p:spPr>
          <a:xfrm>
            <a:off x="7106400" y="-1"/>
            <a:ext cx="50868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509587" y="572400"/>
            <a:ext cx="5065200" cy="5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35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7602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titel Zahl - grau">
  <p:cSld name="Zwischentitel Zahl - grau">
    <p:bg>
      <p:bgPr>
        <a:solidFill>
          <a:schemeClr val="accent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4064400" y="1144800"/>
            <a:ext cx="5076000" cy="4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36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514800" y="1144800"/>
            <a:ext cx="2610000" cy="4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0"/>
              <a:buNone/>
              <a:defRPr sz="20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727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palte">
  <p:cSld name="1 Spal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1007999" y="1670400"/>
            <a:ext cx="101628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2"/>
          </p:nvPr>
        </p:nvSpPr>
        <p:spPr>
          <a:xfrm>
            <a:off x="509587" y="924815"/>
            <a:ext cx="9136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37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3185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palten">
  <p:cSld name="2 Spalte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>
            <a:off x="509586" y="500444"/>
            <a:ext cx="913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38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1008000" y="1670400"/>
            <a:ext cx="457365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body" idx="2"/>
          </p:nvPr>
        </p:nvSpPr>
        <p:spPr>
          <a:xfrm>
            <a:off x="6596062" y="1670400"/>
            <a:ext cx="45756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3"/>
          </p:nvPr>
        </p:nvSpPr>
        <p:spPr>
          <a:xfrm>
            <a:off x="511200" y="925200"/>
            <a:ext cx="91368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→"/>
              <a:defRPr>
                <a:solidFill>
                  <a:schemeClr val="accent4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→"/>
              <a:defRPr>
                <a:solidFill>
                  <a:schemeClr val="accent4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→"/>
              <a:defRPr>
                <a:solidFill>
                  <a:schemeClr val="accent4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→"/>
              <a:defRPr>
                <a:solidFill>
                  <a:schemeClr val="accent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2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16">
          <p15:clr>
            <a:srgbClr val="FBAE40"/>
          </p15:clr>
        </p15:guide>
        <p15:guide id="2" pos="416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palten">
  <p:cSld name="3 Spalt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1"/>
          </p:nvPr>
        </p:nvSpPr>
        <p:spPr>
          <a:xfrm>
            <a:off x="511200" y="925200"/>
            <a:ext cx="9136063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2"/>
          </p:nvPr>
        </p:nvSpPr>
        <p:spPr>
          <a:xfrm>
            <a:off x="1008000" y="1670400"/>
            <a:ext cx="2702716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3"/>
          </p:nvPr>
        </p:nvSpPr>
        <p:spPr>
          <a:xfrm>
            <a:off x="4740627" y="1670400"/>
            <a:ext cx="2703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4"/>
          </p:nvPr>
        </p:nvSpPr>
        <p:spPr>
          <a:xfrm>
            <a:off x="8464550" y="1670400"/>
            <a:ext cx="2703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39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9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585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  <p15:guide id="2" pos="2986">
          <p15:clr>
            <a:srgbClr val="FBAE40"/>
          </p15:clr>
        </p15:guide>
        <p15:guide id="3" pos="4694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er Textboxen">
  <p:cSld name="8er Textboxe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body" idx="1"/>
          </p:nvPr>
        </p:nvSpPr>
        <p:spPr>
          <a:xfrm>
            <a:off x="1017588" y="1720394"/>
            <a:ext cx="2035175" cy="15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40"/>
          <p:cNvSpPr>
            <a:spLocks noGrp="1"/>
          </p:cNvSpPr>
          <p:nvPr>
            <p:ph type="body" idx="2"/>
          </p:nvPr>
        </p:nvSpPr>
        <p:spPr>
          <a:xfrm>
            <a:off x="1017588" y="1720394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3"/>
          </p:nvPr>
        </p:nvSpPr>
        <p:spPr>
          <a:xfrm>
            <a:off x="3723746" y="1720394"/>
            <a:ext cx="2035175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body" idx="4"/>
          </p:nvPr>
        </p:nvSpPr>
        <p:spPr>
          <a:xfrm>
            <a:off x="6429904" y="1720394"/>
            <a:ext cx="2035175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body" idx="5"/>
          </p:nvPr>
        </p:nvSpPr>
        <p:spPr>
          <a:xfrm>
            <a:off x="9136062" y="1720394"/>
            <a:ext cx="2035175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0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40"/>
          <p:cNvSpPr txBox="1">
            <a:spLocks noGrp="1"/>
          </p:cNvSpPr>
          <p:nvPr>
            <p:ph type="body" idx="6"/>
          </p:nvPr>
        </p:nvSpPr>
        <p:spPr>
          <a:xfrm>
            <a:off x="1018763" y="3611592"/>
            <a:ext cx="20340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7"/>
          </p:nvPr>
        </p:nvSpPr>
        <p:spPr>
          <a:xfrm>
            <a:off x="3722400" y="3611592"/>
            <a:ext cx="20340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8"/>
          </p:nvPr>
        </p:nvSpPr>
        <p:spPr>
          <a:xfrm>
            <a:off x="6429375" y="3611592"/>
            <a:ext cx="20340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9"/>
          </p:nvPr>
        </p:nvSpPr>
        <p:spPr>
          <a:xfrm>
            <a:off x="9136062" y="3611592"/>
            <a:ext cx="20340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840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>
            <a:spLocks noGrp="1"/>
          </p:cNvSpPr>
          <p:nvPr>
            <p:ph type="body" idx="13"/>
          </p:nvPr>
        </p:nvSpPr>
        <p:spPr>
          <a:xfrm>
            <a:off x="3722400" y="1720394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>
            <a:spLocks noGrp="1"/>
          </p:cNvSpPr>
          <p:nvPr>
            <p:ph type="body" idx="14"/>
          </p:nvPr>
        </p:nvSpPr>
        <p:spPr>
          <a:xfrm>
            <a:off x="1017588" y="3611592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0"/>
          <p:cNvSpPr>
            <a:spLocks noGrp="1"/>
          </p:cNvSpPr>
          <p:nvPr>
            <p:ph type="body" idx="15"/>
          </p:nvPr>
        </p:nvSpPr>
        <p:spPr>
          <a:xfrm>
            <a:off x="6429600" y="1720394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body" idx="16"/>
          </p:nvPr>
        </p:nvSpPr>
        <p:spPr>
          <a:xfrm>
            <a:off x="3722400" y="3611592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0"/>
          <p:cNvSpPr>
            <a:spLocks noGrp="1"/>
          </p:cNvSpPr>
          <p:nvPr>
            <p:ph type="body" idx="17"/>
          </p:nvPr>
        </p:nvSpPr>
        <p:spPr>
          <a:xfrm>
            <a:off x="9137650" y="1720394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0"/>
          <p:cNvSpPr>
            <a:spLocks noGrp="1"/>
          </p:cNvSpPr>
          <p:nvPr>
            <p:ph type="body" idx="18"/>
          </p:nvPr>
        </p:nvSpPr>
        <p:spPr>
          <a:xfrm>
            <a:off x="9137650" y="3611592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>
            <a:spLocks noGrp="1"/>
          </p:cNvSpPr>
          <p:nvPr>
            <p:ph type="body" idx="19"/>
          </p:nvPr>
        </p:nvSpPr>
        <p:spPr>
          <a:xfrm>
            <a:off x="6429600" y="3611592"/>
            <a:ext cx="270000" cy="2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body" idx="20"/>
          </p:nvPr>
        </p:nvSpPr>
        <p:spPr>
          <a:xfrm>
            <a:off x="511200" y="925200"/>
            <a:ext cx="91368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558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orient="horz" pos="2275">
          <p15:clr>
            <a:srgbClr val="FBAE40"/>
          </p15:clr>
        </p15:guide>
        <p15:guide id="3" pos="1923">
          <p15:clr>
            <a:srgbClr val="FBAE40"/>
          </p15:clr>
        </p15:guide>
        <p15:guide id="4" pos="2345">
          <p15:clr>
            <a:srgbClr val="FBAE40"/>
          </p15:clr>
        </p15:guide>
        <p15:guide id="5" pos="3630">
          <p15:clr>
            <a:srgbClr val="FBAE40"/>
          </p15:clr>
        </p15:guide>
        <p15:guide id="6" pos="4050">
          <p15:clr>
            <a:srgbClr val="FBAE40"/>
          </p15:clr>
        </p15:guide>
        <p15:guide id="7" pos="5756">
          <p15:clr>
            <a:srgbClr val="FBAE40"/>
          </p15:clr>
        </p15:guide>
        <p15:guide id="8" pos="53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 rechts - grau">
  <p:cSld name="Text mit Bild rechts - grau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/>
          <p:nvPr/>
        </p:nvSpPr>
        <p:spPr>
          <a:xfrm>
            <a:off x="8127600" y="0"/>
            <a:ext cx="4064400" cy="514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6000" tIns="72000" rIns="126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1"/>
          <p:cNvSpPr txBox="1">
            <a:spLocks noGrp="1"/>
          </p:cNvSpPr>
          <p:nvPr>
            <p:ph type="body" idx="1"/>
          </p:nvPr>
        </p:nvSpPr>
        <p:spPr>
          <a:xfrm>
            <a:off x="7110413" y="5709600"/>
            <a:ext cx="3816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Arial"/>
              <a:buNone/>
              <a:defRPr sz="1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body" idx="2"/>
          </p:nvPr>
        </p:nvSpPr>
        <p:spPr>
          <a:xfrm>
            <a:off x="509587" y="925200"/>
            <a:ext cx="5598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55980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41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41"/>
          <p:cNvSpPr txBox="1">
            <a:spLocks noGrp="1"/>
          </p:cNvSpPr>
          <p:nvPr>
            <p:ph type="body" idx="3"/>
          </p:nvPr>
        </p:nvSpPr>
        <p:spPr>
          <a:xfrm>
            <a:off x="1008000" y="1670400"/>
            <a:ext cx="50976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1"/>
          <p:cNvSpPr>
            <a:spLocks noGrp="1"/>
          </p:cNvSpPr>
          <p:nvPr>
            <p:ph type="pic" idx="4"/>
          </p:nvPr>
        </p:nvSpPr>
        <p:spPr>
          <a:xfrm>
            <a:off x="7110000" y="572400"/>
            <a:ext cx="4064400" cy="51408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3415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 rechts - blau">
  <p:cSld name="Text mit Bild rechts - blau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"/>
          <p:cNvSpPr txBox="1">
            <a:spLocks noGrp="1"/>
          </p:cNvSpPr>
          <p:nvPr>
            <p:ph type="body" idx="1"/>
          </p:nvPr>
        </p:nvSpPr>
        <p:spPr>
          <a:xfrm>
            <a:off x="7108825" y="5709600"/>
            <a:ext cx="3816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1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2"/>
          <p:cNvSpPr txBox="1">
            <a:spLocks noGrp="1"/>
          </p:cNvSpPr>
          <p:nvPr>
            <p:ph type="body" idx="2"/>
          </p:nvPr>
        </p:nvSpPr>
        <p:spPr>
          <a:xfrm>
            <a:off x="509588" y="925200"/>
            <a:ext cx="5598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2"/>
          <p:cNvSpPr txBox="1">
            <a:spLocks noGrp="1"/>
          </p:cNvSpPr>
          <p:nvPr>
            <p:ph type="title"/>
          </p:nvPr>
        </p:nvSpPr>
        <p:spPr>
          <a:xfrm>
            <a:off x="509586" y="500444"/>
            <a:ext cx="5596425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2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2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42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42"/>
          <p:cNvSpPr txBox="1">
            <a:spLocks noGrp="1"/>
          </p:cNvSpPr>
          <p:nvPr>
            <p:ph type="body" idx="3"/>
          </p:nvPr>
        </p:nvSpPr>
        <p:spPr>
          <a:xfrm>
            <a:off x="1007999" y="1670400"/>
            <a:ext cx="5098013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/>
          <p:nvPr/>
        </p:nvSpPr>
        <p:spPr>
          <a:xfrm>
            <a:off x="8127600" y="0"/>
            <a:ext cx="4064400" cy="51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6000" tIns="72000" rIns="126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2"/>
          <p:cNvSpPr>
            <a:spLocks noGrp="1"/>
          </p:cNvSpPr>
          <p:nvPr>
            <p:ph type="pic" idx="4"/>
          </p:nvPr>
        </p:nvSpPr>
        <p:spPr>
          <a:xfrm>
            <a:off x="7108425" y="573676"/>
            <a:ext cx="4064400" cy="51408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8676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 links - grau">
  <p:cSld name="Text mit Bild links - grau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/>
          <p:nvPr/>
        </p:nvSpPr>
        <p:spPr>
          <a:xfrm>
            <a:off x="0" y="0"/>
            <a:ext cx="5083200" cy="514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6000" tIns="72000" rIns="126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 txBox="1">
            <a:spLocks noGrp="1"/>
          </p:cNvSpPr>
          <p:nvPr>
            <p:ph type="body" idx="1"/>
          </p:nvPr>
        </p:nvSpPr>
        <p:spPr>
          <a:xfrm>
            <a:off x="1018800" y="5709600"/>
            <a:ext cx="3816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000">
                <a:solidFill>
                  <a:schemeClr val="dk2"/>
                </a:solidFill>
              </a:defRPr>
            </a:lvl1pPr>
            <a:lvl2pPr marL="914400" lvl="1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3"/>
          <p:cNvSpPr txBox="1">
            <a:spLocks noGrp="1"/>
          </p:cNvSpPr>
          <p:nvPr>
            <p:ph type="body" idx="2"/>
          </p:nvPr>
        </p:nvSpPr>
        <p:spPr>
          <a:xfrm>
            <a:off x="7118349" y="925200"/>
            <a:ext cx="40608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title"/>
          </p:nvPr>
        </p:nvSpPr>
        <p:spPr>
          <a:xfrm>
            <a:off x="7118376" y="500444"/>
            <a:ext cx="4060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43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43"/>
          <p:cNvSpPr>
            <a:spLocks noGrp="1"/>
          </p:cNvSpPr>
          <p:nvPr>
            <p:ph type="pic" idx="3"/>
          </p:nvPr>
        </p:nvSpPr>
        <p:spPr>
          <a:xfrm>
            <a:off x="1017588" y="569913"/>
            <a:ext cx="5083200" cy="5140325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179" name="Google Shape;179;p43"/>
          <p:cNvSpPr txBox="1">
            <a:spLocks noGrp="1"/>
          </p:cNvSpPr>
          <p:nvPr>
            <p:ph type="body" idx="4"/>
          </p:nvPr>
        </p:nvSpPr>
        <p:spPr>
          <a:xfrm>
            <a:off x="7118349" y="1670400"/>
            <a:ext cx="40608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117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 links - blau">
  <p:cSld name="Text mit Bild links - blau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1017588" y="5709600"/>
            <a:ext cx="3816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2"/>
          </p:nvPr>
        </p:nvSpPr>
        <p:spPr>
          <a:xfrm>
            <a:off x="7116763" y="925200"/>
            <a:ext cx="40608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7117200" y="500444"/>
            <a:ext cx="4060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44"/>
          <p:cNvSpPr/>
          <p:nvPr/>
        </p:nvSpPr>
        <p:spPr>
          <a:xfrm>
            <a:off x="0" y="0"/>
            <a:ext cx="5083200" cy="51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6000" tIns="72000" rIns="126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44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44"/>
          <p:cNvSpPr>
            <a:spLocks noGrp="1"/>
          </p:cNvSpPr>
          <p:nvPr>
            <p:ph type="pic" idx="3"/>
          </p:nvPr>
        </p:nvSpPr>
        <p:spPr>
          <a:xfrm>
            <a:off x="1017588" y="568800"/>
            <a:ext cx="5083200" cy="51408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190" name="Google Shape;190;p44"/>
          <p:cNvSpPr txBox="1">
            <a:spLocks noGrp="1"/>
          </p:cNvSpPr>
          <p:nvPr>
            <p:ph type="body" idx="4"/>
          </p:nvPr>
        </p:nvSpPr>
        <p:spPr>
          <a:xfrm>
            <a:off x="7116763" y="1670400"/>
            <a:ext cx="40608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3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 Bild mit Text - grau">
  <p:cSld name="2x Bild mit Text - grau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45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45"/>
          <p:cNvSpPr/>
          <p:nvPr/>
        </p:nvSpPr>
        <p:spPr>
          <a:xfrm>
            <a:off x="0" y="2855438"/>
            <a:ext cx="12192000" cy="28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6000" tIns="72000" rIns="126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5"/>
          <p:cNvSpPr>
            <a:spLocks noGrp="1"/>
          </p:cNvSpPr>
          <p:nvPr>
            <p:ph type="pic" idx="2"/>
          </p:nvPr>
        </p:nvSpPr>
        <p:spPr>
          <a:xfrm>
            <a:off x="1017588" y="1713600"/>
            <a:ext cx="4064400" cy="22860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199" name="Google Shape;199;p45"/>
          <p:cNvSpPr>
            <a:spLocks noGrp="1"/>
          </p:cNvSpPr>
          <p:nvPr>
            <p:ph type="pic" idx="3"/>
          </p:nvPr>
        </p:nvSpPr>
        <p:spPr>
          <a:xfrm>
            <a:off x="7105450" y="1713600"/>
            <a:ext cx="4064400" cy="22860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200" name="Google Shape;200;p45"/>
          <p:cNvSpPr txBox="1">
            <a:spLocks noGrp="1"/>
          </p:cNvSpPr>
          <p:nvPr>
            <p:ph type="body" idx="1"/>
          </p:nvPr>
        </p:nvSpPr>
        <p:spPr>
          <a:xfrm>
            <a:off x="1017588" y="3998913"/>
            <a:ext cx="40640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1440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body" idx="4"/>
          </p:nvPr>
        </p:nvSpPr>
        <p:spPr>
          <a:xfrm>
            <a:off x="7105650" y="3998913"/>
            <a:ext cx="40640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1440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body" idx="5"/>
          </p:nvPr>
        </p:nvSpPr>
        <p:spPr>
          <a:xfrm>
            <a:off x="511200" y="925200"/>
            <a:ext cx="9136063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83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04">
          <p15:clr>
            <a:srgbClr val="FBAE40"/>
          </p15:clr>
        </p15:guide>
        <p15:guide id="2" pos="44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vollflächig dunkel - Text hell">
  <p:cSld name="Bild vollflächig dunkel - Text hell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05" name="Google Shape;205;p46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6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46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62739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hell vollflächig - Text grau">
  <p:cSld name="Bild hell vollflächig - Text grau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  <p:sp>
        <p:nvSpPr>
          <p:cNvPr id="211" name="Google Shape;211;p47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47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64920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nur Text">
  <p:cSld name="Zitat nur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48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5969" y="1723680"/>
            <a:ext cx="478534" cy="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8"/>
          <p:cNvSpPr txBox="1">
            <a:spLocks noGrp="1"/>
          </p:cNvSpPr>
          <p:nvPr>
            <p:ph type="body" idx="1"/>
          </p:nvPr>
        </p:nvSpPr>
        <p:spPr>
          <a:xfrm>
            <a:off x="2035969" y="1714500"/>
            <a:ext cx="8120062" cy="39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6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33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2">
          <p15:clr>
            <a:srgbClr val="FBAE40"/>
          </p15:clr>
        </p15:guide>
        <p15:guide id="2" pos="1282">
          <p15:clr>
            <a:srgbClr val="FBAE40"/>
          </p15:clr>
        </p15:guide>
        <p15:guide id="3" pos="639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mit Bild - weiß">
  <p:cSld name="Zitat mit Bild - weiß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body" idx="1"/>
          </p:nvPr>
        </p:nvSpPr>
        <p:spPr>
          <a:xfrm>
            <a:off x="1017588" y="4568400"/>
            <a:ext cx="4464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000">
                <a:solidFill>
                  <a:schemeClr val="dk2"/>
                </a:solidFill>
              </a:defRPr>
            </a:lvl1pPr>
            <a:lvl2pPr marL="914400" lvl="1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→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9"/>
          <p:cNvSpPr txBox="1">
            <a:spLocks noGrp="1"/>
          </p:cNvSpPr>
          <p:nvPr>
            <p:ph type="body" idx="2"/>
          </p:nvPr>
        </p:nvSpPr>
        <p:spPr>
          <a:xfrm>
            <a:off x="6094800" y="1714500"/>
            <a:ext cx="507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6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49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9" name="Google Shape;22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734" y="1723680"/>
            <a:ext cx="478534" cy="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9"/>
          <p:cNvSpPr>
            <a:spLocks noGrp="1"/>
          </p:cNvSpPr>
          <p:nvPr>
            <p:ph type="pic" idx="3"/>
          </p:nvPr>
        </p:nvSpPr>
        <p:spPr>
          <a:xfrm>
            <a:off x="0" y="0"/>
            <a:ext cx="6094800" cy="45684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7176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mit BIld - grau">
  <p:cSld name="Zitat mit BIld - grau">
    <p:bg>
      <p:bgPr>
        <a:solidFill>
          <a:schemeClr val="accent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body" idx="1"/>
          </p:nvPr>
        </p:nvSpPr>
        <p:spPr>
          <a:xfrm>
            <a:off x="1018800" y="4568400"/>
            <a:ext cx="4464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→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2"/>
          </p:nvPr>
        </p:nvSpPr>
        <p:spPr>
          <a:xfrm>
            <a:off x="6096000" y="1713600"/>
            <a:ext cx="507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6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6" name="Google Shape;23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50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8" name="Google Shape;23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734" y="1723680"/>
            <a:ext cx="478534" cy="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0"/>
          <p:cNvSpPr>
            <a:spLocks noGrp="1"/>
          </p:cNvSpPr>
          <p:nvPr>
            <p:ph type="pic" idx="3"/>
          </p:nvPr>
        </p:nvSpPr>
        <p:spPr>
          <a:xfrm>
            <a:off x="0" y="0"/>
            <a:ext cx="6094800" cy="45684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435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mit Bild - blau">
  <p:cSld name="Zitat mit Bild - blau">
    <p:bg>
      <p:bgPr>
        <a:solidFill>
          <a:schemeClr val="accent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body" idx="1"/>
          </p:nvPr>
        </p:nvSpPr>
        <p:spPr>
          <a:xfrm>
            <a:off x="1017587" y="4568400"/>
            <a:ext cx="4464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body" idx="2"/>
          </p:nvPr>
        </p:nvSpPr>
        <p:spPr>
          <a:xfrm>
            <a:off x="6095999" y="1714500"/>
            <a:ext cx="507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6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181" y="6184800"/>
            <a:ext cx="925200" cy="48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51"/>
          <p:cNvCxnSpPr/>
          <p:nvPr/>
        </p:nvCxnSpPr>
        <p:spPr>
          <a:xfrm>
            <a:off x="1519200" y="6278400"/>
            <a:ext cx="0" cy="280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7" name="Google Shape;24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734" y="1723680"/>
            <a:ext cx="478534" cy="3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1"/>
          <p:cNvSpPr>
            <a:spLocks noGrp="1"/>
          </p:cNvSpPr>
          <p:nvPr>
            <p:ph type="pic" idx="3"/>
          </p:nvPr>
        </p:nvSpPr>
        <p:spPr>
          <a:xfrm>
            <a:off x="0" y="0"/>
            <a:ext cx="6094800" cy="45684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182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o">
  <p:cSld name="Blanko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2"/>
          <p:cNvSpPr txBox="1">
            <a:spLocks noGrp="1"/>
          </p:cNvSpPr>
          <p:nvPr>
            <p:ph type="title"/>
          </p:nvPr>
        </p:nvSpPr>
        <p:spPr>
          <a:xfrm>
            <a:off x="0" y="62519"/>
            <a:ext cx="12192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58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1008857" y="1671208"/>
            <a:ext cx="10163968" cy="403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ftr" idx="11"/>
          </p:nvPr>
        </p:nvSpPr>
        <p:spPr>
          <a:xfrm>
            <a:off x="1767482" y="6307118"/>
            <a:ext cx="4114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633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20">
          <p15:clr>
            <a:srgbClr val="F26B43"/>
          </p15:clr>
        </p15:guide>
        <p15:guide id="2" orient="horz" pos="360">
          <p15:clr>
            <a:srgbClr val="F26B43"/>
          </p15:clr>
        </p15:guide>
        <p15:guide id="3" pos="641">
          <p15:clr>
            <a:srgbClr val="F26B43"/>
          </p15:clr>
        </p15:guide>
        <p15:guide id="4" pos="7038">
          <p15:clr>
            <a:srgbClr val="F26B43"/>
          </p15:clr>
        </p15:guide>
        <p15:guide id="5" orient="horz" pos="3597">
          <p15:clr>
            <a:srgbClr val="F26B43"/>
          </p15:clr>
        </p15:guide>
        <p15:guide id="6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baina.arsiwala@charit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4" y="845674"/>
            <a:ext cx="196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FGAI4H-R-040-A04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89015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Charité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Universitätsmedizin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Berlin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Att.4 – Presentation - </a:t>
                      </a:r>
                      <a:r>
                        <a:rPr lang="en-US" dirty="0"/>
                        <a:t>Gaze pattern analysis and Artificial Intelligence in dentistry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Lubaina Arsiwala-Scheppach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lubaina.arsiwala@charite.de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PPT contains a presentation on </a:t>
                      </a:r>
                      <a:r>
                        <a:rPr lang="en-US" dirty="0"/>
                        <a:t>gaze pattern analysis and Artificial Intelligence in dentistry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 in the AI for Dentistry Symposium on 21 March 2023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EQUIPMENT</a:t>
            </a:r>
            <a:endParaRPr/>
          </a:p>
        </p:txBody>
      </p:sp>
      <p:sp>
        <p:nvSpPr>
          <p:cNvPr id="343" name="Google Shape;343;p9"/>
          <p:cNvSpPr txBox="1">
            <a:spLocks noGrp="1"/>
          </p:cNvSpPr>
          <p:nvPr>
            <p:ph type="body" idx="1"/>
          </p:nvPr>
        </p:nvSpPr>
        <p:spPr>
          <a:xfrm>
            <a:off x="480575" y="3937875"/>
            <a:ext cx="53037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/>
              <a:t>Eye tracker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/>
              <a:t>Screen-based devices require respondents to sit in front of a monitor. These devices track the eyes within certain limits.</a:t>
            </a:r>
            <a:endParaRPr sz="2000"/>
          </a:p>
        </p:txBody>
      </p:sp>
      <p:sp>
        <p:nvSpPr>
          <p:cNvPr id="344" name="Google Shape;344;p9"/>
          <p:cNvSpPr txBox="1">
            <a:spLocks noGrp="1"/>
          </p:cNvSpPr>
          <p:nvPr>
            <p:ph type="body" idx="4"/>
          </p:nvPr>
        </p:nvSpPr>
        <p:spPr>
          <a:xfrm>
            <a:off x="6650051" y="3937625"/>
            <a:ext cx="51810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000" rIns="0" bIns="144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/>
              <a:t>Eye tracking software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000"/>
              <a:t>It turns the stream of data that comes from the eye tracker into interpretable insights and visualizations. </a:t>
            </a:r>
            <a:endParaRPr sz="2000"/>
          </a:p>
        </p:txBody>
      </p:sp>
      <p:pic>
        <p:nvPicPr>
          <p:cNvPr id="345" name="Google Shape;345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222" b="8221"/>
          <a:stretch/>
        </p:blipFill>
        <p:spPr>
          <a:xfrm>
            <a:off x="509575" y="1147400"/>
            <a:ext cx="5045424" cy="283805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pic>
      <p:pic>
        <p:nvPicPr>
          <p:cNvPr id="346" name="Google Shape;346;p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391" b="391"/>
          <a:stretch/>
        </p:blipFill>
        <p:spPr>
          <a:xfrm>
            <a:off x="6663000" y="1147400"/>
            <a:ext cx="5045424" cy="2836931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pic>
      <p:sp>
        <p:nvSpPr>
          <p:cNvPr id="347" name="Google Shape;347;p9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8" name="Google Shape;348;p9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9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EQUIPMENT</a:t>
            </a:r>
            <a:endParaRPr/>
          </a:p>
        </p:txBody>
      </p:sp>
      <p:sp>
        <p:nvSpPr>
          <p:cNvPr id="356" name="Google Shape;356;p10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57" name="Google Shape;357;p1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0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1675" y="1132875"/>
            <a:ext cx="5999100" cy="477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0"/>
          <p:cNvSpPr txBox="1"/>
          <p:nvPr/>
        </p:nvSpPr>
        <p:spPr>
          <a:xfrm>
            <a:off x="8750486" y="2532993"/>
            <a:ext cx="24936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Glasses-based device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HOW DOES EYE TRACKING WORK?</a:t>
            </a:r>
            <a:endParaRPr/>
          </a:p>
        </p:txBody>
      </p:sp>
      <p:sp>
        <p:nvSpPr>
          <p:cNvPr id="368" name="Google Shape;368;p11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69" name="Google Shape;369;p1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1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1"/>
          <p:cNvSpPr txBox="1"/>
          <p:nvPr/>
        </p:nvSpPr>
        <p:spPr>
          <a:xfrm>
            <a:off x="430925" y="1397675"/>
            <a:ext cx="11510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Light from infrared cameras is directed toward the participant’s pupils, causing reflections in the eye. These reflections can provide information about the movement and direction of the eyes.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Then the eye tracking software turns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data into gaze patterns which give researchers the insights they are looking for.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588" y="1462637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2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USE OF AI IN EYE TRACKING </a:t>
            </a:r>
            <a:br>
              <a:rPr lang="en-US"/>
            </a:br>
            <a:endParaRPr/>
          </a:p>
        </p:txBody>
      </p:sp>
      <p:pic>
        <p:nvPicPr>
          <p:cNvPr id="379" name="Google Shape;3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588" y="1462637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2"/>
          <p:cNvSpPr txBox="1"/>
          <p:nvPr/>
        </p:nvSpPr>
        <p:spPr>
          <a:xfrm>
            <a:off x="1017600" y="1247125"/>
            <a:ext cx="108381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D1C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Pupil detection: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real-world scenarios, automated pupil detection faces various challenges, such as illumination changes, reflections (on glasses), make-up, and physiological eye characteristics.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1" name="Google Shape;38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588" y="1462637"/>
            <a:ext cx="539999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2"/>
          <p:cNvSpPr txBox="1"/>
          <p:nvPr/>
        </p:nvSpPr>
        <p:spPr>
          <a:xfrm>
            <a:off x="1018800" y="1462637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3" name="Google Shape;3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588" y="3509975"/>
            <a:ext cx="540000" cy="6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588" y="3509975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2"/>
          <p:cNvSpPr txBox="1"/>
          <p:nvPr/>
        </p:nvSpPr>
        <p:spPr>
          <a:xfrm>
            <a:off x="1017588" y="3358058"/>
            <a:ext cx="10838100" cy="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D1C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Gaze pattern analysis i.e., use of convolutional neural networks to detect fixations, saccades, and other eye movement types.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6" name="Google Shape;38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588" y="3509975"/>
            <a:ext cx="539999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2"/>
          <p:cNvSpPr txBox="1"/>
          <p:nvPr/>
        </p:nvSpPr>
        <p:spPr>
          <a:xfrm>
            <a:off x="1018800" y="3509975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12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12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2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2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An example of our study</a:t>
            </a:r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99" name="Google Shape;399;p1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3"/>
          <p:cNvSpPr txBox="1"/>
          <p:nvPr/>
        </p:nvSpPr>
        <p:spPr>
          <a:xfrm>
            <a:off x="509586" y="1205887"/>
            <a:ext cx="116823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31413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Participants: 22 dentists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31413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Images: 140 bitewing radiographs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31413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Task: Diagnose primary caries in bitewing radiographs of the permanent dentition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31413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Healthy teeth, teeth with caries, teeth with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restorations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fillings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31413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During this task, the dentists’ eye movements were tracked.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31413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aim was to characterize their gaze patterns.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2" name="Google Shape;40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79818" y="1659616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4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RESULTS</a:t>
            </a:r>
            <a:br>
              <a:rPr lang="en-US"/>
            </a:br>
            <a:endParaRPr/>
          </a:p>
        </p:txBody>
      </p:sp>
      <p:pic>
        <p:nvPicPr>
          <p:cNvPr id="409" name="Google Shape;4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079818" y="1659616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4"/>
          <p:cNvSpPr txBox="1"/>
          <p:nvPr/>
        </p:nvSpPr>
        <p:spPr>
          <a:xfrm>
            <a:off x="509587" y="2509800"/>
            <a:ext cx="3555719" cy="32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Time to 1</a:t>
            </a:r>
            <a:r>
              <a:rPr kumimoji="0" lang="en-US" sz="2000" b="0" i="0" u="none" strike="noStrike" kern="0" cap="none" spc="0" normalizeH="0" baseline="3000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fixation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1" name="Google Shape;41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79818" y="1659615"/>
            <a:ext cx="539999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4"/>
          <p:cNvSpPr txBox="1"/>
          <p:nvPr/>
        </p:nvSpPr>
        <p:spPr>
          <a:xfrm>
            <a:off x="1023306" y="1716127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3" name="Google Shape;4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631332" y="1659616"/>
            <a:ext cx="540000" cy="6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631332" y="1659616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4"/>
          <p:cNvSpPr txBox="1"/>
          <p:nvPr/>
        </p:nvSpPr>
        <p:spPr>
          <a:xfrm>
            <a:off x="4147457" y="2509800"/>
            <a:ext cx="3469363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Fixation count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6" name="Google Shape;41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4631332" y="1659615"/>
            <a:ext cx="539999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4"/>
          <p:cNvSpPr txBox="1"/>
          <p:nvPr/>
        </p:nvSpPr>
        <p:spPr>
          <a:xfrm>
            <a:off x="4574820" y="1716127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8" name="Google Shape;4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189794" y="1659616"/>
            <a:ext cx="540000" cy="6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8189794" y="1659616"/>
            <a:ext cx="540000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4"/>
          <p:cNvSpPr txBox="1"/>
          <p:nvPr/>
        </p:nvSpPr>
        <p:spPr>
          <a:xfrm>
            <a:off x="7705919" y="2509800"/>
            <a:ext cx="3469363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3141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Fixation duration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21" name="Google Shape;4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8189794" y="1659615"/>
            <a:ext cx="539999" cy="65302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4"/>
          <p:cNvSpPr txBox="1"/>
          <p:nvPr/>
        </p:nvSpPr>
        <p:spPr>
          <a:xfrm>
            <a:off x="8133282" y="1716127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14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14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4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4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RESULTS</a:t>
            </a:r>
            <a:br>
              <a:rPr lang="en-US"/>
            </a:br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34" name="Google Shape;434;p15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869" b="6860"/>
          <a:stretch/>
        </p:blipFill>
        <p:spPr>
          <a:xfrm>
            <a:off x="2485335" y="1383092"/>
            <a:ext cx="6336371" cy="43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5"/>
          <p:cNvSpPr txBox="1"/>
          <p:nvPr/>
        </p:nvSpPr>
        <p:spPr>
          <a:xfrm>
            <a:off x="480580" y="1015875"/>
            <a:ext cx="6198176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Time to First Fixation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milliseconds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5"/>
          <p:cNvSpPr txBox="1"/>
          <p:nvPr/>
        </p:nvSpPr>
        <p:spPr>
          <a:xfrm>
            <a:off x="8463467" y="3245392"/>
            <a:ext cx="2486396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 &lt;0.001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15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5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5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RESULTS</a:t>
            </a:r>
            <a:br>
              <a:rPr lang="en-US"/>
            </a:br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 txBox="1"/>
          <p:nvPr/>
        </p:nvSpPr>
        <p:spPr>
          <a:xfrm>
            <a:off x="8576703" y="3245392"/>
            <a:ext cx="2232066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 &lt;0.001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 txBox="1"/>
          <p:nvPr/>
        </p:nvSpPr>
        <p:spPr>
          <a:xfrm>
            <a:off x="480580" y="1015875"/>
            <a:ext cx="6198176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Fixation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Count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6"/>
          <p:cNvPicPr preferRelativeResize="0"/>
          <p:nvPr/>
        </p:nvPicPr>
        <p:blipFill rotWithShape="1">
          <a:blip r:embed="rId3">
            <a:alphaModFix/>
          </a:blip>
          <a:srcRect b="6946"/>
          <a:stretch/>
        </p:blipFill>
        <p:spPr>
          <a:xfrm>
            <a:off x="2252847" y="1383091"/>
            <a:ext cx="6323856" cy="447222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6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6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6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RESULTS</a:t>
            </a:r>
            <a:br>
              <a:rPr lang="en-US"/>
            </a:br>
            <a:endParaRPr/>
          </a:p>
        </p:txBody>
      </p:sp>
      <p:sp>
        <p:nvSpPr>
          <p:cNvPr id="459" name="Google Shape;459;p17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0" name="Google Shape;460;p17"/>
          <p:cNvSpPr txBox="1"/>
          <p:nvPr/>
        </p:nvSpPr>
        <p:spPr>
          <a:xfrm>
            <a:off x="8791376" y="3245392"/>
            <a:ext cx="2373580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 = 0.002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7"/>
          <p:cNvSpPr txBox="1"/>
          <p:nvPr/>
        </p:nvSpPr>
        <p:spPr>
          <a:xfrm>
            <a:off x="480580" y="1015875"/>
            <a:ext cx="6198176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Fixation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Duration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milliseconds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17"/>
          <p:cNvPicPr preferRelativeResize="0"/>
          <p:nvPr/>
        </p:nvPicPr>
        <p:blipFill rotWithShape="1">
          <a:blip r:embed="rId3">
            <a:alphaModFix/>
          </a:blip>
          <a:srcRect b="6325"/>
          <a:stretch/>
        </p:blipFill>
        <p:spPr>
          <a:xfrm>
            <a:off x="2432259" y="1381642"/>
            <a:ext cx="6359117" cy="4452726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7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17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RESULTS</a:t>
            </a:r>
            <a:br>
              <a:rPr lang="en-US"/>
            </a:br>
            <a:endParaRPr/>
          </a:p>
        </p:txBody>
      </p:sp>
      <p:sp>
        <p:nvSpPr>
          <p:cNvPr id="473" name="Google Shape;473;p18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4" name="Google Shape;474;p18"/>
          <p:cNvPicPr preferRelativeResize="0"/>
          <p:nvPr/>
        </p:nvPicPr>
        <p:blipFill rotWithShape="1">
          <a:blip r:embed="rId3">
            <a:alphaModFix/>
          </a:blip>
          <a:srcRect l="3912" r="3611" b="2128"/>
          <a:stretch/>
        </p:blipFill>
        <p:spPr>
          <a:xfrm>
            <a:off x="2885745" y="1379248"/>
            <a:ext cx="6043809" cy="4802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18"/>
          <p:cNvGrpSpPr/>
          <p:nvPr/>
        </p:nvGrpSpPr>
        <p:grpSpPr>
          <a:xfrm>
            <a:off x="3795249" y="1446142"/>
            <a:ext cx="3449173" cy="3488506"/>
            <a:chOff x="521293" y="2109387"/>
            <a:chExt cx="2001158" cy="2029646"/>
          </a:xfrm>
        </p:grpSpPr>
        <p:grpSp>
          <p:nvGrpSpPr>
            <p:cNvPr id="476" name="Google Shape;476;p18"/>
            <p:cNvGrpSpPr/>
            <p:nvPr/>
          </p:nvGrpSpPr>
          <p:grpSpPr>
            <a:xfrm>
              <a:off x="521293" y="2367185"/>
              <a:ext cx="1720568" cy="1771848"/>
              <a:chOff x="521293" y="2367185"/>
              <a:chExt cx="1720568" cy="1771848"/>
            </a:xfrm>
          </p:grpSpPr>
          <p:sp>
            <p:nvSpPr>
              <p:cNvPr id="477" name="Google Shape;477;p18"/>
              <p:cNvSpPr/>
              <p:nvPr/>
            </p:nvSpPr>
            <p:spPr>
              <a:xfrm>
                <a:off x="521293" y="2367185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801883" y="2656320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1065381" y="2928363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8"/>
              <p:cNvSpPr/>
              <p:nvPr/>
            </p:nvSpPr>
            <p:spPr>
              <a:xfrm>
                <a:off x="1602347" y="3473877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8"/>
              <p:cNvSpPr/>
              <p:nvPr/>
            </p:nvSpPr>
            <p:spPr>
              <a:xfrm>
                <a:off x="1891483" y="3745926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18"/>
            <p:cNvGrpSpPr/>
            <p:nvPr/>
          </p:nvGrpSpPr>
          <p:grpSpPr>
            <a:xfrm>
              <a:off x="801883" y="2109387"/>
              <a:ext cx="1720568" cy="1771848"/>
              <a:chOff x="521293" y="2367185"/>
              <a:chExt cx="1720568" cy="1771848"/>
            </a:xfrm>
          </p:grpSpPr>
          <p:sp>
            <p:nvSpPr>
              <p:cNvPr id="483" name="Google Shape;483;p18"/>
              <p:cNvSpPr/>
              <p:nvPr/>
            </p:nvSpPr>
            <p:spPr>
              <a:xfrm>
                <a:off x="521293" y="2367185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8"/>
              <p:cNvSpPr/>
              <p:nvPr/>
            </p:nvSpPr>
            <p:spPr>
              <a:xfrm>
                <a:off x="801883" y="2656320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1065381" y="2928363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1602347" y="3473877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1891483" y="3745926"/>
                <a:ext cx="350378" cy="393107"/>
              </a:xfrm>
              <a:prstGeom prst="rect">
                <a:avLst/>
              </a:prstGeom>
              <a:noFill/>
              <a:ln w="12700" cap="flat" cmpd="sng">
                <a:solidFill>
                  <a:srgbClr val="FF005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8" name="Google Shape;488;p18"/>
          <p:cNvSpPr txBox="1"/>
          <p:nvPr/>
        </p:nvSpPr>
        <p:spPr>
          <a:xfrm>
            <a:off x="480580" y="1015875"/>
            <a:ext cx="6198176" cy="39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Gaze transitions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1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8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"/>
          <p:cNvPicPr preferRelativeResize="0"/>
          <p:nvPr/>
        </p:nvPicPr>
        <p:blipFill rotWithShape="1">
          <a:blip r:embed="rId3">
            <a:alphaModFix/>
          </a:blip>
          <a:srcRect l="6"/>
          <a:stretch/>
        </p:blipFill>
        <p:spPr>
          <a:xfrm>
            <a:off x="9832" y="3424181"/>
            <a:ext cx="3025019" cy="7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"/>
          <p:cNvSpPr txBox="1">
            <a:spLocks noGrp="1"/>
          </p:cNvSpPr>
          <p:nvPr>
            <p:ph type="title"/>
          </p:nvPr>
        </p:nvSpPr>
        <p:spPr>
          <a:xfrm>
            <a:off x="4071600" y="3430800"/>
            <a:ext cx="6850400" cy="28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dirty="0"/>
              <a:t>Gaze pattern analysis and Artificial Intelligence in dentistry </a:t>
            </a:r>
            <a:br>
              <a:rPr lang="en-US" dirty="0"/>
            </a:br>
            <a:br>
              <a:rPr lang="en-US" sz="9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Dr. Lubaina Arsiwala-Scheppach | 21 March 2023 | Boston, USA</a:t>
            </a:r>
            <a:endParaRPr dirty="0"/>
          </a:p>
        </p:txBody>
      </p:sp>
      <p:pic>
        <p:nvPicPr>
          <p:cNvPr id="257" name="Google Shape;257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0025"/>
            <a:ext cx="3231547" cy="66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51" y="2073679"/>
            <a:ext cx="2859623" cy="82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 descr="A blurry image of a perso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3456" r="3456"/>
          <a:stretch/>
        </p:blipFill>
        <p:spPr>
          <a:xfrm>
            <a:off x="3052763" y="581584"/>
            <a:ext cx="8129587" cy="2857500"/>
          </a:xfrm>
          <a:prstGeom prst="rect">
            <a:avLst/>
          </a:prstGeom>
          <a:solidFill>
            <a:srgbClr val="E5E6E7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Applications of eye tracking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499" name="Google Shape;499;p19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0" name="Google Shape;500;p19"/>
          <p:cNvSpPr txBox="1"/>
          <p:nvPr/>
        </p:nvSpPr>
        <p:spPr>
          <a:xfrm>
            <a:off x="404807" y="1148389"/>
            <a:ext cx="115035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Automated expertise recognition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create more seamless user-AI interactions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ugmented or virtual reality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Psychology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Knowing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when and how people look is essential for understanding how attention is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distributed. Eye tracking is widely used within psychological tests.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Healthcare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Studies have used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eye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tracking in diagnosing autism, as well as other neurological disorders.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Future uses may employ eye tracking in providing optimal patient care in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medical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settings.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1" name="Google Shape;501;p19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1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9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Applications of eye tracking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511" name="Google Shape;511;p20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509588" y="1310941"/>
            <a:ext cx="114756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Neuro-marketing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Following gaze patterns while people shop has been a growing topic within neuro-marketing for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many years. Being able to see what people attend to or ignore can be crucial for implementing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optimal packaging design, store layout, and point-of-sale displays.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It is also valuable to study the gaze patterns of website visitors.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long does it take them to find a specific product on the site?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Which kind of visual information do they ignore (but are supposed to respond to)?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Where do your website visitors look?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do they look at and how much time do they spend looking at it?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3" name="Google Shape;513;p20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2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0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23" name="Google Shape;5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3137" y="171905"/>
            <a:ext cx="4436708" cy="6219253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1"/>
          <p:cNvSpPr txBox="1"/>
          <p:nvPr/>
        </p:nvSpPr>
        <p:spPr>
          <a:xfrm>
            <a:off x="7630510" y="2659559"/>
            <a:ext cx="454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Dr. Lubaina Arsiwala-Scheppach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Email: lubaina.arsiwala@charite.de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2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1" name="Google Shape;531;p22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SUPPLEMENTARY SLIDES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Quality checks on scan path data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538" name="Google Shape;538;p23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402011" y="941609"/>
            <a:ext cx="1162138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Gaze signal &gt; 0.60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Scrolling behavior: Erroneous data points were excluded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5965" y="6265035"/>
            <a:ext cx="1308843" cy="33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3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4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EYE TRACKING TOOL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24"/>
          <p:cNvSpPr txBox="1"/>
          <p:nvPr/>
        </p:nvSpPr>
        <p:spPr>
          <a:xfrm>
            <a:off x="372645" y="1018842"/>
            <a:ext cx="11642651" cy="369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remote eye tracker used was the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SmartEye Aurora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running at 60Hz and positioned under a monitor (1920 x 1080px).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Participants were unconstrained and positioned approximately 70cm from the system.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Gaze data was collected the whole duration of the experiment. 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Gaze data was then pre-processed using the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iMotions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software (version 8.2.22899.4).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 detection was the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iMotions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implementation of the I-VT algorithm, with a minimum fixation duration of 60ms and a velocity threshold of 30deg/s.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current analysis used the fixations reported from the software, which are interpolated between the left and the right eye.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interpret fixations as the areas of attentional focus related to the stimuli presented on the screen.   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4"/>
          <p:cNvSpPr txBox="1"/>
          <p:nvPr/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5965" y="6265035"/>
            <a:ext cx="1308843" cy="33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4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DISCLOSURE OF CONFLICT OF INTEREST</a:t>
            </a:r>
            <a:endParaRPr/>
          </a:p>
        </p:txBody>
      </p:sp>
      <p:sp>
        <p:nvSpPr>
          <p:cNvPr id="265" name="Google Shape;265;p2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 txBox="1">
            <a:spLocks noGrp="1"/>
          </p:cNvSpPr>
          <p:nvPr>
            <p:ph type="body" idx="1"/>
          </p:nvPr>
        </p:nvSpPr>
        <p:spPr>
          <a:xfrm>
            <a:off x="1017587" y="1645284"/>
            <a:ext cx="10162800" cy="406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Falk Schwendicke and Joachim Krois are co-founders of an AI start-up called </a:t>
            </a: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dental</a:t>
            </a:r>
            <a:r>
              <a:rPr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Xr</a:t>
            </a: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.ai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/>
          </a:p>
        </p:txBody>
      </p:sp>
      <p:pic>
        <p:nvPicPr>
          <p:cNvPr id="267" name="Google Shape;2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717" y="6318455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431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WHAT IS EYE TRACKING ?</a:t>
            </a:r>
            <a:endParaRPr/>
          </a:p>
        </p:txBody>
      </p:sp>
      <p:sp>
        <p:nvSpPr>
          <p:cNvPr id="276" name="Google Shape;276;p3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7" name="Google Shape;277;p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3169" y="1420796"/>
            <a:ext cx="8445661" cy="395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WHY EYE TRACKING?</a:t>
            </a:r>
            <a:endParaRPr/>
          </a:p>
        </p:txBody>
      </p:sp>
      <p:sp>
        <p:nvSpPr>
          <p:cNvPr id="287" name="Google Shape;287;p4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8" name="Google Shape;288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1990" y="1042377"/>
            <a:ext cx="5368018" cy="508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WHY EYE TRACKING?</a:t>
            </a:r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8" name="Google Shape;298;p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"/>
          <p:cNvSpPr txBox="1"/>
          <p:nvPr/>
        </p:nvSpPr>
        <p:spPr>
          <a:xfrm>
            <a:off x="420414" y="1244061"/>
            <a:ext cx="114144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Academic: researchers use information about eye movements to assess attention, compare group behavior, measure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visual responses, and more.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Industry: Leading consumer brands use eye tracking to better understand customer experience and product performance by measuring visual attention to key messages in advertisements, placement and branding, package design, and more.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1" name="Google Shape;3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EXISTING EVIDENCE?</a:t>
            </a:r>
            <a:endParaRPr/>
          </a:p>
        </p:txBody>
      </p:sp>
      <p:sp>
        <p:nvSpPr>
          <p:cNvPr id="307" name="Google Shape;307;p6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8" name="Google Shape;308;p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"/>
          <p:cNvSpPr txBox="1"/>
          <p:nvPr/>
        </p:nvSpPr>
        <p:spPr>
          <a:xfrm>
            <a:off x="422786" y="1263137"/>
            <a:ext cx="11412000" cy="4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Efficient and thorough inspection of medical images leads to faster feature recognition and better clinical reasoning.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rofessionals employ both a heightened focus to certain features and prior knowledge, leading to a context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dependent gaze behavior.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Much of the previous literature has focused on the comparison between experts and novices, confirming that experts are usually faster, but nevertheless more accurate.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Moreover, image content has been shown to have a significant impact on expert eye movements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Different gaze patterns for different types of images. 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TERMINOLOGY</a:t>
            </a:r>
            <a:endParaRPr/>
          </a:p>
        </p:txBody>
      </p:sp>
      <p:sp>
        <p:nvSpPr>
          <p:cNvPr id="317" name="Google Shape;317;p7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18" name="Google Shape;318;p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7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7"/>
          <p:cNvSpPr txBox="1"/>
          <p:nvPr/>
        </p:nvSpPr>
        <p:spPr>
          <a:xfrm>
            <a:off x="2641696" y="3868839"/>
            <a:ext cx="60936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450937" y="1064740"/>
            <a:ext cx="1181822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4D9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Scan Path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path followed by your eyes when viewing a field for a given task.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4D9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Gaze Pattern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characteristic feature of your scan path.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Compare and classify gaze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patterns for behavior recognition.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13141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7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4455680" y="2701384"/>
            <a:ext cx="7011105" cy="363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 txBox="1">
            <a:spLocks noGrp="1"/>
          </p:cNvSpPr>
          <p:nvPr>
            <p:ph type="title"/>
          </p:nvPr>
        </p:nvSpPr>
        <p:spPr>
          <a:xfrm>
            <a:off x="509587" y="500444"/>
            <a:ext cx="9136463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/>
              <a:t>TERMINOLOGY</a:t>
            </a:r>
            <a:endParaRPr/>
          </a:p>
        </p:txBody>
      </p:sp>
      <p:sp>
        <p:nvSpPr>
          <p:cNvPr id="329" name="Google Shape;329;p8"/>
          <p:cNvSpPr txBox="1">
            <a:spLocks noGrp="1"/>
          </p:cNvSpPr>
          <p:nvPr>
            <p:ph type="sldNum" idx="12"/>
          </p:nvPr>
        </p:nvSpPr>
        <p:spPr>
          <a:xfrm>
            <a:off x="8941596" y="6307200"/>
            <a:ext cx="274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7E89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E89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0" name="Google Shape;330;p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717" y="6312910"/>
            <a:ext cx="2004565" cy="41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4821" y="6269991"/>
            <a:ext cx="1793858" cy="5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8"/>
          <p:cNvSpPr txBox="1"/>
          <p:nvPr/>
        </p:nvSpPr>
        <p:spPr>
          <a:xfrm>
            <a:off x="450937" y="1064740"/>
            <a:ext cx="1181822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4D9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Fixations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Area that you focus or linger on.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4D9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Saccades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transitions between areas of focus.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8" descr="Creation and validation of a chest X-ray dataset with eye-tracking and  report dictation for AI development | Scientific Data"/>
          <p:cNvPicPr preferRelativeResize="0"/>
          <p:nvPr/>
        </p:nvPicPr>
        <p:blipFill rotWithShape="1">
          <a:blip r:embed="rId5">
            <a:alphaModFix/>
          </a:blip>
          <a:srcRect l="28694" t="7739" r="27553" b="8012"/>
          <a:stretch/>
        </p:blipFill>
        <p:spPr>
          <a:xfrm>
            <a:off x="6906460" y="982843"/>
            <a:ext cx="4066339" cy="4892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8"/>
          <p:cNvCxnSpPr/>
          <p:nvPr/>
        </p:nvCxnSpPr>
        <p:spPr>
          <a:xfrm>
            <a:off x="4109884" y="1710813"/>
            <a:ext cx="5390955" cy="152304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8"/>
          <p:cNvCxnSpPr/>
          <p:nvPr/>
        </p:nvCxnSpPr>
        <p:spPr>
          <a:xfrm>
            <a:off x="4984955" y="2890684"/>
            <a:ext cx="3278099" cy="85171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36" name="Google Shape;33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9335" y="6359625"/>
            <a:ext cx="1308843" cy="33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Charite_potx">
  <a:themeElements>
    <a:clrScheme name="Charite Designfarben">
      <a:dk1>
        <a:srgbClr val="000000"/>
      </a:dk1>
      <a:lt1>
        <a:srgbClr val="FFFFFF"/>
      </a:lt1>
      <a:dk2>
        <a:srgbClr val="5E676C"/>
      </a:dk2>
      <a:lt2>
        <a:srgbClr val="EA5451"/>
      </a:lt2>
      <a:accent1>
        <a:srgbClr val="002552"/>
      </a:accent1>
      <a:accent2>
        <a:srgbClr val="004D9B"/>
      </a:accent2>
      <a:accent3>
        <a:srgbClr val="0077BE"/>
      </a:accent3>
      <a:accent4>
        <a:srgbClr val="5E676C"/>
      </a:accent4>
      <a:accent5>
        <a:srgbClr val="7E898F"/>
      </a:accent5>
      <a:accent6>
        <a:srgbClr val="CBCFD2"/>
      </a:accent6>
      <a:hlink>
        <a:srgbClr val="000000"/>
      </a:hlink>
      <a:folHlink>
        <a:srgbClr val="5E6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9B779B-920F-4DDB-BD2B-A81B1D9EFF7A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1173</Words>
  <Application>Microsoft Office PowerPoint</Application>
  <PresentationFormat>Widescreen</PresentationFormat>
  <Paragraphs>174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georgia</vt:lpstr>
      <vt:lpstr>Open Sans</vt:lpstr>
      <vt:lpstr>Times New Roman</vt:lpstr>
      <vt:lpstr>Office 主题​​</vt:lpstr>
      <vt:lpstr>Charite_potx</vt:lpstr>
      <vt:lpstr>PowerPoint Presentation</vt:lpstr>
      <vt:lpstr>Gaze pattern analysis and Artificial Intelligence in dentistry   Dr. Lubaina Arsiwala-Scheppach | 21 March 2023 | Boston, USA</vt:lpstr>
      <vt:lpstr>DISCLOSURE OF CONFLICT OF INTEREST</vt:lpstr>
      <vt:lpstr>WHAT IS EYE TRACKING ?</vt:lpstr>
      <vt:lpstr>WHY EYE TRACKING?</vt:lpstr>
      <vt:lpstr>WHY EYE TRACKING?</vt:lpstr>
      <vt:lpstr>EXISTING EVIDENCE?</vt:lpstr>
      <vt:lpstr>TERMINOLOGY</vt:lpstr>
      <vt:lpstr>TERMINOLOGY</vt:lpstr>
      <vt:lpstr>EQUIPMENT</vt:lpstr>
      <vt:lpstr>EQUIPMENT</vt:lpstr>
      <vt:lpstr>HOW DOES EYE TRACKING WORK?</vt:lpstr>
      <vt:lpstr>USE OF AI IN EYE TRACKING  </vt:lpstr>
      <vt:lpstr>An example of our study</vt:lpstr>
      <vt:lpstr>RESULTS </vt:lpstr>
      <vt:lpstr>RESULTS </vt:lpstr>
      <vt:lpstr>RESULTS </vt:lpstr>
      <vt:lpstr>RESULTS </vt:lpstr>
      <vt:lpstr>RESULTS </vt:lpstr>
      <vt:lpstr>Applications of eye tracking  </vt:lpstr>
      <vt:lpstr>Applications of eye tracking  </vt:lpstr>
      <vt:lpstr>PowerPoint Presentation</vt:lpstr>
      <vt:lpstr>SUPPLEMENTARY SLIDES   </vt:lpstr>
      <vt:lpstr>Quality checks on scan path data   </vt:lpstr>
      <vt:lpstr>EYE TRACKING TOOL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Att.4 – Presentation - Gaze pattern analysis and Artificial Intelligence in dentistry</dc:title>
  <dc:creator>TSB (HT)</dc:creator>
  <cp:lastModifiedBy>TSB (HT)</cp:lastModifiedBy>
  <cp:revision>1</cp:revision>
  <cp:lastPrinted>2019-04-04T08:49:31Z</cp:lastPrinted>
  <dcterms:created xsi:type="dcterms:W3CDTF">2023-03-23T11:12:51Z</dcterms:created>
  <dcterms:modified xsi:type="dcterms:W3CDTF">2023-03-23T11:16:25Z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