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a59df0a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a59df0a2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a59df0a2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a59df0a2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a59df0a2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a59df0a2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a59df0a2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a59df0a2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a59df0a2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a59df0a2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a59df0a2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a59df0a2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a59df0a2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a59df0a2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a59df0a2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a59df0a2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a59df0a2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a59df0a2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84476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22818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95308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19652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25684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960573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99013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04333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161987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95273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55891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181452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FGAI4H-R-040-A02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36930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Johannes Tanne Consulting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Att.2 - Presentation - Data sharing for AI in Dentistry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Johannes Tanne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tannejohannes@gmail.com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sharing for AI in Dentistry</a:t>
                      </a:r>
                      <a:r>
                        <a:rPr lang="en-US" sz="1800" dirty="0"/>
                        <a:t> given in the AI for Dentistry Symposium on 21 March 2023.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Challenges of data sharing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Range of technical, legal, and ethical issues</a:t>
            </a:r>
            <a:endParaRPr/>
          </a:p>
          <a:p>
            <a:r>
              <a:rPr lang="de"/>
              <a:t>How to handle retrospectively</a:t>
            </a:r>
            <a:endParaRPr/>
          </a:p>
          <a:p>
            <a:r>
              <a:rPr lang="de"/>
              <a:t>Technical challenges: data standardization, data quality, and data security</a:t>
            </a:r>
            <a:endParaRPr/>
          </a:p>
          <a:p>
            <a:r>
              <a:rPr lang="de"/>
              <a:t>Legal challenges: data ownership, intellectual property rights and privacy regulations</a:t>
            </a:r>
            <a:endParaRPr/>
          </a:p>
          <a:p>
            <a:r>
              <a:rPr lang="de"/>
              <a:t>Ethical challenges: informed consent, transparency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Conclusion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15600" y="1565467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de"/>
              <a:t>Data sharing important for built up benchmark data set but challenges include data privacy, security, and ethical considerations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e"/>
              <a:t>Agreements for sharing patient data: define data processor, controller; define data owner (ITU first commitment, requirements to be clarified)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e"/>
              <a:t>Use secure data sharing platforms: Standard Contractual Clauses for cloud providers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e"/>
              <a:t>Comply with national/international data protection regulations and standards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e"/>
              <a:t>ToDos </a:t>
            </a:r>
            <a:endParaRPr/>
          </a:p>
          <a:p>
            <a:pPr indent="-445758">
              <a:spcBef>
                <a:spcPts val="1600"/>
              </a:spcBef>
              <a:buSzPct val="100000"/>
              <a:buAutoNum type="arabicPeriod"/>
            </a:pPr>
            <a:r>
              <a:rPr lang="de"/>
              <a:t>Data protection impact assessment: Consider the potential risks and benefits of data sharing</a:t>
            </a:r>
            <a:endParaRPr/>
          </a:p>
          <a:p>
            <a:pPr indent="-445758">
              <a:buSzPct val="100000"/>
              <a:buAutoNum type="arabicPeriod"/>
            </a:pPr>
            <a:r>
              <a:rPr lang="de"/>
              <a:t>Data sharing agreement (WIP)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8543867" y="5702934"/>
            <a:ext cx="3572800" cy="106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333" i="1" kern="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Contact:</a:t>
            </a:r>
            <a:endParaRPr sz="1333" i="1" kern="0" dirty="0">
              <a:solidFill>
                <a:srgbClr val="ADADAD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de" sz="1333" i="1" kern="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Dr. Johannes Tanne</a:t>
            </a:r>
            <a:endParaRPr sz="1333" i="1" kern="0" dirty="0">
              <a:solidFill>
                <a:srgbClr val="ADADAD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de" sz="1333" i="1" kern="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Quality &amp; Regulatory Affairs Management</a:t>
            </a:r>
            <a:endParaRPr sz="1333" i="1" kern="0" dirty="0">
              <a:solidFill>
                <a:srgbClr val="ADADAD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de" sz="1333" i="1" kern="0" dirty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tannejohannes@gmail.com</a:t>
            </a:r>
            <a:endParaRPr sz="1333" i="1" kern="0" dirty="0">
              <a:solidFill>
                <a:srgbClr val="ADADAD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de" dirty="0"/>
              <a:t>Data sharing for AI in Dentistry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de"/>
              <a:t>Dr. Johannes Tanne</a:t>
            </a:r>
            <a:endParaRPr/>
          </a:p>
          <a:p>
            <a:pPr marL="0" indent="0"/>
            <a:endParaRPr sz="2176" i="1"/>
          </a:p>
        </p:txBody>
      </p:sp>
      <p:sp>
        <p:nvSpPr>
          <p:cNvPr id="56" name="Google Shape;56;p13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543867" y="5702934"/>
            <a:ext cx="3572800" cy="106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Contact:</a:t>
            </a:r>
            <a:endParaRPr sz="1333" i="1" kern="0">
              <a:solidFill>
                <a:srgbClr val="ADADAD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Dr. Johannes Tanne</a:t>
            </a:r>
            <a:endParaRPr sz="1333" i="1" kern="0">
              <a:solidFill>
                <a:srgbClr val="ADADAD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Quality &amp; Regulatory Affairs Management</a:t>
            </a:r>
            <a:endParaRPr sz="1333" i="1" kern="0">
              <a:solidFill>
                <a:srgbClr val="ADADAD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tannejohannes@gmail.com</a:t>
            </a:r>
            <a:endParaRPr sz="1333" i="1" kern="0">
              <a:solidFill>
                <a:srgbClr val="ADADAD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Introduction to Data Sharing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868000" cy="389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indent="-422899">
              <a:buSzPct val="100000"/>
            </a:pPr>
            <a:r>
              <a:rPr lang="de"/>
              <a:t>Benchmark Data Sets TG-Dental:</a:t>
            </a:r>
            <a:endParaRPr/>
          </a:p>
          <a:p>
            <a:pPr lvl="1" indent="-396653">
              <a:buSzPct val="100000"/>
            </a:pPr>
            <a:r>
              <a:rPr lang="de"/>
              <a:t>Large dental data sets necessary for augmented software (AI software) to assist dentists in diagnosis and treatment</a:t>
            </a:r>
            <a:endParaRPr/>
          </a:p>
          <a:p>
            <a:pPr marL="0" indent="0">
              <a:buNone/>
            </a:pPr>
            <a:endParaRPr/>
          </a:p>
          <a:p>
            <a:pPr indent="-422899">
              <a:buSzPct val="100000"/>
            </a:pPr>
            <a:r>
              <a:rPr lang="de"/>
              <a:t>Background: Benefits and challenges of sharing dental images (for AI), roles &amp; responsibilities (data owner, controller/processor)</a:t>
            </a:r>
            <a:endParaRPr/>
          </a:p>
          <a:p>
            <a:pPr indent="0">
              <a:buNone/>
            </a:pPr>
            <a:endParaRPr/>
          </a:p>
          <a:p>
            <a:pPr indent="-422899">
              <a:buSzPct val="100000"/>
            </a:pPr>
            <a:r>
              <a:rPr lang="de"/>
              <a:t>Ethical and privacy concerns to be addressed</a:t>
            </a:r>
            <a:endParaRPr/>
          </a:p>
          <a:p>
            <a:pPr indent="0">
              <a:buNone/>
            </a:pPr>
            <a:endParaRPr/>
          </a:p>
          <a:p>
            <a:pPr indent="-422899">
              <a:buSzPct val="100000"/>
            </a:pPr>
            <a:r>
              <a:rPr lang="de"/>
              <a:t>Conclusion and </a:t>
            </a:r>
            <a:r>
              <a:rPr lang="de" b="1"/>
              <a:t>ToDos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Benefits of data sharing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834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Improvement of model quality</a:t>
            </a:r>
            <a:endParaRPr/>
          </a:p>
          <a:p>
            <a:r>
              <a:rPr lang="de"/>
              <a:t>More accurate and robust models</a:t>
            </a:r>
            <a:endParaRPr/>
          </a:p>
          <a:p>
            <a:r>
              <a:rPr lang="de"/>
              <a:t>Improving time saving and patient communication</a:t>
            </a:r>
            <a:endParaRPr/>
          </a:p>
          <a:p>
            <a:pPr indent="0">
              <a:buNone/>
            </a:pPr>
            <a:endParaRPr/>
          </a:p>
          <a:p>
            <a:pPr indent="0">
              <a:spcBef>
                <a:spcPts val="1600"/>
              </a:spcBef>
              <a:buNone/>
            </a:pPr>
            <a:endParaRPr/>
          </a:p>
          <a:p>
            <a:pPr indent="0">
              <a:spcBef>
                <a:spcPts val="1600"/>
              </a:spcBef>
              <a:buNone/>
            </a:pPr>
            <a:r>
              <a:rPr lang="de" sz="1867"/>
              <a:t>→ DEL2.2 TG-Regulatory</a:t>
            </a:r>
            <a:endParaRPr sz="1867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867"/>
              <a:t>“Good practices for health applications of machine learning: Considerations for manufacturers and regulators”</a:t>
            </a:r>
            <a:endParaRPr sz="1867"/>
          </a:p>
        </p:txBody>
      </p:sp>
      <p:sp>
        <p:nvSpPr>
          <p:cNvPr id="71" name="Google Shape;71;p15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Overview of dental images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096000" y="1536633"/>
            <a:ext cx="5680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Visualization teeth, jaw,  surrounding structures</a:t>
            </a:r>
            <a:endParaRPr/>
          </a:p>
          <a:p>
            <a:r>
              <a:rPr lang="de"/>
              <a:t>X-rays, intraoral photo, CBCT, MRI</a:t>
            </a:r>
            <a:endParaRPr/>
          </a:p>
          <a:p>
            <a:r>
              <a:rPr lang="de"/>
              <a:t>diff. settings &amp; modalities (X-Ray: BW, PERI, PAN etc.)</a:t>
            </a:r>
            <a:endParaRPr/>
          </a:p>
          <a:p>
            <a:r>
              <a:rPr lang="de"/>
              <a:t>Detecting pathological and non-pathological structures, anatomic features, evaluating the alignment of teeth etc.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68" y="1356967"/>
            <a:ext cx="2550401" cy="184056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80233" y="3223801"/>
            <a:ext cx="28400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0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https://dentistry.com/topics/bitewing-x-rays/</a:t>
            </a:r>
            <a:endParaRPr sz="10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434" y="3704526"/>
            <a:ext cx="4000001" cy="267464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02184" y="6447601"/>
            <a:ext cx="40000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0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Grundlagen der DVT Technologie; January 2007; Quintessenz</a:t>
            </a:r>
            <a:endParaRPr sz="1200" kern="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200" y="3816233"/>
            <a:ext cx="2028333" cy="15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202200" y="5462967"/>
            <a:ext cx="20284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0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https://www.zmk-aktuell.de</a:t>
            </a:r>
            <a:endParaRPr sz="10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6706" y="1356967"/>
            <a:ext cx="2157753" cy="18405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356700" y="3204767"/>
            <a:ext cx="18332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0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https://www.zm-online.de</a:t>
            </a:r>
            <a:endParaRPr sz="10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Workflow for data sharing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36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Collection and </a:t>
            </a:r>
            <a:r>
              <a:rPr lang="de" b="1"/>
              <a:t>preprocessing </a:t>
            </a:r>
            <a:r>
              <a:rPr lang="de"/>
              <a:t>of dental imaging data</a:t>
            </a:r>
            <a:endParaRPr/>
          </a:p>
          <a:p>
            <a:r>
              <a:rPr lang="de"/>
              <a:t>Appropriate </a:t>
            </a:r>
            <a:r>
              <a:rPr lang="de" b="1"/>
              <a:t>consent </a:t>
            </a:r>
            <a:r>
              <a:rPr lang="de"/>
              <a:t>from patients &amp; de-identification (patient privacy)</a:t>
            </a:r>
            <a:endParaRPr/>
          </a:p>
          <a:p>
            <a:r>
              <a:rPr lang="de"/>
              <a:t>Data transferred to a secure data sharing platform/ network, available ML </a:t>
            </a:r>
            <a:endParaRPr/>
          </a:p>
          <a:p>
            <a:r>
              <a:rPr lang="de"/>
              <a:t>Collaboration: appropriate processing, use and monitoring ethical and legal requirements</a:t>
            </a:r>
            <a:endParaRPr/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6600" y="2637851"/>
            <a:ext cx="953133" cy="9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l="27957" t="25324" r="27503" b="27020"/>
          <a:stretch/>
        </p:blipFill>
        <p:spPr>
          <a:xfrm>
            <a:off x="9937767" y="3723334"/>
            <a:ext cx="466501" cy="3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l="15155" t="20042" r="12710" b="44039"/>
          <a:stretch/>
        </p:blipFill>
        <p:spPr>
          <a:xfrm>
            <a:off x="7811770" y="5404267"/>
            <a:ext cx="4380228" cy="145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73897" y="3021367"/>
            <a:ext cx="892032" cy="9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7">
            <a:alphaModFix/>
          </a:blip>
          <a:srcRect l="7836" t="8166" r="8975" b="12543"/>
          <a:stretch/>
        </p:blipFill>
        <p:spPr>
          <a:xfrm>
            <a:off x="11294839" y="6312101"/>
            <a:ext cx="348495" cy="3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8">
            <a:alphaModFix/>
          </a:blip>
          <a:srcRect l="6069" t="6112" r="-6069" b="11623"/>
          <a:stretch/>
        </p:blipFill>
        <p:spPr>
          <a:xfrm>
            <a:off x="8169567" y="5941224"/>
            <a:ext cx="489765" cy="28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8">
            <a:alphaModFix/>
          </a:blip>
          <a:srcRect l="6069" t="6112" r="-6069" b="11623"/>
          <a:stretch/>
        </p:blipFill>
        <p:spPr>
          <a:xfrm>
            <a:off x="10562302" y="5763902"/>
            <a:ext cx="489765" cy="28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7">
            <a:alphaModFix/>
          </a:blip>
          <a:srcRect l="7836" t="8166" r="8975" b="12543"/>
          <a:stretch/>
        </p:blipFill>
        <p:spPr>
          <a:xfrm>
            <a:off x="9132539" y="5979901"/>
            <a:ext cx="348495" cy="332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7"/>
          <p:cNvCxnSpPr>
            <a:stCxn id="98" idx="0"/>
            <a:endCxn id="96" idx="2"/>
          </p:cNvCxnSpPr>
          <p:nvPr/>
        </p:nvCxnSpPr>
        <p:spPr>
          <a:xfrm rot="-5400000">
            <a:off x="7999449" y="4420624"/>
            <a:ext cx="1935600" cy="11056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7"/>
          <p:cNvCxnSpPr>
            <a:stCxn id="97" idx="0"/>
            <a:endCxn id="96" idx="2"/>
          </p:cNvCxnSpPr>
          <p:nvPr/>
        </p:nvCxnSpPr>
        <p:spPr>
          <a:xfrm rot="5400000" flipH="1">
            <a:off x="9341285" y="4184300"/>
            <a:ext cx="2306400" cy="19492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7"/>
          <p:cNvCxnSpPr>
            <a:stCxn id="100" idx="0"/>
            <a:endCxn id="96" idx="2"/>
          </p:cNvCxnSpPr>
          <p:nvPr/>
        </p:nvCxnSpPr>
        <p:spPr>
          <a:xfrm rot="-5400000">
            <a:off x="8426185" y="4886100"/>
            <a:ext cx="1974400" cy="213200"/>
          </a:xfrm>
          <a:prstGeom prst="curvedConnector3">
            <a:avLst>
              <a:gd name="adj1" fmla="val 4999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7"/>
          <p:cNvCxnSpPr>
            <a:stCxn id="99" idx="0"/>
            <a:endCxn id="96" idx="2"/>
          </p:cNvCxnSpPr>
          <p:nvPr/>
        </p:nvCxnSpPr>
        <p:spPr>
          <a:xfrm rot="5400000" flipH="1">
            <a:off x="9284384" y="4241101"/>
            <a:ext cx="1758400" cy="1287200"/>
          </a:xfrm>
          <a:prstGeom prst="curvedConnector3">
            <a:avLst>
              <a:gd name="adj1" fmla="val 4999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5" name="Google Shape;10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09842" y="4299904"/>
            <a:ext cx="420132" cy="544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7"/>
          <p:cNvCxnSpPr>
            <a:stCxn id="96" idx="0"/>
            <a:endCxn id="93" idx="2"/>
          </p:cNvCxnSpPr>
          <p:nvPr/>
        </p:nvCxnSpPr>
        <p:spPr>
          <a:xfrm rot="-5400000" flipH="1">
            <a:off x="10286713" y="2254567"/>
            <a:ext cx="569600" cy="2103200"/>
          </a:xfrm>
          <a:prstGeom prst="curvedConnector5">
            <a:avLst>
              <a:gd name="adj1" fmla="val -55741"/>
              <a:gd name="adj2" fmla="val 49275"/>
              <a:gd name="adj3" fmla="val 15574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" name="Google Shape;10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17267" y="38967"/>
            <a:ext cx="3071332" cy="2042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7"/>
          <p:cNvCxnSpPr>
            <a:stCxn id="93" idx="0"/>
            <a:endCxn id="107" idx="3"/>
          </p:cNvCxnSpPr>
          <p:nvPr/>
        </p:nvCxnSpPr>
        <p:spPr>
          <a:xfrm rot="5400000" flipH="1">
            <a:off x="10567167" y="1581851"/>
            <a:ext cx="1577600" cy="534400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88668" y="535933"/>
            <a:ext cx="838369" cy="1086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7"/>
          <p:cNvGrpSpPr/>
          <p:nvPr/>
        </p:nvGrpSpPr>
        <p:grpSpPr>
          <a:xfrm>
            <a:off x="9877159" y="727548"/>
            <a:ext cx="249447" cy="242261"/>
            <a:chOff x="4991000" y="1763500"/>
            <a:chExt cx="760200" cy="738300"/>
          </a:xfrm>
        </p:grpSpPr>
        <p:sp>
          <p:nvSpPr>
            <p:cNvPr id="111" name="Google Shape;111;p17"/>
            <p:cNvSpPr/>
            <p:nvPr/>
          </p:nvSpPr>
          <p:spPr>
            <a:xfrm>
              <a:off x="4991000" y="1763500"/>
              <a:ext cx="760200" cy="738300"/>
            </a:xfrm>
            <a:prstGeom prst="donut">
              <a:avLst>
                <a:gd name="adj" fmla="val 743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095100" y="1864600"/>
              <a:ext cx="552000" cy="536100"/>
            </a:xfrm>
            <a:prstGeom prst="donut">
              <a:avLst>
                <a:gd name="adj" fmla="val 743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5196200" y="1962697"/>
              <a:ext cx="349800" cy="339900"/>
            </a:xfrm>
            <a:prstGeom prst="donut">
              <a:avLst>
                <a:gd name="adj" fmla="val 743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9480510" y="1240415"/>
            <a:ext cx="249447" cy="242261"/>
            <a:chOff x="4991000" y="1763500"/>
            <a:chExt cx="760200" cy="738300"/>
          </a:xfrm>
        </p:grpSpPr>
        <p:sp>
          <p:nvSpPr>
            <p:cNvPr id="115" name="Google Shape;115;p17"/>
            <p:cNvSpPr/>
            <p:nvPr/>
          </p:nvSpPr>
          <p:spPr>
            <a:xfrm>
              <a:off x="4991000" y="1763500"/>
              <a:ext cx="760200" cy="738300"/>
            </a:xfrm>
            <a:prstGeom prst="donut">
              <a:avLst>
                <a:gd name="adj" fmla="val 743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5095100" y="1864600"/>
              <a:ext cx="552000" cy="536100"/>
            </a:xfrm>
            <a:prstGeom prst="donut">
              <a:avLst>
                <a:gd name="adj" fmla="val 743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5196200" y="1962697"/>
              <a:ext cx="349800" cy="339900"/>
            </a:xfrm>
            <a:prstGeom prst="donut">
              <a:avLst>
                <a:gd name="adj" fmla="val 743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7"/>
          <p:cNvSpPr txBox="1"/>
          <p:nvPr/>
        </p:nvSpPr>
        <p:spPr>
          <a:xfrm>
            <a:off x="7617467" y="4479667"/>
            <a:ext cx="140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Data collection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527867" y="3144068"/>
            <a:ext cx="140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Storage and processing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904217" y="2030751"/>
            <a:ext cx="1402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TG-Dental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Data collection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High-quality: essential for accurate and effective AI models </a:t>
            </a:r>
            <a:endParaRPr/>
          </a:p>
          <a:p>
            <a:r>
              <a:rPr lang="de"/>
              <a:t>Various imaging techniques (digital X-Ray, CT, intraoral images)</a:t>
            </a:r>
            <a:endParaRPr/>
          </a:p>
          <a:p>
            <a:r>
              <a:rPr lang="de"/>
              <a:t>Type of modality used depend on diagnostic condition</a:t>
            </a:r>
            <a:endParaRPr/>
          </a:p>
          <a:p>
            <a:r>
              <a:rPr lang="de"/>
              <a:t>Consent from patient</a:t>
            </a:r>
            <a:endParaRPr/>
          </a:p>
          <a:p>
            <a:pPr marL="0" indent="0">
              <a:buNone/>
            </a:pPr>
            <a:r>
              <a:rPr lang="de"/>
              <a:t>→ Standardized and consistent data collection method: accuracy and comparability across different datasets</a:t>
            </a:r>
            <a:endParaRPr/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De-identification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990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40256">
              <a:lnSpc>
                <a:spcPct val="95000"/>
              </a:lnSpc>
              <a:buSzPts val="1600"/>
            </a:pPr>
            <a:r>
              <a:rPr lang="de" sz="2133"/>
              <a:t>Image may include personal information </a:t>
            </a:r>
            <a:endParaRPr sz="2133"/>
          </a:p>
          <a:p>
            <a:pPr indent="0">
              <a:lnSpc>
                <a:spcPct val="95000"/>
              </a:lnSpc>
              <a:buSzPts val="1018"/>
              <a:buNone/>
            </a:pPr>
            <a:r>
              <a:rPr lang="de" sz="2133"/>
              <a:t>→ pseudonymization techniques to protect patient privacy </a:t>
            </a:r>
            <a:endParaRPr sz="2133"/>
          </a:p>
          <a:p>
            <a:pPr indent="-440256">
              <a:lnSpc>
                <a:spcPct val="95000"/>
              </a:lnSpc>
              <a:buSzPts val="1600"/>
            </a:pPr>
            <a:r>
              <a:rPr lang="de" sz="2133"/>
              <a:t>Risk of identification by contextual information or by combining multiple data sources</a:t>
            </a:r>
            <a:endParaRPr sz="2133"/>
          </a:p>
          <a:p>
            <a:pPr indent="0">
              <a:lnSpc>
                <a:spcPct val="95000"/>
              </a:lnSpc>
              <a:buSzPts val="1018"/>
              <a:buNone/>
            </a:pPr>
            <a:r>
              <a:rPr lang="de" sz="2133"/>
              <a:t>→ technical and organizational measures </a:t>
            </a:r>
            <a:endParaRPr sz="2133"/>
          </a:p>
          <a:p>
            <a:pPr indent="-440256">
              <a:lnSpc>
                <a:spcPct val="95000"/>
              </a:lnSpc>
              <a:buSzPts val="1600"/>
            </a:pPr>
            <a:r>
              <a:rPr lang="de" sz="2133"/>
              <a:t>GDPR: informed consent for data sharing and data subjects' rights to access and control their data</a:t>
            </a:r>
            <a:endParaRPr sz="2133"/>
          </a:p>
          <a:p>
            <a:pPr indent="-440256">
              <a:lnSpc>
                <a:spcPct val="95000"/>
              </a:lnSpc>
              <a:buSzPts val="1600"/>
            </a:pPr>
            <a:r>
              <a:rPr lang="de" sz="2133" b="1"/>
              <a:t>Data protection impact assessment:</a:t>
            </a:r>
            <a:r>
              <a:rPr lang="de" sz="2133"/>
              <a:t> identify risk</a:t>
            </a:r>
            <a:endParaRPr sz="2133" b="1"/>
          </a:p>
          <a:p>
            <a:pPr indent="-440256">
              <a:lnSpc>
                <a:spcPct val="95000"/>
              </a:lnSpc>
              <a:buSzPts val="1600"/>
            </a:pPr>
            <a:r>
              <a:rPr lang="de" sz="2133" b="1"/>
              <a:t>Data sharing agreements </a:t>
            </a:r>
            <a:r>
              <a:rPr lang="de" sz="2133"/>
              <a:t>(data controller &amp; processor)</a:t>
            </a:r>
            <a:r>
              <a:rPr lang="de" sz="2133" b="1"/>
              <a:t>: </a:t>
            </a:r>
            <a:r>
              <a:rPr lang="de" sz="2133"/>
              <a:t>scope, purpose of data sharing, as well as mechanisms for ensuring data security and confidentiality </a:t>
            </a:r>
            <a:endParaRPr sz="2133"/>
          </a:p>
          <a:p>
            <a:pPr indent="-440256">
              <a:lnSpc>
                <a:spcPct val="95000"/>
              </a:lnSpc>
              <a:buSzPts val="1600"/>
            </a:pPr>
            <a:r>
              <a:rPr lang="de" sz="2133"/>
              <a:t>Balance between the potential benefits of AI technology and the need to protect patient privacy and security</a:t>
            </a:r>
            <a:endParaRPr sz="2133"/>
          </a:p>
          <a:p>
            <a:pPr indent="0">
              <a:lnSpc>
                <a:spcPct val="95000"/>
              </a:lnSpc>
              <a:buNone/>
            </a:pPr>
            <a:endParaRPr sz="2133"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9967" y="1458367"/>
            <a:ext cx="2834100" cy="22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5664" y="4035663"/>
            <a:ext cx="3584233" cy="1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8558400" y="5191367"/>
            <a:ext cx="17392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0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https://www.lepide.com/</a:t>
            </a:r>
            <a:endParaRPr sz="10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8834333" y="3558500"/>
            <a:ext cx="2437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" sz="1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https://www.conceptdraw.com/</a:t>
            </a:r>
            <a:endParaRPr sz="12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Storage and Sharing - data owner obligations</a:t>
            </a: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de"/>
              <a:t>Data is stored securely and in compliance with relevant data protection regulations (GDPR, HIPAA)</a:t>
            </a:r>
            <a:endParaRPr/>
          </a:p>
          <a:p>
            <a:pPr lvl="1"/>
            <a:r>
              <a:rPr lang="de"/>
              <a:t>Encryption and access controls to prevent unauthorized access or theft</a:t>
            </a:r>
            <a:endParaRPr/>
          </a:p>
          <a:p>
            <a:r>
              <a:rPr lang="de"/>
              <a:t>Origin of data and storage under consideration of transatlantic agreements</a:t>
            </a:r>
            <a:endParaRPr/>
          </a:p>
          <a:p>
            <a:r>
              <a:rPr lang="de"/>
              <a:t>Policies and procedures (authorized parties and specific purposes)</a:t>
            </a:r>
            <a:endParaRPr/>
          </a:p>
          <a:p>
            <a:pPr lvl="1"/>
            <a:r>
              <a:rPr lang="de"/>
              <a:t>Sharing in a standardized and interoperable format </a:t>
            </a:r>
            <a:endParaRPr/>
          </a:p>
          <a:p>
            <a:pPr lvl="1"/>
            <a:r>
              <a:rPr lang="de"/>
              <a:t>Balance the needs of patient privacy</a:t>
            </a:r>
            <a:endParaRPr/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4096000" y="6373100"/>
            <a:ext cx="4000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" sz="1333" i="1" kern="0">
                <a:solidFill>
                  <a:srgbClr val="ADADAD"/>
                </a:solidFill>
                <a:latin typeface="Arial"/>
                <a:cs typeface="Arial"/>
                <a:sym typeface="Arial"/>
              </a:rPr>
              <a:t>Johannes Tanne Consulting - AI4H 2023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72322-99D7-4B1D-9A80-219122852509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760</Words>
  <Application>Microsoft Office PowerPoint</Application>
  <PresentationFormat>Widescreen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Roboto</vt:lpstr>
      <vt:lpstr>Office 主题​​</vt:lpstr>
      <vt:lpstr>Simple Dark</vt:lpstr>
      <vt:lpstr>PowerPoint Presentation</vt:lpstr>
      <vt:lpstr>Data sharing for AI in Dentistry</vt:lpstr>
      <vt:lpstr>Introduction to Data Sharing</vt:lpstr>
      <vt:lpstr>Benefits of data sharing</vt:lpstr>
      <vt:lpstr>Overview of dental images</vt:lpstr>
      <vt:lpstr>Workflow for data sharing</vt:lpstr>
      <vt:lpstr>Data collection</vt:lpstr>
      <vt:lpstr>De-identification</vt:lpstr>
      <vt:lpstr>Storage and Sharing - data owner obligations</vt:lpstr>
      <vt:lpstr>Challenges of data sharing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Att.2 - Presentation - Data sharing for AI in Dentistry</dc:title>
  <dc:creator>TSB (HT)</dc:creator>
  <cp:lastModifiedBy>TSB (HT)</cp:lastModifiedBy>
  <cp:revision>1</cp:revision>
  <cp:lastPrinted>2019-04-04T08:49:31Z</cp:lastPrinted>
  <dcterms:created xsi:type="dcterms:W3CDTF">2023-03-23T10:44:19Z</dcterms:created>
  <dcterms:modified xsi:type="dcterms:W3CDTF">2023-03-23T11:06:39Z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