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2.xml" ContentType="application/vnd.openxmlformats-officedocument.presentationml.tag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172" r:id="rId3"/>
    <p:sldId id="2142" r:id="rId4"/>
    <p:sldId id="2140" r:id="rId5"/>
    <p:sldId id="2373" r:id="rId6"/>
    <p:sldId id="2265" r:id="rId7"/>
    <p:sldId id="2266" r:id="rId8"/>
    <p:sldId id="1264" r:id="rId9"/>
    <p:sldId id="2138" r:id="rId10"/>
    <p:sldId id="2112" r:id="rId11"/>
    <p:sldId id="1543" r:id="rId12"/>
    <p:sldId id="1544" r:id="rId13"/>
    <p:sldId id="2044" r:id="rId14"/>
    <p:sldId id="2045" r:id="rId15"/>
    <p:sldId id="1547" r:id="rId16"/>
    <p:sldId id="2228" r:id="rId17"/>
    <p:sldId id="2374" r:id="rId18"/>
    <p:sldId id="2376" r:id="rId19"/>
    <p:sldId id="2039" r:id="rId20"/>
    <p:sldId id="2173" r:id="rId21"/>
  </p:sldIdLst>
  <p:sldSz cx="9144000" cy="5143500" type="screen16x9"/>
  <p:notesSz cx="6858000" cy="9144000"/>
  <p:embeddedFontLst>
    <p:embeddedFont>
      <p:font typeface="Architects Daughter" panose="020B0604020202020204" charset="0"/>
      <p:regular r:id="rId23"/>
    </p:embeddedFont>
    <p:embeddedFont>
      <p:font typeface="Calibri" panose="020F0502020204030204" pitchFamily="34" charset="0"/>
      <p:regular r:id="rId24"/>
      <p:bold r:id="rId25"/>
      <p:italic r:id="rId26"/>
      <p:boldItalic r:id="rId27"/>
    </p:embeddedFont>
    <p:embeddedFont>
      <p:font typeface="Cambria Math" panose="02040503050406030204" pitchFamily="18" charset="0"/>
      <p:regular r:id="rId28"/>
    </p:embeddedFont>
    <p:embeddedFont>
      <p:font typeface="CMEX10" panose="020B0604020202020204" charset="0"/>
      <p:regular r:id="rId29"/>
    </p:embeddedFont>
    <p:embeddedFont>
      <p:font typeface="CMMI10" panose="020B0604020202020204" charset="0"/>
      <p:regular r:id="rId30"/>
    </p:embeddedFont>
    <p:embeddedFont>
      <p:font typeface="CMMI7" panose="020B0604020202020204" charset="0"/>
      <p:regular r:id="rId31"/>
    </p:embeddedFont>
    <p:embeddedFont>
      <p:font typeface="CMR10" panose="020B0604020202020204" charset="0"/>
      <p:regular r:id="rId32"/>
    </p:embeddedFont>
    <p:embeddedFont>
      <p:font typeface="CMR5" panose="020B0604020202020204" charset="0"/>
      <p:regular r:id="rId33"/>
    </p:embeddedFont>
    <p:embeddedFont>
      <p:font typeface="CMR7" panose="020B0604020202020204" charset="0"/>
      <p:regular r:id="rId34"/>
    </p:embeddedFont>
    <p:embeddedFont>
      <p:font typeface="cmsy10" panose="020B0604020202020204" charset="0"/>
      <p:regular r:id="rId35"/>
    </p:embeddedFont>
    <p:embeddedFont>
      <p:font typeface="CMSY7"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Dwork" initials="CD" lastIdx="1" clrIdx="0">
    <p:extLst>
      <p:ext uri="{19B8F6BF-5375-455C-9EA6-DF929625EA0E}">
        <p15:presenceInfo xmlns:p15="http://schemas.microsoft.com/office/powerpoint/2012/main" userId="S::dwork@microsoft.com::d6295ea4-dd42-4f73-a2dd-73db324144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5B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AA2758-7435-48AA-A44E-96E6E2508D72}">
  <a:tblStyle styleId="{11AA2758-7435-48AA-A44E-96E6E2508D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88" autoAdjust="0"/>
  </p:normalViewPr>
  <p:slideViewPr>
    <p:cSldViewPr snapToGrid="0">
      <p:cViewPr varScale="1">
        <p:scale>
          <a:sx n="139" d="100"/>
          <a:sy n="139" d="100"/>
        </p:scale>
        <p:origin x="80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40233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7C83BB-F4A8-4E53-83DC-0061CCF93091}" type="slidenum">
              <a:rPr lang="en-US" smtClean="0"/>
              <a:pPr/>
              <a:t>10</a:t>
            </a:fld>
            <a:endParaRPr lang="en-US"/>
          </a:p>
        </p:txBody>
      </p:sp>
    </p:spTree>
    <p:extLst>
      <p:ext uri="{BB962C8B-B14F-4D97-AF65-F5344CB8AC3E}">
        <p14:creationId xmlns:p14="http://schemas.microsoft.com/office/powerpoint/2010/main" val="1717693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u="none" strike="noStrike" cap="none" dirty="0">
                <a:solidFill>
                  <a:srgbClr val="000000"/>
                </a:solidFill>
                <a:effectLst/>
                <a:latin typeface="Arial"/>
                <a:ea typeface="Arial"/>
                <a:cs typeface="Arial"/>
                <a:sym typeface="Arial"/>
              </a:rPr>
              <a:t>Cecilia Helena Payne-</a:t>
            </a:r>
            <a:r>
              <a:rPr lang="en-US" sz="1100" b="1" i="0" u="none" strike="noStrike" cap="none" dirty="0" err="1">
                <a:solidFill>
                  <a:srgbClr val="000000"/>
                </a:solidFill>
                <a:effectLst/>
                <a:latin typeface="Arial"/>
                <a:ea typeface="Arial"/>
                <a:cs typeface="Arial"/>
                <a:sym typeface="Arial"/>
              </a:rPr>
              <a:t>Gaposchkin</a:t>
            </a:r>
            <a:r>
              <a:rPr lang="en-US" sz="1100" b="0" i="0" u="none" strike="noStrike" cap="none" dirty="0">
                <a:solidFill>
                  <a:srgbClr val="000000"/>
                </a:solidFill>
                <a:effectLst/>
                <a:latin typeface="Arial"/>
                <a:ea typeface="Arial"/>
                <a:cs typeface="Arial"/>
                <a:sym typeface="Arial"/>
              </a:rPr>
              <a:t> (May 10, 1900 – December 7, 1979)</a:t>
            </a:r>
            <a:r>
              <a:rPr lang="en-US" sz="1100" b="0" i="0" u="none" strike="noStrike" cap="none" baseline="0" dirty="0">
                <a:solidFill>
                  <a:srgbClr val="000000"/>
                </a:solidFill>
                <a:effectLst/>
                <a:latin typeface="Arial"/>
                <a:ea typeface="Arial"/>
                <a:cs typeface="Arial"/>
                <a:sym typeface="Arial"/>
              </a:rPr>
              <a:t> among first women to obtain PhD in astronomy AND first PERSON to obtain one at Harvard; ascertained the temperatures of the different classes of stars and estimated the great abundance of hydrogen in them (much more than earth) while doing the research for her dissertation, contradicting the belief at the time that the sun and the earth had similar composition.</a:t>
            </a:r>
            <a:endParaRPr lang="en-US" dirty="0"/>
          </a:p>
          <a:p>
            <a:r>
              <a:rPr lang="en-US" baseline="0" dirty="0"/>
              <a:t>Definitions are essential.  Without them we literally do not know what we are talking about.  What do we mean by privacy-preserving data analysis?  What kind of protection should we offer to Cecilia Payne?</a:t>
            </a:r>
          </a:p>
        </p:txBody>
      </p:sp>
      <p:sp>
        <p:nvSpPr>
          <p:cNvPr id="4" name="Slide Number Placeholder 3"/>
          <p:cNvSpPr>
            <a:spLocks noGrp="1"/>
          </p:cNvSpPr>
          <p:nvPr>
            <p:ph type="sldNum" sz="quarter" idx="10"/>
          </p:nvPr>
        </p:nvSpPr>
        <p:spPr/>
        <p:txBody>
          <a:bodyPr/>
          <a:lstStyle/>
          <a:p>
            <a:fld id="{337C83BB-F4A8-4E53-83DC-0061CCF93091}" type="slidenum">
              <a:rPr lang="en-US" smtClean="0"/>
              <a:pPr/>
              <a:t>11</a:t>
            </a:fld>
            <a:endParaRPr lang="en-US"/>
          </a:p>
        </p:txBody>
      </p:sp>
    </p:spTree>
    <p:extLst>
      <p:ext uri="{BB962C8B-B14F-4D97-AF65-F5344CB8AC3E}">
        <p14:creationId xmlns:p14="http://schemas.microsoft.com/office/powerpoint/2010/main" val="2584951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natural candidate, certainly</a:t>
            </a:r>
            <a:r>
              <a:rPr lang="en-US" baseline="0" dirty="0"/>
              <a:t> the one that I first tried, was articulated by Tore </a:t>
            </a:r>
            <a:r>
              <a:rPr lang="en-US" baseline="0" dirty="0" err="1"/>
              <a:t>Dalenius</a:t>
            </a:r>
            <a:r>
              <a:rPr lang="en-US" baseline="0" dirty="0"/>
              <a:t> in 1977.  It says that the data analyst can’t learn anything “new” about Payne. Payne may be an extrovert and publish all sorts of things about herself on the web, that’s fine, and we don’t punish the statistical database for revealing this, but the analyst shouldn’t be able to glean any new particulars about Payne.</a:t>
            </a:r>
          </a:p>
        </p:txBody>
      </p:sp>
      <p:sp>
        <p:nvSpPr>
          <p:cNvPr id="4" name="Slide Number Placeholder 3"/>
          <p:cNvSpPr>
            <a:spLocks noGrp="1"/>
          </p:cNvSpPr>
          <p:nvPr>
            <p:ph type="sldNum" sz="quarter" idx="10"/>
          </p:nvPr>
        </p:nvSpPr>
        <p:spPr/>
        <p:txBody>
          <a:bodyPr/>
          <a:lstStyle/>
          <a:p>
            <a:fld id="{337C83BB-F4A8-4E53-83DC-0061CCF93091}" type="slidenum">
              <a:rPr lang="en-US" smtClean="0"/>
              <a:pPr/>
              <a:t>12</a:t>
            </a:fld>
            <a:endParaRPr lang="en-US"/>
          </a:p>
        </p:txBody>
      </p:sp>
    </p:spTree>
    <p:extLst>
      <p:ext uri="{BB962C8B-B14F-4D97-AF65-F5344CB8AC3E}">
        <p14:creationId xmlns:p14="http://schemas.microsoft.com/office/powerpoint/2010/main" val="1035711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baseline="0" dirty="0"/>
          </a:p>
        </p:txBody>
      </p:sp>
      <p:sp>
        <p:nvSpPr>
          <p:cNvPr id="4" name="Slide Number Placeholder 3"/>
          <p:cNvSpPr>
            <a:spLocks noGrp="1"/>
          </p:cNvSpPr>
          <p:nvPr>
            <p:ph type="sldNum" sz="quarter" idx="10"/>
          </p:nvPr>
        </p:nvSpPr>
        <p:spPr/>
        <p:txBody>
          <a:bodyPr/>
          <a:lstStyle/>
          <a:p>
            <a:fld id="{337C83BB-F4A8-4E53-83DC-0061CCF93091}" type="slidenum">
              <a:rPr lang="en-US" smtClean="0"/>
              <a:pPr/>
              <a:t>13</a:t>
            </a:fld>
            <a:endParaRPr lang="en-US"/>
          </a:p>
        </p:txBody>
      </p:sp>
    </p:spTree>
    <p:extLst>
      <p:ext uri="{BB962C8B-B14F-4D97-AF65-F5344CB8AC3E}">
        <p14:creationId xmlns:p14="http://schemas.microsoft.com/office/powerpoint/2010/main" val="360516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Has Payne’s privacy been compromised?</a:t>
            </a:r>
          </a:p>
        </p:txBody>
      </p:sp>
      <p:sp>
        <p:nvSpPr>
          <p:cNvPr id="4" name="Slide Number Placeholder 3"/>
          <p:cNvSpPr>
            <a:spLocks noGrp="1"/>
          </p:cNvSpPr>
          <p:nvPr>
            <p:ph type="sldNum" sz="quarter" idx="10"/>
          </p:nvPr>
        </p:nvSpPr>
        <p:spPr/>
        <p:txBody>
          <a:bodyPr/>
          <a:lstStyle/>
          <a:p>
            <a:fld id="{337C83BB-F4A8-4E53-83DC-0061CCF93091}" type="slidenum">
              <a:rPr lang="en-US" smtClean="0"/>
              <a:pPr/>
              <a:t>14</a:t>
            </a:fld>
            <a:endParaRPr lang="en-US"/>
          </a:p>
        </p:txBody>
      </p:sp>
    </p:spTree>
    <p:extLst>
      <p:ext uri="{BB962C8B-B14F-4D97-AF65-F5344CB8AC3E}">
        <p14:creationId xmlns:p14="http://schemas.microsoft.com/office/powerpoint/2010/main" val="425359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would have learned the same thing if Payne had been replaced by another random member of the population.</a:t>
            </a:r>
          </a:p>
          <a:p>
            <a:r>
              <a:rPr lang="en-US" baseline="0" dirty="0"/>
              <a:t>Henrietta Swan Leavitt (1868-1921) first to note a relation between certain variable stars’ peak brightness and the period over which their brightness varied, which proved a valuable means for measuring distances across space</a:t>
            </a:r>
            <a:endParaRPr lang="en-US" dirty="0"/>
          </a:p>
        </p:txBody>
      </p:sp>
      <p:sp>
        <p:nvSpPr>
          <p:cNvPr id="4" name="Slide Number Placeholder 3"/>
          <p:cNvSpPr>
            <a:spLocks noGrp="1"/>
          </p:cNvSpPr>
          <p:nvPr>
            <p:ph type="sldNum" sz="quarter" idx="10"/>
          </p:nvPr>
        </p:nvSpPr>
        <p:spPr/>
        <p:txBody>
          <a:bodyPr/>
          <a:lstStyle/>
          <a:p>
            <a:fld id="{337C83BB-F4A8-4E53-83DC-0061CCF93091}" type="slidenum">
              <a:rPr lang="en-US" smtClean="0"/>
              <a:pPr/>
              <a:t>15</a:t>
            </a:fld>
            <a:endParaRPr lang="en-US"/>
          </a:p>
        </p:txBody>
      </p:sp>
    </p:spTree>
    <p:extLst>
      <p:ext uri="{BB962C8B-B14F-4D97-AF65-F5344CB8AC3E}">
        <p14:creationId xmlns:p14="http://schemas.microsoft.com/office/powerpoint/2010/main" val="3472628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4759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DP separates</a:t>
            </a:r>
            <a:r>
              <a:rPr lang="en-US" baseline="0" dirty="0"/>
              <a:t> what is learned about Payne from the teachings of the database as a whole from what is learned about Payne as a result of participation</a:t>
            </a:r>
          </a:p>
          <a:p>
            <a:r>
              <a:rPr lang="en-US" baseline="0" dirty="0"/>
              <a:t>Knowledge can cause harm; DP separates the harms from the teachings from the harms due to participation</a:t>
            </a:r>
          </a:p>
          <a:p>
            <a:r>
              <a:rPr lang="en-US" baseline="0" dirty="0"/>
              <a:t>Suppose the </a:t>
            </a:r>
            <a:r>
              <a:rPr lang="en-US" baseline="0" dirty="0" err="1"/>
              <a:t>db</a:t>
            </a:r>
            <a:r>
              <a:rPr lang="en-US" baseline="0" dirty="0"/>
              <a:t> teaches us that smoking causes cancer….. Smoker S is harmed: her insurance premiums might rise.</a:t>
            </a:r>
          </a:p>
          <a:p>
            <a:r>
              <a:rPr lang="en-US" baseline="0" dirty="0"/>
              <a:t>[[click]]Smoker S’s p[</a:t>
            </a:r>
            <a:r>
              <a:rPr lang="en-US" baseline="0" dirty="0" err="1"/>
              <a:t>remiums</a:t>
            </a:r>
            <a:r>
              <a:rPr lang="en-US" baseline="0" dirty="0"/>
              <a:t> </a:t>
            </a:r>
            <a:r>
              <a:rPr lang="en-US" baseline="0" dirty="0" err="1"/>
              <a:t>wold</a:t>
            </a:r>
            <a:r>
              <a:rPr lang="en-US" baseline="0" dirty="0"/>
              <a:t> rise even if she were not in the database.</a:t>
            </a:r>
          </a:p>
          <a:p>
            <a:r>
              <a:rPr lang="en-US" baseline="0" dirty="0"/>
              <a:t>And smoking causes cancer is the kind of things we want to learn.</a:t>
            </a:r>
          </a:p>
          <a:p>
            <a:r>
              <a:rPr lang="en-US" baseline="0" dirty="0"/>
              <a:t>Smoker S might enroll in a smoking cessation program.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37C83BB-F4A8-4E53-83DC-0061CCF93091}" type="slidenum">
              <a:rPr lang="en-US" smtClean="0"/>
              <a:pPr/>
              <a:t>17</a:t>
            </a:fld>
            <a:endParaRPr lang="en-US"/>
          </a:p>
        </p:txBody>
      </p:sp>
    </p:spTree>
    <p:extLst>
      <p:ext uri="{BB962C8B-B14F-4D97-AF65-F5344CB8AC3E}">
        <p14:creationId xmlns:p14="http://schemas.microsoft.com/office/powerpoint/2010/main" val="2338357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Fundamental objects</a:t>
            </a:r>
          </a:p>
        </p:txBody>
      </p:sp>
      <p:sp>
        <p:nvSpPr>
          <p:cNvPr id="4" name="Slide Number Placeholder 3"/>
          <p:cNvSpPr>
            <a:spLocks noGrp="1"/>
          </p:cNvSpPr>
          <p:nvPr>
            <p:ph type="sldNum" sz="quarter" idx="10"/>
          </p:nvPr>
        </p:nvSpPr>
        <p:spPr/>
        <p:txBody>
          <a:bodyPr lIns="93177" tIns="46589" rIns="93177" bIns="46589"/>
          <a:lstStyle/>
          <a:p>
            <a:fld id="{337C83BB-F4A8-4E53-83DC-0061CCF93091}" type="slidenum">
              <a:rPr lang="en-US" smtClean="0"/>
              <a:pPr/>
              <a:t>18</a:t>
            </a:fld>
            <a:endParaRPr lang="en-US"/>
          </a:p>
        </p:txBody>
      </p:sp>
    </p:spTree>
    <p:extLst>
      <p:ext uri="{BB962C8B-B14F-4D97-AF65-F5344CB8AC3E}">
        <p14:creationId xmlns:p14="http://schemas.microsoft.com/office/powerpoint/2010/main" val="3531957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Differential privacy bounds</a:t>
                </a:r>
                <a:r>
                  <a:rPr lang="en-US" baseline="0" dirty="0"/>
                  <a:t> the ratio of the probabilities of any event on any pair of neighboring databases.</a:t>
                </a:r>
                <a:endParaRPr lang="en-US" dirty="0"/>
              </a:p>
            </p:txBody>
          </p:sp>
        </mc:Choice>
        <mc:Fallback xmlns="">
          <p:sp>
            <p:nvSpPr>
              <p:cNvPr id="3" name="Notes Placeholder 2"/>
              <p:cNvSpPr>
                <a:spLocks noGrp="1"/>
              </p:cNvSpPr>
              <p:nvPr>
                <p:ph type="body" idx="1"/>
              </p:nvPr>
            </p:nvSpPr>
            <p:spPr/>
            <p:txBody>
              <a:bodyPr>
                <a:normAutofit/>
              </a:bodyPr>
              <a:lstStyle/>
              <a:p>
                <a:pPr algn="l"/>
                <a:r>
                  <a:rPr lang="en-US" sz="1200" dirty="0" smtClean="0"/>
                  <a:t>This</a:t>
                </a:r>
                <a:r>
                  <a:rPr lang="en-US" sz="1200" baseline="0" dirty="0" smtClean="0"/>
                  <a:t> is a parameterized definition.  </a:t>
                </a:r>
                <a:endParaRPr lang="en-US" sz="1200" dirty="0" smtClean="0"/>
              </a:p>
              <a:p>
                <a:pPr algn="l"/>
                <a:r>
                  <a:rPr lang="en-US" sz="1200" dirty="0" smtClean="0"/>
                  <a:t>Typically, </a:t>
                </a:r>
                <a:r>
                  <a:rPr lang="en-US" sz="1200" b="0" i="0" smtClean="0">
                    <a:latin typeface="Cambria Math" panose="02040503050406030204" pitchFamily="18" charset="0"/>
                  </a:rPr>
                  <a:t>𝛿</a:t>
                </a:r>
                <a:r>
                  <a:rPr lang="en-US" sz="1200" dirty="0" smtClean="0"/>
                  <a:t> is very</a:t>
                </a:r>
                <a:r>
                  <a:rPr lang="en-US" sz="1200" baseline="0" dirty="0" smtClean="0"/>
                  <a:t> small.  Frequently, it will be zero, so let’s just focus on epsilon.  A smaller epsilon yields better privacy.</a:t>
                </a:r>
              </a:p>
              <a:p>
                <a:pPr algn="l"/>
                <a:r>
                  <a:rPr lang="en-US" sz="1200" baseline="0" dirty="0" smtClean="0"/>
                  <a:t>If D’ is the dataset without my data, and D is the same dataset except my data have now been added, then any event that is extremely unlikely when I am not in the dataset remains extremely unlikely.</a:t>
                </a:r>
                <a:endParaRPr lang="en-US" sz="1200" dirty="0" smtClean="0"/>
              </a:p>
              <a:p>
                <a:endParaRPr lang="en-US" dirty="0"/>
              </a:p>
            </p:txBody>
          </p:sp>
        </mc:Fallback>
      </mc:AlternateContent>
      <p:sp>
        <p:nvSpPr>
          <p:cNvPr id="4" name="Slide Number Placeholder 3"/>
          <p:cNvSpPr>
            <a:spLocks noGrp="1"/>
          </p:cNvSpPr>
          <p:nvPr>
            <p:ph type="sldNum" sz="quarter" idx="10"/>
          </p:nvPr>
        </p:nvSpPr>
        <p:spPr/>
        <p:txBody>
          <a:bodyPr/>
          <a:lstStyle/>
          <a:p>
            <a:fld id="{337C83BB-F4A8-4E53-83DC-0061CCF93091}" type="slidenum">
              <a:rPr lang="en-US" smtClean="0"/>
              <a:pPr/>
              <a:t>19</a:t>
            </a:fld>
            <a:endParaRPr lang="en-US"/>
          </a:p>
        </p:txBody>
      </p:sp>
    </p:spTree>
    <p:extLst>
      <p:ext uri="{BB962C8B-B14F-4D97-AF65-F5344CB8AC3E}">
        <p14:creationId xmlns:p14="http://schemas.microsoft.com/office/powerpoint/2010/main" val="77097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I’m here to say a few words about the elusive nature of privacy and differential privacy, a definition of privacy tailored to the statistical analysis of large data sets.</a:t>
            </a:r>
          </a:p>
        </p:txBody>
      </p:sp>
    </p:spTree>
    <p:extLst>
      <p:ext uri="{BB962C8B-B14F-4D97-AF65-F5344CB8AC3E}">
        <p14:creationId xmlns:p14="http://schemas.microsoft.com/office/powerpoint/2010/main" val="201004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483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Let’s talk about statistics.</a:t>
            </a:r>
          </a:p>
        </p:txBody>
      </p:sp>
      <p:sp>
        <p:nvSpPr>
          <p:cNvPr id="4" name="Slide Number Placeholder 3"/>
          <p:cNvSpPr>
            <a:spLocks noGrp="1"/>
          </p:cNvSpPr>
          <p:nvPr>
            <p:ph type="sldNum" sz="quarter" idx="10"/>
          </p:nvPr>
        </p:nvSpPr>
        <p:spPr/>
        <p:txBody>
          <a:bodyPr/>
          <a:lstStyle/>
          <a:p>
            <a:fld id="{337C83BB-F4A8-4E53-83DC-0061CCF93091}" type="slidenum">
              <a:rPr lang="en-US" smtClean="0"/>
              <a:pPr/>
              <a:t>3</a:t>
            </a:fld>
            <a:endParaRPr lang="en-US"/>
          </a:p>
        </p:txBody>
      </p:sp>
    </p:spTree>
    <p:extLst>
      <p:ext uri="{BB962C8B-B14F-4D97-AF65-F5344CB8AC3E}">
        <p14:creationId xmlns:p14="http://schemas.microsoft.com/office/powerpoint/2010/main" val="894948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the field of statistics works!</a:t>
            </a:r>
          </a:p>
        </p:txBody>
      </p:sp>
    </p:spTree>
    <p:extLst>
      <p:ext uri="{BB962C8B-B14F-4D97-AF65-F5344CB8AC3E}">
        <p14:creationId xmlns:p14="http://schemas.microsoft.com/office/powerpoint/2010/main" val="1842711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that genomic privacy is dead – it’s very easy to capture my </a:t>
            </a:r>
            <a:r>
              <a:rPr lang="en-US" dirty="0" err="1"/>
              <a:t>dna</a:t>
            </a:r>
            <a:r>
              <a:rPr lang="en-US" dirty="0"/>
              <a:t> from a discarded cup of coffee (I saw it on Law and Order)..</a:t>
            </a:r>
          </a:p>
          <a:p>
            <a:r>
              <a:rPr lang="en-US" dirty="0"/>
              <a:t>Many of you have probably heard about the 2008 work of Homer et al., which showed how to compromise the privacy of individuals in a medical study based only on (1) statistics about the Minor allele frequencies about the case group and comparable statistics for a control; together with (2) the genomic information from an individual.</a:t>
            </a:r>
          </a:p>
        </p:txBody>
      </p:sp>
    </p:spTree>
    <p:extLst>
      <p:ext uri="{BB962C8B-B14F-4D97-AF65-F5344CB8AC3E}">
        <p14:creationId xmlns:p14="http://schemas.microsoft.com/office/powerpoint/2010/main" val="188619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we may have data of the following type for individuals diagnosed with an illness in the Case group, and healthy individuals in the control group.  In case you thought the attack was theoretical, it’s quite practical, as the next slide will show</a:t>
            </a:r>
          </a:p>
        </p:txBody>
      </p:sp>
    </p:spTree>
    <p:extLst>
      <p:ext uri="{BB962C8B-B14F-4D97-AF65-F5344CB8AC3E}">
        <p14:creationId xmlns:p14="http://schemas.microsoft.com/office/powerpoint/2010/main" val="155205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344D-D62C-4375-B786-F811D6A96317}" type="slidenum">
              <a:rPr lang="en-US" smtClean="0"/>
              <a:t>7</a:t>
            </a:fld>
            <a:endParaRPr lang="en-US"/>
          </a:p>
        </p:txBody>
      </p:sp>
    </p:spTree>
    <p:extLst>
      <p:ext uri="{BB962C8B-B14F-4D97-AF65-F5344CB8AC3E}">
        <p14:creationId xmlns:p14="http://schemas.microsoft.com/office/powerpoint/2010/main" val="378381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a:solidFill>
                  <a:srgbClr val="FF0000"/>
                </a:solidFill>
              </a:rPr>
              <a:t>In fact, the attack is resilient to quite a bit of noise that may be introduced to the statistics in the hope of providing privacy.  In general, the FL of IR tells us that…</a:t>
            </a:r>
          </a:p>
          <a:p>
            <a:pPr>
              <a:spcBef>
                <a:spcPts val="1200"/>
              </a:spcBef>
            </a:pPr>
            <a:r>
              <a:rPr lang="en-US" dirty="0">
                <a:solidFill>
                  <a:srgbClr val="FF0000"/>
                </a:solidFill>
              </a:rPr>
              <a:t>The phenomenon is analogous to exposure to small doses of radiation.  Every statistic reveals a little statistical hint about the dataset, and just as small doses of radiation accumulate to cancer-casing cumulative effects, these hints can accumulate to devastating privacy losses.</a:t>
            </a:r>
          </a:p>
        </p:txBody>
      </p:sp>
      <p:sp>
        <p:nvSpPr>
          <p:cNvPr id="4" name="Slide Number Placeholder 3"/>
          <p:cNvSpPr>
            <a:spLocks noGrp="1"/>
          </p:cNvSpPr>
          <p:nvPr>
            <p:ph type="sldNum" sz="quarter" idx="10"/>
          </p:nvPr>
        </p:nvSpPr>
        <p:spPr/>
        <p:txBody>
          <a:bodyPr/>
          <a:lstStyle/>
          <a:p>
            <a:fld id="{337C83BB-F4A8-4E53-83DC-0061CCF93091}" type="slidenum">
              <a:rPr lang="en-US" smtClean="0"/>
              <a:pPr/>
              <a:t>8</a:t>
            </a:fld>
            <a:endParaRPr lang="en-US"/>
          </a:p>
        </p:txBody>
      </p:sp>
    </p:spTree>
    <p:extLst>
      <p:ext uri="{BB962C8B-B14F-4D97-AF65-F5344CB8AC3E}">
        <p14:creationId xmlns:p14="http://schemas.microsoft.com/office/powerpoint/2010/main" val="350169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do about this?</a:t>
            </a:r>
          </a:p>
        </p:txBody>
      </p:sp>
    </p:spTree>
    <p:extLst>
      <p:ext uri="{BB962C8B-B14F-4D97-AF65-F5344CB8AC3E}">
        <p14:creationId xmlns:p14="http://schemas.microsoft.com/office/powerpoint/2010/main" val="134062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Font typeface="Droid Sans"/>
              <a:buNone/>
              <a:defRPr sz="2800">
                <a:latin typeface="Droid Sans"/>
                <a:ea typeface="Droid Sans"/>
                <a:cs typeface="Droid Sans"/>
                <a:sym typeface="Droid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189" lvl="0" indent="-228594">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189" lvl="0" indent="-342891" algn="ctr">
              <a:spcBef>
                <a:spcPts val="0"/>
              </a:spcBef>
              <a:spcAft>
                <a:spcPts val="0"/>
              </a:spcAft>
              <a:buSzPts val="1800"/>
              <a:buChar char="●"/>
              <a:defRPr/>
            </a:lvl1pPr>
            <a:lvl2pPr marL="914377"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1"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DC9F146-4B0E-4B36-8BFE-D9E1512F14D6}" type="datetimeFigureOut">
              <a:rPr lang="en-US" smtClean="0"/>
              <a:pPr/>
              <a:t>3/22/2023</a:t>
            </a:fld>
            <a:endParaRPr lang="en-US"/>
          </a:p>
        </p:txBody>
      </p:sp>
      <p:sp>
        <p:nvSpPr>
          <p:cNvPr id="5" name="Footer Placeholder 4"/>
          <p:cNvSpPr>
            <a:spLocks noGrp="1"/>
          </p:cNvSpPr>
          <p:nvPr>
            <p:ph type="ftr" sz="quarter" idx="11"/>
          </p:nvPr>
        </p:nvSpPr>
        <p:spPr/>
        <p:txBody>
          <a:bodyPr/>
          <a:lstStyle/>
          <a:p>
            <a:r>
              <a:rPr lang="en-US" dirty="0"/>
              <a:t>VLDB 2013</a:t>
            </a:r>
          </a:p>
        </p:txBody>
      </p:sp>
      <p:sp>
        <p:nvSpPr>
          <p:cNvPr id="6" name="Slide Number Placeholder 5"/>
          <p:cNvSpPr>
            <a:spLocks noGrp="1"/>
          </p:cNvSpPr>
          <p:nvPr>
            <p:ph type="sldNum" sz="quarter" idx="12"/>
          </p:nvPr>
        </p:nvSpPr>
        <p:spPr/>
        <p:txBody>
          <a:bodyPr/>
          <a:lstStyle/>
          <a:p>
            <a:fld id="{13CABE73-C571-4E3B-A5C2-EF5BEB441420}" type="slidenum">
              <a:rPr lang="en-US" smtClean="0"/>
              <a:pPr/>
              <a:t>‹#›</a:t>
            </a:fld>
            <a:endParaRPr lang="en-US" dirty="0"/>
          </a:p>
        </p:txBody>
      </p:sp>
      <p:sp>
        <p:nvSpPr>
          <p:cNvPr id="8" name="Content Placeholder 7"/>
          <p:cNvSpPr>
            <a:spLocks noGrp="1"/>
          </p:cNvSpPr>
          <p:nvPr>
            <p:ph sz="quarter" idx="1"/>
          </p:nvPr>
        </p:nvSpPr>
        <p:spPr>
          <a:xfrm>
            <a:off x="457200" y="914400"/>
            <a:ext cx="8229600" cy="37033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273423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Droid Sans"/>
              <a:buChar char="●"/>
              <a:defRPr sz="1800">
                <a:solidFill>
                  <a:schemeClr val="dk2"/>
                </a:solidFill>
                <a:latin typeface="Droid Sans"/>
                <a:ea typeface="Droid Sans"/>
                <a:cs typeface="Droid Sans"/>
                <a:sym typeface="Droid Sans"/>
              </a:defRPr>
            </a:lvl1pPr>
            <a:lvl2pPr marL="914400" lvl="1" indent="-317500">
              <a:lnSpc>
                <a:spcPct val="115000"/>
              </a:lnSpc>
              <a:spcBef>
                <a:spcPts val="1600"/>
              </a:spcBef>
              <a:spcAft>
                <a:spcPts val="0"/>
              </a:spcAft>
              <a:buClr>
                <a:schemeClr val="dk2"/>
              </a:buClr>
              <a:buSzPts val="1400"/>
              <a:buFont typeface="Droid Sans"/>
              <a:buChar char="○"/>
              <a:defRPr>
                <a:solidFill>
                  <a:schemeClr val="dk2"/>
                </a:solidFill>
                <a:latin typeface="Droid Sans"/>
                <a:ea typeface="Droid Sans"/>
                <a:cs typeface="Droid Sans"/>
                <a:sym typeface="Droid Sans"/>
              </a:defRPr>
            </a:lvl2pPr>
            <a:lvl3pPr marL="1371600" lvl="2" indent="-317500">
              <a:lnSpc>
                <a:spcPct val="115000"/>
              </a:lnSpc>
              <a:spcBef>
                <a:spcPts val="1600"/>
              </a:spcBef>
              <a:spcAft>
                <a:spcPts val="0"/>
              </a:spcAft>
              <a:buClr>
                <a:schemeClr val="dk2"/>
              </a:buClr>
              <a:buSzPts val="1400"/>
              <a:buFont typeface="Droid Sans"/>
              <a:buChar char="■"/>
              <a:defRPr>
                <a:solidFill>
                  <a:schemeClr val="dk2"/>
                </a:solidFill>
                <a:latin typeface="Droid Sans"/>
                <a:ea typeface="Droid Sans"/>
                <a:cs typeface="Droid Sans"/>
                <a:sym typeface="Droid Sans"/>
              </a:defRPr>
            </a:lvl3pPr>
            <a:lvl4pPr marL="1828800" lvl="3" indent="-317500">
              <a:lnSpc>
                <a:spcPct val="115000"/>
              </a:lnSpc>
              <a:spcBef>
                <a:spcPts val="1600"/>
              </a:spcBef>
              <a:spcAft>
                <a:spcPts val="0"/>
              </a:spcAft>
              <a:buClr>
                <a:schemeClr val="dk2"/>
              </a:buClr>
              <a:buSzPts val="1400"/>
              <a:buFont typeface="Droid Sans"/>
              <a:buChar char="●"/>
              <a:defRPr>
                <a:solidFill>
                  <a:schemeClr val="dk2"/>
                </a:solidFill>
                <a:latin typeface="Droid Sans"/>
                <a:ea typeface="Droid Sans"/>
                <a:cs typeface="Droid Sans"/>
                <a:sym typeface="Droid Sans"/>
              </a:defRPr>
            </a:lvl4pPr>
            <a:lvl5pPr marL="2286000" lvl="4" indent="-317500">
              <a:lnSpc>
                <a:spcPct val="115000"/>
              </a:lnSpc>
              <a:spcBef>
                <a:spcPts val="1600"/>
              </a:spcBef>
              <a:spcAft>
                <a:spcPts val="0"/>
              </a:spcAft>
              <a:buClr>
                <a:schemeClr val="dk2"/>
              </a:buClr>
              <a:buSzPts val="1400"/>
              <a:buFont typeface="Droid Sans"/>
              <a:buChar char="○"/>
              <a:defRPr>
                <a:solidFill>
                  <a:schemeClr val="dk2"/>
                </a:solidFill>
                <a:latin typeface="Droid Sans"/>
                <a:ea typeface="Droid Sans"/>
                <a:cs typeface="Droid Sans"/>
                <a:sym typeface="Droid Sans"/>
              </a:defRPr>
            </a:lvl5pPr>
            <a:lvl6pPr marL="2743200" lvl="5" indent="-317500">
              <a:lnSpc>
                <a:spcPct val="115000"/>
              </a:lnSpc>
              <a:spcBef>
                <a:spcPts val="1600"/>
              </a:spcBef>
              <a:spcAft>
                <a:spcPts val="0"/>
              </a:spcAft>
              <a:buClr>
                <a:schemeClr val="dk2"/>
              </a:buClr>
              <a:buSzPts val="1400"/>
              <a:buFont typeface="Droid Sans"/>
              <a:buChar char="■"/>
              <a:defRPr>
                <a:solidFill>
                  <a:schemeClr val="dk2"/>
                </a:solidFill>
                <a:latin typeface="Droid Sans"/>
                <a:ea typeface="Droid Sans"/>
                <a:cs typeface="Droid Sans"/>
                <a:sym typeface="Droid Sans"/>
              </a:defRPr>
            </a:lvl6pPr>
            <a:lvl7pPr marL="3200400" lvl="6" indent="-317500">
              <a:lnSpc>
                <a:spcPct val="115000"/>
              </a:lnSpc>
              <a:spcBef>
                <a:spcPts val="1600"/>
              </a:spcBef>
              <a:spcAft>
                <a:spcPts val="0"/>
              </a:spcAft>
              <a:buClr>
                <a:schemeClr val="dk2"/>
              </a:buClr>
              <a:buSzPts val="1400"/>
              <a:buFont typeface="Droid Sans"/>
              <a:buChar char="●"/>
              <a:defRPr>
                <a:solidFill>
                  <a:schemeClr val="dk2"/>
                </a:solidFill>
                <a:latin typeface="Droid Sans"/>
                <a:ea typeface="Droid Sans"/>
                <a:cs typeface="Droid Sans"/>
                <a:sym typeface="Droid Sans"/>
              </a:defRPr>
            </a:lvl7pPr>
            <a:lvl8pPr marL="3657600" lvl="7" indent="-317500">
              <a:lnSpc>
                <a:spcPct val="115000"/>
              </a:lnSpc>
              <a:spcBef>
                <a:spcPts val="1600"/>
              </a:spcBef>
              <a:spcAft>
                <a:spcPts val="0"/>
              </a:spcAft>
              <a:buClr>
                <a:schemeClr val="dk2"/>
              </a:buClr>
              <a:buSzPts val="1400"/>
              <a:buFont typeface="Droid Sans"/>
              <a:buChar char="○"/>
              <a:defRPr>
                <a:solidFill>
                  <a:schemeClr val="dk2"/>
                </a:solidFill>
                <a:latin typeface="Droid Sans"/>
                <a:ea typeface="Droid Sans"/>
                <a:cs typeface="Droid Sans"/>
                <a:sym typeface="Droid Sans"/>
              </a:defRPr>
            </a:lvl8pPr>
            <a:lvl9pPr marL="4114800" lvl="8" indent="-317500">
              <a:lnSpc>
                <a:spcPct val="115000"/>
              </a:lnSpc>
              <a:spcBef>
                <a:spcPts val="1600"/>
              </a:spcBef>
              <a:spcAft>
                <a:spcPts val="1600"/>
              </a:spcAft>
              <a:buClr>
                <a:schemeClr val="dk2"/>
              </a:buClr>
              <a:buSzPts val="1400"/>
              <a:buFont typeface="Droid Sans"/>
              <a:buChar char="■"/>
              <a:defRPr>
                <a:solidFill>
                  <a:schemeClr val="dk2"/>
                </a:solidFill>
                <a:latin typeface="Droid Sans"/>
                <a:ea typeface="Droid Sans"/>
                <a:cs typeface="Droid Sans"/>
                <a:sym typeface="Droid Sans"/>
              </a:defRPr>
            </a:lvl9pPr>
          </a:lstStyle>
          <a:p>
            <a:endParaRPr/>
          </a:p>
        </p:txBody>
      </p:sp>
      <p:sp>
        <p:nvSpPr>
          <p:cNvPr id="8" name="Shape 8"/>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6" r:id="rId3"/>
    <p:sldLayoutId id="2147483657" r:id="rId4"/>
    <p:sldLayoutId id="214748367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work@seas.harvar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6690483" y="634256"/>
            <a:ext cx="1385316" cy="253916"/>
          </a:xfrm>
          <a:prstGeom prst="rect">
            <a:avLst/>
          </a:prstGeom>
        </p:spPr>
        <p:txBody>
          <a:bodyPr wrap="none">
            <a:spAutoFit/>
          </a:bodyPr>
          <a:lstStyle/>
          <a:p>
            <a:pPr algn="r"/>
            <a:r>
              <a:rPr lang="en-GB" sz="1050" b="1" dirty="0"/>
              <a:t>FGAI4H-R-039-A08</a:t>
            </a:r>
          </a:p>
        </p:txBody>
      </p:sp>
      <p:sp>
        <p:nvSpPr>
          <p:cNvPr id="10" name="Rectangle 9">
            <a:extLst>
              <a:ext uri="{FF2B5EF4-FFF2-40B4-BE49-F238E27FC236}">
                <a16:creationId xmlns:a16="http://schemas.microsoft.com/office/drawing/2014/main" id="{D36F58C8-2F54-4864-94DC-A069EA8D2640}"/>
              </a:ext>
            </a:extLst>
          </p:cNvPr>
          <p:cNvSpPr/>
          <p:nvPr/>
        </p:nvSpPr>
        <p:spPr>
          <a:xfrm>
            <a:off x="6058900" y="911255"/>
            <a:ext cx="2016899" cy="253916"/>
          </a:xfrm>
          <a:prstGeom prst="rect">
            <a:avLst/>
          </a:prstGeom>
        </p:spPr>
        <p:txBody>
          <a:bodyPr wrap="none">
            <a:spAutoFit/>
          </a:bodyPr>
          <a:lstStyle/>
          <a:p>
            <a:pPr algn="r"/>
            <a:r>
              <a:rPr lang="en-US" sz="1050" dirty="0"/>
              <a:t>Cambridge, 21-24 March 2023</a:t>
            </a:r>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1943935054"/>
              </p:ext>
            </p:extLst>
          </p:nvPr>
        </p:nvGraphicFramePr>
        <p:xfrm>
          <a:off x="1068201" y="2455541"/>
          <a:ext cx="7007599" cy="1301116"/>
        </p:xfrm>
        <a:graphic>
          <a:graphicData uri="http://schemas.openxmlformats.org/drawingml/2006/table">
            <a:tbl>
              <a:tblPr firstRow="1" bandRow="1">
                <a:tableStyleId>{2D5ABB26-0587-4C30-8999-92F81FD0307C}</a:tableStyleId>
              </a:tblPr>
              <a:tblGrid>
                <a:gridCol w="1123034">
                  <a:extLst>
                    <a:ext uri="{9D8B030D-6E8A-4147-A177-3AD203B41FA5}">
                      <a16:colId xmlns:a16="http://schemas.microsoft.com/office/drawing/2014/main" val="3760236376"/>
                    </a:ext>
                  </a:extLst>
                </a:gridCol>
                <a:gridCol w="2899852">
                  <a:extLst>
                    <a:ext uri="{9D8B030D-6E8A-4147-A177-3AD203B41FA5}">
                      <a16:colId xmlns:a16="http://schemas.microsoft.com/office/drawing/2014/main" val="4118390399"/>
                    </a:ext>
                  </a:extLst>
                </a:gridCol>
                <a:gridCol w="2984713">
                  <a:extLst>
                    <a:ext uri="{9D8B030D-6E8A-4147-A177-3AD203B41FA5}">
                      <a16:colId xmlns:a16="http://schemas.microsoft.com/office/drawing/2014/main" val="3689152469"/>
                    </a:ext>
                  </a:extLst>
                </a:gridCol>
              </a:tblGrid>
              <a:tr h="274320">
                <a:tc>
                  <a:txBody>
                    <a:bodyPr/>
                    <a:lstStyle/>
                    <a:p>
                      <a:r>
                        <a:rPr lang="en-US" sz="1400" b="1" dirty="0"/>
                        <a:t>Source:</a:t>
                      </a:r>
                      <a:endParaRPr lang="en-GB" sz="1400" b="1" dirty="0"/>
                    </a:p>
                  </a:txBody>
                  <a:tcPr marL="51435" marR="51435" marT="25718" marB="25718"/>
                </a:tc>
                <a:tc gridSpan="2">
                  <a:txBody>
                    <a:bodyPr/>
                    <a:lstStyle/>
                    <a:p>
                      <a:r>
                        <a:rPr lang="en-GB" sz="1400" b="0" i="0" kern="1200" dirty="0">
                          <a:solidFill>
                            <a:schemeClr val="tx1"/>
                          </a:solidFill>
                          <a:effectLst/>
                          <a:latin typeface="+mn-lt"/>
                          <a:ea typeface="+mn-ea"/>
                          <a:cs typeface="+mn-cs"/>
                        </a:rPr>
                        <a:t>Harvard University</a:t>
                      </a:r>
                      <a:endParaRPr lang="en-GB" sz="1400" dirty="0">
                        <a:solidFill>
                          <a:srgbClr val="FF0000"/>
                        </a:solidFill>
                      </a:endParaRPr>
                    </a:p>
                  </a:txBody>
                  <a:tcPr marL="51435" marR="51435" marT="25718" marB="25718"/>
                </a:tc>
                <a:tc hMerge="1">
                  <a:txBody>
                    <a:bodyPr/>
                    <a:lstStyle/>
                    <a:p>
                      <a:endParaRPr lang="en-GB"/>
                    </a:p>
                  </a:txBody>
                  <a:tcPr/>
                </a:tc>
                <a:extLst>
                  <a:ext uri="{0D108BD9-81ED-4DB2-BD59-A6C34878D82A}">
                    <a16:rowId xmlns:a16="http://schemas.microsoft.com/office/drawing/2014/main" val="3920436266"/>
                  </a:ext>
                </a:extLst>
              </a:tr>
              <a:tr h="274320">
                <a:tc>
                  <a:txBody>
                    <a:bodyPr/>
                    <a:lstStyle/>
                    <a:p>
                      <a:r>
                        <a:rPr lang="en-US" sz="1400" b="1" dirty="0"/>
                        <a:t>Title:</a:t>
                      </a:r>
                      <a:endParaRPr lang="en-GB" sz="1400" b="1" dirty="0"/>
                    </a:p>
                  </a:txBody>
                  <a:tcPr marL="51435" marR="51435" marT="25718" marB="25718">
                    <a:lnB w="12700" cap="flat" cmpd="sng" algn="ctr">
                      <a:solidFill>
                        <a:schemeClr val="tx1"/>
                      </a:solidFill>
                      <a:prstDash val="solid"/>
                      <a:round/>
                      <a:headEnd type="none" w="med" len="med"/>
                      <a:tailEnd type="none" w="med" len="med"/>
                    </a:lnB>
                  </a:tcPr>
                </a:tc>
                <a:tc gridSpan="2">
                  <a:txBody>
                    <a:bodyPr/>
                    <a:lstStyle/>
                    <a:p>
                      <a:r>
                        <a:rPr lang="en-GB" sz="1400" b="0" i="0" kern="1200" dirty="0">
                          <a:solidFill>
                            <a:schemeClr val="tx1"/>
                          </a:solidFill>
                          <a:effectLst/>
                          <a:latin typeface="+mn-lt"/>
                          <a:ea typeface="+mn-ea"/>
                          <a:cs typeface="+mn-cs"/>
                        </a:rPr>
                        <a:t>Att.8 - Presentation - (Differential) Privacy in Medical Settings </a:t>
                      </a:r>
                      <a:endParaRPr lang="en-GB" sz="1400" dirty="0"/>
                    </a:p>
                  </a:txBody>
                  <a:tcPr marL="51435" marR="51435" marT="25718" marB="25718">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94681210"/>
                  </a:ext>
                </a:extLst>
              </a:tr>
              <a:tr h="274320">
                <a:tc>
                  <a:txBody>
                    <a:bodyPr/>
                    <a:lstStyle/>
                    <a:p>
                      <a:r>
                        <a:rPr lang="en-US" sz="1400" b="1" dirty="0"/>
                        <a:t>Contact:</a:t>
                      </a:r>
                      <a:endParaRPr lang="en-GB" sz="1400" b="1" dirty="0"/>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Cynthia </a:t>
                      </a:r>
                      <a:r>
                        <a:rPr lang="en-US" sz="1400" dirty="0" err="1"/>
                        <a:t>Dwork</a:t>
                      </a:r>
                      <a:endParaRPr lang="en-GB" sz="1400" dirty="0">
                        <a:solidFill>
                          <a:srgbClr val="FF0000"/>
                        </a:solidFill>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E-mail: </a:t>
                      </a:r>
                      <a:r>
                        <a:rPr lang="en-GB" sz="1400" u="sng" kern="1200" dirty="0">
                          <a:solidFill>
                            <a:schemeClr val="tx1"/>
                          </a:solidFill>
                          <a:effectLst/>
                          <a:latin typeface="+mn-lt"/>
                          <a:ea typeface="+mn-ea"/>
                          <a:cs typeface="+mn-cs"/>
                          <a:hlinkClick r:id="rId3"/>
                        </a:rPr>
                        <a:t>dwork@seas.harvard.edu</a:t>
                      </a:r>
                      <a:r>
                        <a:rPr lang="en-GB" sz="1400" kern="1200" dirty="0">
                          <a:effectLst/>
                        </a:rPr>
                        <a:t> </a:t>
                      </a:r>
                      <a:endParaRPr lang="en-GB" sz="1400" dirty="0"/>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274320">
                <a:tc>
                  <a:txBody>
                    <a:bodyPr/>
                    <a:lstStyle/>
                    <a:p>
                      <a:r>
                        <a:rPr lang="en-US" sz="1400" b="1" dirty="0"/>
                        <a:t>Abstract:</a:t>
                      </a:r>
                      <a:endParaRPr lang="en-GB" sz="1400" b="1" dirty="0"/>
                    </a:p>
                  </a:txBody>
                  <a:tcPr marL="51435" marR="51435" marT="25718" marB="25718">
                    <a:lnT w="1270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PPT contains a presentation on Differential Privacy in Medical Settings given in the workshop on 21 March 2023.</a:t>
                      </a:r>
                      <a:endParaRPr lang="en-GB" sz="1400" dirty="0"/>
                    </a:p>
                  </a:txBody>
                  <a:tcPr marL="51435" marR="51435" marT="25718" marB="25718">
                    <a:lnT w="1270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E98A4C1-9475-4310-BB01-C50C70531BBE}"/>
              </a:ext>
            </a:extLst>
          </p:cNvPr>
          <p:cNvSpPr>
            <a:spLocks noGrp="1"/>
          </p:cNvSpPr>
          <p:nvPr>
            <p:ph type="subTitle" idx="1"/>
          </p:nvPr>
        </p:nvSpPr>
        <p:spPr/>
        <p:txBody>
          <a:bodyPr/>
          <a:lstStyle/>
          <a:p>
            <a:endParaRPr lang="en-US" dirty="0"/>
          </a:p>
        </p:txBody>
      </p:sp>
      <p:sp>
        <p:nvSpPr>
          <p:cNvPr id="2" name="Title 1"/>
          <p:cNvSpPr>
            <a:spLocks noGrp="1"/>
          </p:cNvSpPr>
          <p:nvPr>
            <p:ph type="ctrTitle"/>
          </p:nvPr>
        </p:nvSpPr>
        <p:spPr>
          <a:xfrm>
            <a:off x="479630" y="2716075"/>
            <a:ext cx="8184740" cy="1028700"/>
          </a:xfrm>
        </p:spPr>
        <p:txBody>
          <a:bodyPr>
            <a:noAutofit/>
          </a:bodyPr>
          <a:lstStyle/>
          <a:p>
            <a:r>
              <a:rPr lang="en-US" sz="3200" dirty="0"/>
              <a:t>The Definition of Differential Privacy</a:t>
            </a:r>
            <a:br>
              <a:rPr lang="en-US" sz="3200" dirty="0"/>
            </a:br>
            <a:r>
              <a:rPr lang="en-US" sz="3200" dirty="0"/>
              <a:t>Motivation and Meaning</a:t>
            </a:r>
            <a:endParaRPr lang="en-US" sz="2400" dirty="0"/>
          </a:p>
        </p:txBody>
      </p:sp>
      <p:sp>
        <p:nvSpPr>
          <p:cNvPr id="4" name="TextBox 3"/>
          <p:cNvSpPr txBox="1"/>
          <p:nvPr>
            <p:custDataLst>
              <p:tags r:id="rId1"/>
            </p:custDataLst>
          </p:nvPr>
        </p:nvSpPr>
        <p:spPr>
          <a:xfrm>
            <a:off x="1143000" y="5334000"/>
            <a:ext cx="6858000" cy="415755"/>
          </a:xfrm>
          <a:prstGeom prst="rect">
            <a:avLst/>
          </a:prstGeom>
          <a:noFill/>
        </p:spPr>
        <p:txBody>
          <a:bodyPr vert="horz" rtlCol="0">
            <a:spAutoFit/>
          </a:bodyPr>
          <a:lstStyle/>
          <a:p>
            <a:r>
              <a:rPr lang="en-US" sz="1051"/>
              <a:t>TexPoint fonts used in EMF. </a:t>
            </a:r>
          </a:p>
          <a:p>
            <a:r>
              <a:rPr lang="en-US" sz="1051"/>
              <a:t>Read the TexPoint manual before you delete this box.: </a:t>
            </a:r>
            <a:r>
              <a:rPr lang="en-US" sz="1051">
                <a:latin typeface="CMEX10"/>
              </a:rPr>
              <a:t>A</a:t>
            </a:r>
            <a:r>
              <a:rPr lang="en-US" sz="1051">
                <a:latin typeface="CMMI7"/>
              </a:rPr>
              <a:t>A</a:t>
            </a:r>
            <a:r>
              <a:rPr lang="en-US" sz="1051">
                <a:latin typeface="CMMI10"/>
              </a:rPr>
              <a:t>A</a:t>
            </a:r>
            <a:r>
              <a:rPr lang="en-US" sz="1051">
                <a:latin typeface="CMSY10"/>
              </a:rPr>
              <a:t>A</a:t>
            </a:r>
            <a:r>
              <a:rPr lang="en-US" sz="1051">
                <a:latin typeface="CMSY7"/>
              </a:rPr>
              <a:t>A</a:t>
            </a:r>
            <a:r>
              <a:rPr lang="en-US" sz="1051">
                <a:latin typeface="CMR7"/>
              </a:rPr>
              <a:t>A</a:t>
            </a:r>
            <a:r>
              <a:rPr lang="en-US" sz="1051">
                <a:latin typeface="CMR10"/>
              </a:rPr>
              <a:t>A</a:t>
            </a:r>
            <a:r>
              <a:rPr lang="en-US" sz="1051">
                <a:latin typeface="CMR5"/>
              </a:rPr>
              <a:t>A</a:t>
            </a:r>
            <a:endParaRPr lang="en-US" sz="1051"/>
          </a:p>
        </p:txBody>
      </p:sp>
    </p:spTree>
    <p:extLst>
      <p:ext uri="{BB962C8B-B14F-4D97-AF65-F5344CB8AC3E}">
        <p14:creationId xmlns:p14="http://schemas.microsoft.com/office/powerpoint/2010/main" val="160061930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Privacy-Preserving Data Analysis?</a:t>
            </a:r>
          </a:p>
        </p:txBody>
      </p:sp>
      <p:sp>
        <p:nvSpPr>
          <p:cNvPr id="3" name="Content Placeholder 2"/>
          <p:cNvSpPr>
            <a:spLocks noGrp="1"/>
          </p:cNvSpPr>
          <p:nvPr>
            <p:ph sz="quarter"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grpSp>
        <p:nvGrpSpPr>
          <p:cNvPr id="146" name="Group 145"/>
          <p:cNvGrpSpPr/>
          <p:nvPr/>
        </p:nvGrpSpPr>
        <p:grpSpPr>
          <a:xfrm>
            <a:off x="4876208" y="1824589"/>
            <a:ext cx="490040" cy="399083"/>
            <a:chOff x="5410200" y="810133"/>
            <a:chExt cx="871182" cy="709479"/>
          </a:xfrm>
        </p:grpSpPr>
        <p:sp>
          <p:nvSpPr>
            <p:cNvPr id="192" name="Line 43"/>
            <p:cNvSpPr>
              <a:spLocks noChangeShapeType="1"/>
            </p:cNvSpPr>
            <p:nvPr/>
          </p:nvSpPr>
          <p:spPr bwMode="auto">
            <a:xfrm>
              <a:off x="5410200" y="1146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93" name="Line 43"/>
            <p:cNvSpPr>
              <a:spLocks noChangeShapeType="1"/>
            </p:cNvSpPr>
            <p:nvPr/>
          </p:nvSpPr>
          <p:spPr bwMode="auto">
            <a:xfrm>
              <a:off x="5443182" y="1430923"/>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94" name="TextBox 193"/>
            <p:cNvSpPr txBox="1"/>
            <p:nvPr/>
          </p:nvSpPr>
          <p:spPr>
            <a:xfrm>
              <a:off x="5715000" y="810133"/>
              <a:ext cx="504981" cy="410367"/>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1</a:t>
              </a:r>
            </a:p>
          </p:txBody>
        </p:sp>
        <p:sp>
          <p:nvSpPr>
            <p:cNvPr id="195" name="TextBox 194"/>
            <p:cNvSpPr txBox="1"/>
            <p:nvPr/>
          </p:nvSpPr>
          <p:spPr>
            <a:xfrm>
              <a:off x="5715000" y="1109245"/>
              <a:ext cx="493582" cy="410367"/>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1</a:t>
              </a:r>
            </a:p>
          </p:txBody>
        </p:sp>
      </p:grpSp>
      <p:grpSp>
        <p:nvGrpSpPr>
          <p:cNvPr id="4" name="Group 3"/>
          <p:cNvGrpSpPr/>
          <p:nvPr/>
        </p:nvGrpSpPr>
        <p:grpSpPr>
          <a:xfrm>
            <a:off x="3535842" y="1918260"/>
            <a:ext cx="2909950" cy="1332368"/>
            <a:chOff x="4055160" y="2267238"/>
            <a:chExt cx="5173244" cy="2368654"/>
          </a:xfrm>
        </p:grpSpPr>
        <p:grpSp>
          <p:nvGrpSpPr>
            <p:cNvPr id="147" name="Group 146"/>
            <p:cNvGrpSpPr/>
            <p:nvPr/>
          </p:nvGrpSpPr>
          <p:grpSpPr>
            <a:xfrm>
              <a:off x="4177348" y="2267238"/>
              <a:ext cx="5051056" cy="2368654"/>
              <a:chOff x="3149514" y="976657"/>
              <a:chExt cx="5051056" cy="2368654"/>
            </a:xfrm>
          </p:grpSpPr>
          <p:sp>
            <p:nvSpPr>
              <p:cNvPr id="148" name="Text Box 26"/>
              <p:cNvSpPr txBox="1">
                <a:spLocks noChangeArrowheads="1"/>
              </p:cNvSpPr>
              <p:nvPr/>
            </p:nvSpPr>
            <p:spPr bwMode="auto">
              <a:xfrm>
                <a:off x="3149514" y="2750276"/>
                <a:ext cx="169049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Database</a:t>
                </a:r>
                <a:endParaRPr lang="en-US" sz="1575" baseline="30000" dirty="0">
                  <a:solidFill>
                    <a:prstClr val="black"/>
                  </a:solidFill>
                  <a:latin typeface="Calibri"/>
                </a:endParaRPr>
              </a:p>
            </p:txBody>
          </p:sp>
          <p:sp>
            <p:nvSpPr>
              <p:cNvPr id="150" name="Text Box 26"/>
              <p:cNvSpPr txBox="1">
                <a:spLocks noChangeArrowheads="1"/>
              </p:cNvSpPr>
              <p:nvPr/>
            </p:nvSpPr>
            <p:spPr bwMode="auto">
              <a:xfrm>
                <a:off x="6108259" y="2750276"/>
                <a:ext cx="209231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 analyst</a:t>
                </a:r>
                <a:endParaRPr lang="en-US" sz="1575" baseline="30000" dirty="0">
                  <a:solidFill>
                    <a:prstClr val="black"/>
                  </a:solidFill>
                  <a:latin typeface="Calibri"/>
                </a:endParaRPr>
              </a:p>
            </p:txBody>
          </p:sp>
          <p:sp>
            <p:nvSpPr>
              <p:cNvPr id="168" name="Text Box 44"/>
              <p:cNvSpPr txBox="1">
                <a:spLocks noChangeArrowheads="1"/>
              </p:cNvSpPr>
              <p:nvPr/>
            </p:nvSpPr>
            <p:spPr bwMode="auto">
              <a:xfrm>
                <a:off x="4547574" y="1505635"/>
                <a:ext cx="724416" cy="718146"/>
              </a:xfrm>
              <a:prstGeom prst="rect">
                <a:avLst/>
              </a:prstGeom>
              <a:noFill/>
              <a:ln w="25400">
                <a:noFill/>
                <a:miter lim="800000"/>
                <a:headEnd/>
                <a:tailEnd/>
              </a:ln>
              <a:effectLst/>
            </p:spPr>
            <p:txBody>
              <a:bodyPr wrap="none">
                <a:spAutoFit/>
              </a:bodyPr>
              <a:lstStyle/>
              <a:p>
                <a:pPr algn="ctr">
                  <a:defRPr/>
                </a:pPr>
                <a:r>
                  <a:rPr lang="en-US" sz="2025" dirty="0">
                    <a:solidFill>
                      <a:prstClr val="white"/>
                    </a:solidFill>
                    <a:latin typeface="Calibri"/>
                  </a:rPr>
                  <a:t>M</a:t>
                </a:r>
              </a:p>
            </p:txBody>
          </p:sp>
          <p:grpSp>
            <p:nvGrpSpPr>
              <p:cNvPr id="152" name="Group 151"/>
              <p:cNvGrpSpPr/>
              <p:nvPr/>
            </p:nvGrpSpPr>
            <p:grpSpPr>
              <a:xfrm>
                <a:off x="5410200" y="1371600"/>
                <a:ext cx="881418" cy="1536538"/>
                <a:chOff x="5410200" y="1371600"/>
                <a:chExt cx="881418" cy="1536538"/>
              </a:xfrm>
            </p:grpSpPr>
            <p:grpSp>
              <p:nvGrpSpPr>
                <p:cNvPr id="156" name="Group 155"/>
                <p:cNvGrpSpPr/>
                <p:nvPr/>
              </p:nvGrpSpPr>
              <p:grpSpPr>
                <a:xfrm>
                  <a:off x="5410200" y="1371600"/>
                  <a:ext cx="881418" cy="1291015"/>
                  <a:chOff x="5410200" y="1371600"/>
                  <a:chExt cx="881418" cy="1291015"/>
                </a:xfrm>
              </p:grpSpPr>
              <p:sp>
                <p:nvSpPr>
                  <p:cNvPr id="158" name="Line 43"/>
                  <p:cNvSpPr>
                    <a:spLocks noChangeShapeType="1"/>
                  </p:cNvSpPr>
                  <p:nvPr/>
                </p:nvSpPr>
                <p:spPr bwMode="auto">
                  <a:xfrm>
                    <a:off x="5410200" y="1707879"/>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59" name="Line 43"/>
                  <p:cNvSpPr>
                    <a:spLocks noChangeShapeType="1"/>
                  </p:cNvSpPr>
                  <p:nvPr/>
                </p:nvSpPr>
                <p:spPr bwMode="auto">
                  <a:xfrm>
                    <a:off x="5453418" y="2009267"/>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0" name="TextBox 159"/>
                  <p:cNvSpPr txBox="1"/>
                  <p:nvPr/>
                </p:nvSpPr>
                <p:spPr>
                  <a:xfrm>
                    <a:off x="5715000" y="1371600"/>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2</a:t>
                    </a:r>
                  </a:p>
                </p:txBody>
              </p:sp>
              <p:sp>
                <p:nvSpPr>
                  <p:cNvPr id="161" name="TextBox 160"/>
                  <p:cNvSpPr txBox="1"/>
                  <p:nvPr/>
                </p:nvSpPr>
                <p:spPr>
                  <a:xfrm>
                    <a:off x="5735003" y="1670713"/>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2</a:t>
                    </a:r>
                  </a:p>
                </p:txBody>
              </p:sp>
              <p:sp>
                <p:nvSpPr>
                  <p:cNvPr id="162" name="Line 43"/>
                  <p:cNvSpPr>
                    <a:spLocks noChangeShapeType="1"/>
                  </p:cNvSpPr>
                  <p:nvPr/>
                </p:nvSpPr>
                <p:spPr bwMode="auto">
                  <a:xfrm>
                    <a:off x="5410200" y="2289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63" name="Line 43"/>
                  <p:cNvSpPr>
                    <a:spLocks noChangeShapeType="1"/>
                  </p:cNvSpPr>
                  <p:nvPr/>
                </p:nvSpPr>
                <p:spPr bwMode="auto">
                  <a:xfrm>
                    <a:off x="5443182" y="2590800"/>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4" name="TextBox 163"/>
                  <p:cNvSpPr txBox="1"/>
                  <p:nvPr/>
                </p:nvSpPr>
                <p:spPr>
                  <a:xfrm>
                    <a:off x="5724769" y="1953132"/>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3</a:t>
                    </a:r>
                  </a:p>
                </p:txBody>
              </p:sp>
              <p:sp>
                <p:nvSpPr>
                  <p:cNvPr id="165" name="TextBox 164"/>
                  <p:cNvSpPr txBox="1"/>
                  <p:nvPr/>
                </p:nvSpPr>
                <p:spPr>
                  <a:xfrm>
                    <a:off x="5735003" y="2252247"/>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3</a:t>
                    </a:r>
                  </a:p>
                </p:txBody>
              </p:sp>
            </p:grpSp>
            <p:cxnSp>
              <p:nvCxnSpPr>
                <p:cNvPr id="157" name="Straight Connector 156"/>
                <p:cNvCxnSpPr/>
                <p:nvPr/>
              </p:nvCxnSpPr>
              <p:spPr>
                <a:xfrm>
                  <a:off x="5894199" y="2644282"/>
                  <a:ext cx="0" cy="263856"/>
                </a:xfrm>
                <a:prstGeom prst="line">
                  <a:avLst/>
                </a:prstGeom>
                <a:noFill/>
                <a:ln w="38100" cap="flat" cmpd="sng" algn="ctr">
                  <a:solidFill>
                    <a:sysClr val="windowText" lastClr="000000"/>
                  </a:solidFill>
                  <a:prstDash val="sysDot"/>
                </a:ln>
                <a:effectLst/>
              </p:spPr>
            </p:cxnSp>
          </p:grpSp>
          <p:pic>
            <p:nvPicPr>
              <p:cNvPr id="154" name="Picture 4" descr="C:\Users\salilv\AppData\Local\Microsoft\Windows\Temporary Internet Files\Content.IE5\AZQEMEKK\MC90038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76439" y="976657"/>
                <a:ext cx="1031443" cy="18278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a:grpSpLocks/>
            </p:cNvGrpSpPr>
            <p:nvPr/>
          </p:nvGrpSpPr>
          <p:grpSpPr bwMode="auto">
            <a:xfrm>
              <a:off x="4055160" y="2283270"/>
              <a:ext cx="1905000" cy="1763714"/>
              <a:chOff x="1152" y="908"/>
              <a:chExt cx="1200" cy="1111"/>
            </a:xfrm>
            <a:solidFill>
              <a:srgbClr val="00B050"/>
            </a:solidFill>
          </p:grpSpPr>
          <p:grpSp>
            <p:nvGrpSpPr>
              <p:cNvPr id="54" name="Group 53"/>
              <p:cNvGrpSpPr>
                <a:grpSpLocks/>
              </p:cNvGrpSpPr>
              <p:nvPr/>
            </p:nvGrpSpPr>
            <p:grpSpPr bwMode="auto">
              <a:xfrm>
                <a:off x="1152" y="1292"/>
                <a:ext cx="1200" cy="727"/>
                <a:chOff x="1152" y="860"/>
                <a:chExt cx="1200" cy="727"/>
              </a:xfrm>
              <a:grpFill/>
            </p:grpSpPr>
            <p:grpSp>
              <p:nvGrpSpPr>
                <p:cNvPr id="66" name="Group 5"/>
                <p:cNvGrpSpPr>
                  <a:grpSpLocks/>
                </p:cNvGrpSpPr>
                <p:nvPr/>
              </p:nvGrpSpPr>
              <p:grpSpPr bwMode="auto">
                <a:xfrm>
                  <a:off x="1152" y="1052"/>
                  <a:ext cx="1200" cy="535"/>
                  <a:chOff x="1152" y="1052"/>
                  <a:chExt cx="1200" cy="535"/>
                </a:xfrm>
                <a:grpFill/>
              </p:grpSpPr>
              <p:sp>
                <p:nvSpPr>
                  <p:cNvPr id="72" name="Oval 6"/>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3" name="Oval 7"/>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4" name="Oval 8"/>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5" name="Oval 9"/>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67" name="Group 10"/>
                <p:cNvGrpSpPr>
                  <a:grpSpLocks/>
                </p:cNvGrpSpPr>
                <p:nvPr/>
              </p:nvGrpSpPr>
              <p:grpSpPr bwMode="auto">
                <a:xfrm>
                  <a:off x="1152" y="860"/>
                  <a:ext cx="1200" cy="535"/>
                  <a:chOff x="1152" y="1052"/>
                  <a:chExt cx="1200" cy="535"/>
                </a:xfrm>
                <a:grpFill/>
              </p:grpSpPr>
              <p:sp>
                <p:nvSpPr>
                  <p:cNvPr id="68" name="Oval 11"/>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9" name="Oval 12"/>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0" name="Oval 13"/>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1" name="Oval 14"/>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nvGrpSpPr>
              <p:cNvPr id="55" name="Group 15"/>
              <p:cNvGrpSpPr>
                <a:grpSpLocks/>
              </p:cNvGrpSpPr>
              <p:nvPr/>
            </p:nvGrpSpPr>
            <p:grpSpPr bwMode="auto">
              <a:xfrm>
                <a:off x="1152" y="908"/>
                <a:ext cx="1200" cy="727"/>
                <a:chOff x="1152" y="860"/>
                <a:chExt cx="1200" cy="727"/>
              </a:xfrm>
              <a:grpFill/>
            </p:grpSpPr>
            <p:grpSp>
              <p:nvGrpSpPr>
                <p:cNvPr id="56" name="Group 16"/>
                <p:cNvGrpSpPr>
                  <a:grpSpLocks/>
                </p:cNvGrpSpPr>
                <p:nvPr/>
              </p:nvGrpSpPr>
              <p:grpSpPr bwMode="auto">
                <a:xfrm>
                  <a:off x="1152" y="1052"/>
                  <a:ext cx="1200" cy="535"/>
                  <a:chOff x="1152" y="1052"/>
                  <a:chExt cx="1200" cy="535"/>
                </a:xfrm>
                <a:grpFill/>
              </p:grpSpPr>
              <p:sp>
                <p:nvSpPr>
                  <p:cNvPr id="62" name="Oval 17"/>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3" name="Oval 18"/>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4" name="Oval 19"/>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5" name="Oval 20"/>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57" name="Group 21"/>
                <p:cNvGrpSpPr>
                  <a:grpSpLocks/>
                </p:cNvGrpSpPr>
                <p:nvPr/>
              </p:nvGrpSpPr>
              <p:grpSpPr bwMode="auto">
                <a:xfrm>
                  <a:off x="1152" y="860"/>
                  <a:ext cx="1200" cy="535"/>
                  <a:chOff x="1152" y="1052"/>
                  <a:chExt cx="1200" cy="535"/>
                </a:xfrm>
                <a:grpFill/>
              </p:grpSpPr>
              <p:sp>
                <p:nvSpPr>
                  <p:cNvPr id="58" name="Oval 22"/>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59" name="Oval 23"/>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0" name="Oval 24"/>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1" name="Oval 25"/>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grpSp>
      <p:sp>
        <p:nvSpPr>
          <p:cNvPr id="5" name="Rectangular Callout 4"/>
          <p:cNvSpPr/>
          <p:nvPr/>
        </p:nvSpPr>
        <p:spPr>
          <a:xfrm>
            <a:off x="1430634" y="1669852"/>
            <a:ext cx="1134924" cy="1751695"/>
          </a:xfrm>
          <a:prstGeom prst="wedgeRectCallout">
            <a:avLst>
              <a:gd name="adj1" fmla="val 137639"/>
              <a:gd name="adj2" fmla="val -784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9727" y="1901320"/>
            <a:ext cx="1065109" cy="1274136"/>
          </a:xfrm>
          <a:prstGeom prst="rect">
            <a:avLst/>
          </a:prstGeom>
        </p:spPr>
      </p:pic>
    </p:spTree>
    <p:extLst>
      <p:ext uri="{BB962C8B-B14F-4D97-AF65-F5344CB8AC3E}">
        <p14:creationId xmlns:p14="http://schemas.microsoft.com/office/powerpoint/2010/main" val="125065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481047B-7127-4602-8C8A-6B8E554C659B}"/>
              </a:ext>
            </a:extLst>
          </p:cNvPr>
          <p:cNvSpPr>
            <a:spLocks noGrp="1"/>
          </p:cNvSpPr>
          <p:nvPr>
            <p:ph sz="quarter"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400" dirty="0"/>
              <a:t>“Can’t learn anything new about Payne”?</a:t>
            </a:r>
          </a:p>
          <a:p>
            <a:r>
              <a:rPr lang="en-US" sz="2400" dirty="0" err="1"/>
              <a:t>Dalenius</a:t>
            </a:r>
            <a:r>
              <a:rPr lang="en-US" sz="2400" dirty="0"/>
              <a:t>, 1977</a:t>
            </a:r>
          </a:p>
          <a:p>
            <a:pPr marL="114300" indent="0">
              <a:buNone/>
            </a:pPr>
            <a:endParaRPr lang="en-US" dirty="0"/>
          </a:p>
        </p:txBody>
      </p:sp>
      <p:sp>
        <p:nvSpPr>
          <p:cNvPr id="2" name="Title 1"/>
          <p:cNvSpPr>
            <a:spLocks noGrp="1"/>
          </p:cNvSpPr>
          <p:nvPr>
            <p:ph type="title"/>
          </p:nvPr>
        </p:nvSpPr>
        <p:spPr/>
        <p:txBody>
          <a:bodyPr>
            <a:noAutofit/>
          </a:bodyPr>
          <a:lstStyle/>
          <a:p>
            <a:r>
              <a:rPr lang="en-US" sz="3600" dirty="0"/>
              <a:t>Privacy-Preserving Data Analysis?</a:t>
            </a:r>
          </a:p>
        </p:txBody>
      </p:sp>
      <p:grpSp>
        <p:nvGrpSpPr>
          <p:cNvPr id="146" name="Group 145"/>
          <p:cNvGrpSpPr/>
          <p:nvPr/>
        </p:nvGrpSpPr>
        <p:grpSpPr>
          <a:xfrm>
            <a:off x="4876208" y="1824589"/>
            <a:ext cx="490040" cy="399083"/>
            <a:chOff x="5410200" y="810133"/>
            <a:chExt cx="871182" cy="709479"/>
          </a:xfrm>
        </p:grpSpPr>
        <p:sp>
          <p:nvSpPr>
            <p:cNvPr id="192" name="Line 43"/>
            <p:cNvSpPr>
              <a:spLocks noChangeShapeType="1"/>
            </p:cNvSpPr>
            <p:nvPr/>
          </p:nvSpPr>
          <p:spPr bwMode="auto">
            <a:xfrm>
              <a:off x="5410200" y="1146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93" name="Line 43"/>
            <p:cNvSpPr>
              <a:spLocks noChangeShapeType="1"/>
            </p:cNvSpPr>
            <p:nvPr/>
          </p:nvSpPr>
          <p:spPr bwMode="auto">
            <a:xfrm>
              <a:off x="5443182" y="1430923"/>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94" name="TextBox 193"/>
            <p:cNvSpPr txBox="1"/>
            <p:nvPr/>
          </p:nvSpPr>
          <p:spPr>
            <a:xfrm>
              <a:off x="5715000" y="810133"/>
              <a:ext cx="504981" cy="410367"/>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1</a:t>
              </a:r>
            </a:p>
          </p:txBody>
        </p:sp>
        <p:sp>
          <p:nvSpPr>
            <p:cNvPr id="195" name="TextBox 194"/>
            <p:cNvSpPr txBox="1"/>
            <p:nvPr/>
          </p:nvSpPr>
          <p:spPr>
            <a:xfrm>
              <a:off x="5715000" y="1109245"/>
              <a:ext cx="493582" cy="410367"/>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1</a:t>
              </a:r>
            </a:p>
          </p:txBody>
        </p:sp>
      </p:grpSp>
      <p:grpSp>
        <p:nvGrpSpPr>
          <p:cNvPr id="4" name="Group 3"/>
          <p:cNvGrpSpPr/>
          <p:nvPr/>
        </p:nvGrpSpPr>
        <p:grpSpPr>
          <a:xfrm>
            <a:off x="3535842" y="1918260"/>
            <a:ext cx="2909950" cy="1332368"/>
            <a:chOff x="4055160" y="2267238"/>
            <a:chExt cx="5173244" cy="2368654"/>
          </a:xfrm>
        </p:grpSpPr>
        <p:grpSp>
          <p:nvGrpSpPr>
            <p:cNvPr id="147" name="Group 146"/>
            <p:cNvGrpSpPr/>
            <p:nvPr/>
          </p:nvGrpSpPr>
          <p:grpSpPr>
            <a:xfrm>
              <a:off x="4177348" y="2267238"/>
              <a:ext cx="5051056" cy="2368654"/>
              <a:chOff x="3149514" y="976657"/>
              <a:chExt cx="5051056" cy="2368654"/>
            </a:xfrm>
          </p:grpSpPr>
          <p:sp>
            <p:nvSpPr>
              <p:cNvPr id="148" name="Text Box 26"/>
              <p:cNvSpPr txBox="1">
                <a:spLocks noChangeArrowheads="1"/>
              </p:cNvSpPr>
              <p:nvPr/>
            </p:nvSpPr>
            <p:spPr bwMode="auto">
              <a:xfrm>
                <a:off x="3149514" y="2750276"/>
                <a:ext cx="169049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Database</a:t>
                </a:r>
                <a:endParaRPr lang="en-US" sz="1575" baseline="30000" dirty="0">
                  <a:solidFill>
                    <a:prstClr val="black"/>
                  </a:solidFill>
                  <a:latin typeface="Calibri"/>
                </a:endParaRPr>
              </a:p>
            </p:txBody>
          </p:sp>
          <p:sp>
            <p:nvSpPr>
              <p:cNvPr id="150" name="Text Box 26"/>
              <p:cNvSpPr txBox="1">
                <a:spLocks noChangeArrowheads="1"/>
              </p:cNvSpPr>
              <p:nvPr/>
            </p:nvSpPr>
            <p:spPr bwMode="auto">
              <a:xfrm>
                <a:off x="6108259" y="2750276"/>
                <a:ext cx="209231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 analyst</a:t>
                </a:r>
                <a:endParaRPr lang="en-US" sz="1575" baseline="30000" dirty="0">
                  <a:solidFill>
                    <a:prstClr val="black"/>
                  </a:solidFill>
                  <a:latin typeface="Calibri"/>
                </a:endParaRPr>
              </a:p>
            </p:txBody>
          </p:sp>
          <p:sp>
            <p:nvSpPr>
              <p:cNvPr id="168" name="Text Box 44"/>
              <p:cNvSpPr txBox="1">
                <a:spLocks noChangeArrowheads="1"/>
              </p:cNvSpPr>
              <p:nvPr/>
            </p:nvSpPr>
            <p:spPr bwMode="auto">
              <a:xfrm>
                <a:off x="4547574" y="1505635"/>
                <a:ext cx="724416" cy="718146"/>
              </a:xfrm>
              <a:prstGeom prst="rect">
                <a:avLst/>
              </a:prstGeom>
              <a:noFill/>
              <a:ln w="25400">
                <a:noFill/>
                <a:miter lim="800000"/>
                <a:headEnd/>
                <a:tailEnd/>
              </a:ln>
              <a:effectLst/>
            </p:spPr>
            <p:txBody>
              <a:bodyPr wrap="none">
                <a:spAutoFit/>
              </a:bodyPr>
              <a:lstStyle/>
              <a:p>
                <a:pPr algn="ctr">
                  <a:defRPr/>
                </a:pPr>
                <a:r>
                  <a:rPr lang="en-US" sz="2025" dirty="0">
                    <a:solidFill>
                      <a:prstClr val="white"/>
                    </a:solidFill>
                    <a:latin typeface="Calibri"/>
                  </a:rPr>
                  <a:t>M</a:t>
                </a:r>
              </a:p>
            </p:txBody>
          </p:sp>
          <p:grpSp>
            <p:nvGrpSpPr>
              <p:cNvPr id="152" name="Group 151"/>
              <p:cNvGrpSpPr/>
              <p:nvPr/>
            </p:nvGrpSpPr>
            <p:grpSpPr>
              <a:xfrm>
                <a:off x="5410200" y="1371600"/>
                <a:ext cx="881418" cy="1536538"/>
                <a:chOff x="5410200" y="1371600"/>
                <a:chExt cx="881418" cy="1536538"/>
              </a:xfrm>
            </p:grpSpPr>
            <p:grpSp>
              <p:nvGrpSpPr>
                <p:cNvPr id="156" name="Group 155"/>
                <p:cNvGrpSpPr/>
                <p:nvPr/>
              </p:nvGrpSpPr>
              <p:grpSpPr>
                <a:xfrm>
                  <a:off x="5410200" y="1371600"/>
                  <a:ext cx="881418" cy="1291015"/>
                  <a:chOff x="5410200" y="1371600"/>
                  <a:chExt cx="881418" cy="1291015"/>
                </a:xfrm>
              </p:grpSpPr>
              <p:sp>
                <p:nvSpPr>
                  <p:cNvPr id="158" name="Line 43"/>
                  <p:cNvSpPr>
                    <a:spLocks noChangeShapeType="1"/>
                  </p:cNvSpPr>
                  <p:nvPr/>
                </p:nvSpPr>
                <p:spPr bwMode="auto">
                  <a:xfrm>
                    <a:off x="5410200" y="1707879"/>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59" name="Line 43"/>
                  <p:cNvSpPr>
                    <a:spLocks noChangeShapeType="1"/>
                  </p:cNvSpPr>
                  <p:nvPr/>
                </p:nvSpPr>
                <p:spPr bwMode="auto">
                  <a:xfrm>
                    <a:off x="5453418" y="2009267"/>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0" name="TextBox 159"/>
                  <p:cNvSpPr txBox="1"/>
                  <p:nvPr/>
                </p:nvSpPr>
                <p:spPr>
                  <a:xfrm>
                    <a:off x="5715000" y="1371600"/>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2</a:t>
                    </a:r>
                  </a:p>
                </p:txBody>
              </p:sp>
              <p:sp>
                <p:nvSpPr>
                  <p:cNvPr id="161" name="TextBox 160"/>
                  <p:cNvSpPr txBox="1"/>
                  <p:nvPr/>
                </p:nvSpPr>
                <p:spPr>
                  <a:xfrm>
                    <a:off x="5735003" y="1670713"/>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2</a:t>
                    </a:r>
                  </a:p>
                </p:txBody>
              </p:sp>
              <p:sp>
                <p:nvSpPr>
                  <p:cNvPr id="162" name="Line 43"/>
                  <p:cNvSpPr>
                    <a:spLocks noChangeShapeType="1"/>
                  </p:cNvSpPr>
                  <p:nvPr/>
                </p:nvSpPr>
                <p:spPr bwMode="auto">
                  <a:xfrm>
                    <a:off x="5410200" y="2289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63" name="Line 43"/>
                  <p:cNvSpPr>
                    <a:spLocks noChangeShapeType="1"/>
                  </p:cNvSpPr>
                  <p:nvPr/>
                </p:nvSpPr>
                <p:spPr bwMode="auto">
                  <a:xfrm>
                    <a:off x="5443182" y="2590800"/>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4" name="TextBox 163"/>
                  <p:cNvSpPr txBox="1"/>
                  <p:nvPr/>
                </p:nvSpPr>
                <p:spPr>
                  <a:xfrm>
                    <a:off x="5724769" y="1953132"/>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3</a:t>
                    </a:r>
                  </a:p>
                </p:txBody>
              </p:sp>
              <p:sp>
                <p:nvSpPr>
                  <p:cNvPr id="165" name="TextBox 164"/>
                  <p:cNvSpPr txBox="1"/>
                  <p:nvPr/>
                </p:nvSpPr>
                <p:spPr>
                  <a:xfrm>
                    <a:off x="5735003" y="2252247"/>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3</a:t>
                    </a:r>
                  </a:p>
                </p:txBody>
              </p:sp>
            </p:grpSp>
            <p:cxnSp>
              <p:nvCxnSpPr>
                <p:cNvPr id="157" name="Straight Connector 156"/>
                <p:cNvCxnSpPr/>
                <p:nvPr/>
              </p:nvCxnSpPr>
              <p:spPr>
                <a:xfrm>
                  <a:off x="5894199" y="2644282"/>
                  <a:ext cx="0" cy="263856"/>
                </a:xfrm>
                <a:prstGeom prst="line">
                  <a:avLst/>
                </a:prstGeom>
                <a:noFill/>
                <a:ln w="38100" cap="flat" cmpd="sng" algn="ctr">
                  <a:solidFill>
                    <a:sysClr val="windowText" lastClr="000000"/>
                  </a:solidFill>
                  <a:prstDash val="sysDot"/>
                </a:ln>
                <a:effectLst/>
              </p:spPr>
            </p:cxnSp>
          </p:grpSp>
          <p:pic>
            <p:nvPicPr>
              <p:cNvPr id="154" name="Picture 4" descr="C:\Users\salilv\AppData\Local\Microsoft\Windows\Temporary Internet Files\Content.IE5\AZQEMEKK\MC90038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76439" y="976657"/>
                <a:ext cx="1031443" cy="18278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a:grpSpLocks/>
            </p:cNvGrpSpPr>
            <p:nvPr/>
          </p:nvGrpSpPr>
          <p:grpSpPr bwMode="auto">
            <a:xfrm>
              <a:off x="4055160" y="2283270"/>
              <a:ext cx="1905000" cy="1763714"/>
              <a:chOff x="1152" y="908"/>
              <a:chExt cx="1200" cy="1111"/>
            </a:xfrm>
            <a:solidFill>
              <a:srgbClr val="00B050"/>
            </a:solidFill>
          </p:grpSpPr>
          <p:grpSp>
            <p:nvGrpSpPr>
              <p:cNvPr id="54" name="Group 53"/>
              <p:cNvGrpSpPr>
                <a:grpSpLocks/>
              </p:cNvGrpSpPr>
              <p:nvPr/>
            </p:nvGrpSpPr>
            <p:grpSpPr bwMode="auto">
              <a:xfrm>
                <a:off x="1152" y="1292"/>
                <a:ext cx="1200" cy="727"/>
                <a:chOff x="1152" y="860"/>
                <a:chExt cx="1200" cy="727"/>
              </a:xfrm>
              <a:grpFill/>
            </p:grpSpPr>
            <p:grpSp>
              <p:nvGrpSpPr>
                <p:cNvPr id="66" name="Group 5"/>
                <p:cNvGrpSpPr>
                  <a:grpSpLocks/>
                </p:cNvGrpSpPr>
                <p:nvPr/>
              </p:nvGrpSpPr>
              <p:grpSpPr bwMode="auto">
                <a:xfrm>
                  <a:off x="1152" y="1052"/>
                  <a:ext cx="1200" cy="535"/>
                  <a:chOff x="1152" y="1052"/>
                  <a:chExt cx="1200" cy="535"/>
                </a:xfrm>
                <a:grpFill/>
              </p:grpSpPr>
              <p:sp>
                <p:nvSpPr>
                  <p:cNvPr id="72" name="Oval 6"/>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3" name="Oval 7"/>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4" name="Oval 8"/>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5" name="Oval 9"/>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67" name="Group 10"/>
                <p:cNvGrpSpPr>
                  <a:grpSpLocks/>
                </p:cNvGrpSpPr>
                <p:nvPr/>
              </p:nvGrpSpPr>
              <p:grpSpPr bwMode="auto">
                <a:xfrm>
                  <a:off x="1152" y="860"/>
                  <a:ext cx="1200" cy="535"/>
                  <a:chOff x="1152" y="1052"/>
                  <a:chExt cx="1200" cy="535"/>
                </a:xfrm>
                <a:grpFill/>
              </p:grpSpPr>
              <p:sp>
                <p:nvSpPr>
                  <p:cNvPr id="68" name="Oval 11"/>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9" name="Oval 12"/>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0" name="Oval 13"/>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1" name="Oval 14"/>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nvGrpSpPr>
              <p:cNvPr id="55" name="Group 15"/>
              <p:cNvGrpSpPr>
                <a:grpSpLocks/>
              </p:cNvGrpSpPr>
              <p:nvPr/>
            </p:nvGrpSpPr>
            <p:grpSpPr bwMode="auto">
              <a:xfrm>
                <a:off x="1152" y="908"/>
                <a:ext cx="1200" cy="727"/>
                <a:chOff x="1152" y="860"/>
                <a:chExt cx="1200" cy="727"/>
              </a:xfrm>
              <a:grpFill/>
            </p:grpSpPr>
            <p:grpSp>
              <p:nvGrpSpPr>
                <p:cNvPr id="56" name="Group 16"/>
                <p:cNvGrpSpPr>
                  <a:grpSpLocks/>
                </p:cNvGrpSpPr>
                <p:nvPr/>
              </p:nvGrpSpPr>
              <p:grpSpPr bwMode="auto">
                <a:xfrm>
                  <a:off x="1152" y="1052"/>
                  <a:ext cx="1200" cy="535"/>
                  <a:chOff x="1152" y="1052"/>
                  <a:chExt cx="1200" cy="535"/>
                </a:xfrm>
                <a:grpFill/>
              </p:grpSpPr>
              <p:sp>
                <p:nvSpPr>
                  <p:cNvPr id="62" name="Oval 17"/>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3" name="Oval 18"/>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4" name="Oval 19"/>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5" name="Oval 20"/>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57" name="Group 21"/>
                <p:cNvGrpSpPr>
                  <a:grpSpLocks/>
                </p:cNvGrpSpPr>
                <p:nvPr/>
              </p:nvGrpSpPr>
              <p:grpSpPr bwMode="auto">
                <a:xfrm>
                  <a:off x="1152" y="860"/>
                  <a:ext cx="1200" cy="535"/>
                  <a:chOff x="1152" y="1052"/>
                  <a:chExt cx="1200" cy="535"/>
                </a:xfrm>
                <a:grpFill/>
              </p:grpSpPr>
              <p:sp>
                <p:nvSpPr>
                  <p:cNvPr id="58" name="Oval 22"/>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59" name="Oval 23"/>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0" name="Oval 24"/>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1" name="Oval 25"/>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grpSp>
      <p:sp>
        <p:nvSpPr>
          <p:cNvPr id="5" name="Rectangular Callout 4"/>
          <p:cNvSpPr/>
          <p:nvPr/>
        </p:nvSpPr>
        <p:spPr>
          <a:xfrm>
            <a:off x="1430634" y="1669852"/>
            <a:ext cx="1134924" cy="1751695"/>
          </a:xfrm>
          <a:prstGeom prst="wedgeRectCallout">
            <a:avLst>
              <a:gd name="adj1" fmla="val 137639"/>
              <a:gd name="adj2" fmla="val -784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6" name="Content Placeholder 2"/>
          <p:cNvSpPr txBox="1">
            <a:spLocks/>
          </p:cNvSpPr>
          <p:nvPr/>
        </p:nvSpPr>
        <p:spPr>
          <a:xfrm>
            <a:off x="1700213" y="3614308"/>
            <a:ext cx="5915025" cy="588896"/>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75" dirty="0"/>
          </a:p>
        </p:txBody>
      </p:sp>
      <p:pic>
        <p:nvPicPr>
          <p:cNvPr id="78" name="Picture 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9727" y="1901320"/>
            <a:ext cx="1065109" cy="1274136"/>
          </a:xfrm>
          <a:prstGeom prst="rect">
            <a:avLst/>
          </a:prstGeom>
        </p:spPr>
      </p:pic>
    </p:spTree>
    <p:extLst>
      <p:ext uri="{BB962C8B-B14F-4D97-AF65-F5344CB8AC3E}">
        <p14:creationId xmlns:p14="http://schemas.microsoft.com/office/powerpoint/2010/main" val="317606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481047B-7127-4602-8C8A-6B8E554C659B}"/>
              </a:ext>
            </a:extLst>
          </p:cNvPr>
          <p:cNvSpPr>
            <a:spLocks noGrp="1"/>
          </p:cNvSpPr>
          <p:nvPr>
            <p:ph sz="quarter"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400" dirty="0"/>
              <a:t>“Can’t learn anything new about Payne”?</a:t>
            </a:r>
          </a:p>
          <a:p>
            <a:r>
              <a:rPr lang="en-US" sz="2400" dirty="0"/>
              <a:t>Then what is the point?</a:t>
            </a:r>
          </a:p>
          <a:p>
            <a:endParaRPr lang="en-US" dirty="0"/>
          </a:p>
        </p:txBody>
      </p:sp>
      <p:sp>
        <p:nvSpPr>
          <p:cNvPr id="2" name="Title 1"/>
          <p:cNvSpPr>
            <a:spLocks noGrp="1"/>
          </p:cNvSpPr>
          <p:nvPr>
            <p:ph type="title"/>
          </p:nvPr>
        </p:nvSpPr>
        <p:spPr/>
        <p:txBody>
          <a:bodyPr>
            <a:noAutofit/>
          </a:bodyPr>
          <a:lstStyle/>
          <a:p>
            <a:r>
              <a:rPr lang="en-US" sz="3600" dirty="0"/>
              <a:t>Privacy-Preserving Data Analysis?</a:t>
            </a:r>
          </a:p>
        </p:txBody>
      </p:sp>
      <p:grpSp>
        <p:nvGrpSpPr>
          <p:cNvPr id="146" name="Group 145"/>
          <p:cNvGrpSpPr/>
          <p:nvPr/>
        </p:nvGrpSpPr>
        <p:grpSpPr>
          <a:xfrm>
            <a:off x="4876208" y="1824589"/>
            <a:ext cx="490040" cy="399083"/>
            <a:chOff x="5410200" y="810133"/>
            <a:chExt cx="871182" cy="709479"/>
          </a:xfrm>
        </p:grpSpPr>
        <p:sp>
          <p:nvSpPr>
            <p:cNvPr id="192" name="Line 43"/>
            <p:cNvSpPr>
              <a:spLocks noChangeShapeType="1"/>
            </p:cNvSpPr>
            <p:nvPr/>
          </p:nvSpPr>
          <p:spPr bwMode="auto">
            <a:xfrm>
              <a:off x="5410200" y="1146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93" name="Line 43"/>
            <p:cNvSpPr>
              <a:spLocks noChangeShapeType="1"/>
            </p:cNvSpPr>
            <p:nvPr/>
          </p:nvSpPr>
          <p:spPr bwMode="auto">
            <a:xfrm>
              <a:off x="5443182" y="1430923"/>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94" name="TextBox 193"/>
            <p:cNvSpPr txBox="1"/>
            <p:nvPr/>
          </p:nvSpPr>
          <p:spPr>
            <a:xfrm>
              <a:off x="5715000" y="810133"/>
              <a:ext cx="504981" cy="410367"/>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1</a:t>
              </a:r>
            </a:p>
          </p:txBody>
        </p:sp>
        <p:sp>
          <p:nvSpPr>
            <p:cNvPr id="195" name="TextBox 194"/>
            <p:cNvSpPr txBox="1"/>
            <p:nvPr/>
          </p:nvSpPr>
          <p:spPr>
            <a:xfrm>
              <a:off x="5715000" y="1109245"/>
              <a:ext cx="493582" cy="410367"/>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1</a:t>
              </a:r>
            </a:p>
          </p:txBody>
        </p:sp>
      </p:grpSp>
      <p:grpSp>
        <p:nvGrpSpPr>
          <p:cNvPr id="4" name="Group 3"/>
          <p:cNvGrpSpPr/>
          <p:nvPr/>
        </p:nvGrpSpPr>
        <p:grpSpPr>
          <a:xfrm>
            <a:off x="3535842" y="1918260"/>
            <a:ext cx="2909950" cy="1332368"/>
            <a:chOff x="4055160" y="2267238"/>
            <a:chExt cx="5173244" cy="2368654"/>
          </a:xfrm>
        </p:grpSpPr>
        <p:grpSp>
          <p:nvGrpSpPr>
            <p:cNvPr id="147" name="Group 146"/>
            <p:cNvGrpSpPr/>
            <p:nvPr/>
          </p:nvGrpSpPr>
          <p:grpSpPr>
            <a:xfrm>
              <a:off x="4177348" y="2267238"/>
              <a:ext cx="5051056" cy="2368654"/>
              <a:chOff x="3149514" y="976657"/>
              <a:chExt cx="5051056" cy="2368654"/>
            </a:xfrm>
          </p:grpSpPr>
          <p:sp>
            <p:nvSpPr>
              <p:cNvPr id="148" name="Text Box 26"/>
              <p:cNvSpPr txBox="1">
                <a:spLocks noChangeArrowheads="1"/>
              </p:cNvSpPr>
              <p:nvPr/>
            </p:nvSpPr>
            <p:spPr bwMode="auto">
              <a:xfrm>
                <a:off x="3149514" y="2750276"/>
                <a:ext cx="169049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Database</a:t>
                </a:r>
                <a:endParaRPr lang="en-US" sz="1575" baseline="30000" dirty="0">
                  <a:solidFill>
                    <a:prstClr val="black"/>
                  </a:solidFill>
                  <a:latin typeface="Calibri"/>
                </a:endParaRPr>
              </a:p>
            </p:txBody>
          </p:sp>
          <p:sp>
            <p:nvSpPr>
              <p:cNvPr id="150" name="Text Box 26"/>
              <p:cNvSpPr txBox="1">
                <a:spLocks noChangeArrowheads="1"/>
              </p:cNvSpPr>
              <p:nvPr/>
            </p:nvSpPr>
            <p:spPr bwMode="auto">
              <a:xfrm>
                <a:off x="6108259" y="2750276"/>
                <a:ext cx="209231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 analyst</a:t>
                </a:r>
                <a:endParaRPr lang="en-US" sz="1575" baseline="30000" dirty="0">
                  <a:solidFill>
                    <a:prstClr val="black"/>
                  </a:solidFill>
                  <a:latin typeface="Calibri"/>
                </a:endParaRPr>
              </a:p>
            </p:txBody>
          </p:sp>
          <p:sp>
            <p:nvSpPr>
              <p:cNvPr id="168" name="Text Box 44"/>
              <p:cNvSpPr txBox="1">
                <a:spLocks noChangeArrowheads="1"/>
              </p:cNvSpPr>
              <p:nvPr/>
            </p:nvSpPr>
            <p:spPr bwMode="auto">
              <a:xfrm>
                <a:off x="4547574" y="1505635"/>
                <a:ext cx="724416" cy="718146"/>
              </a:xfrm>
              <a:prstGeom prst="rect">
                <a:avLst/>
              </a:prstGeom>
              <a:noFill/>
              <a:ln w="25400">
                <a:noFill/>
                <a:miter lim="800000"/>
                <a:headEnd/>
                <a:tailEnd/>
              </a:ln>
              <a:effectLst/>
            </p:spPr>
            <p:txBody>
              <a:bodyPr wrap="none">
                <a:spAutoFit/>
              </a:bodyPr>
              <a:lstStyle/>
              <a:p>
                <a:pPr algn="ctr">
                  <a:defRPr/>
                </a:pPr>
                <a:r>
                  <a:rPr lang="en-US" sz="2025" dirty="0">
                    <a:solidFill>
                      <a:prstClr val="white"/>
                    </a:solidFill>
                    <a:latin typeface="Calibri"/>
                  </a:rPr>
                  <a:t>M</a:t>
                </a:r>
              </a:p>
            </p:txBody>
          </p:sp>
          <p:grpSp>
            <p:nvGrpSpPr>
              <p:cNvPr id="152" name="Group 151"/>
              <p:cNvGrpSpPr/>
              <p:nvPr/>
            </p:nvGrpSpPr>
            <p:grpSpPr>
              <a:xfrm>
                <a:off x="5410200" y="1371600"/>
                <a:ext cx="881418" cy="1536538"/>
                <a:chOff x="5410200" y="1371600"/>
                <a:chExt cx="881418" cy="1536538"/>
              </a:xfrm>
            </p:grpSpPr>
            <p:grpSp>
              <p:nvGrpSpPr>
                <p:cNvPr id="156" name="Group 155"/>
                <p:cNvGrpSpPr/>
                <p:nvPr/>
              </p:nvGrpSpPr>
              <p:grpSpPr>
                <a:xfrm>
                  <a:off x="5410200" y="1371600"/>
                  <a:ext cx="881418" cy="1291015"/>
                  <a:chOff x="5410200" y="1371600"/>
                  <a:chExt cx="881418" cy="1291015"/>
                </a:xfrm>
              </p:grpSpPr>
              <p:sp>
                <p:nvSpPr>
                  <p:cNvPr id="158" name="Line 43"/>
                  <p:cNvSpPr>
                    <a:spLocks noChangeShapeType="1"/>
                  </p:cNvSpPr>
                  <p:nvPr/>
                </p:nvSpPr>
                <p:spPr bwMode="auto">
                  <a:xfrm>
                    <a:off x="5410200" y="1707879"/>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59" name="Line 43"/>
                  <p:cNvSpPr>
                    <a:spLocks noChangeShapeType="1"/>
                  </p:cNvSpPr>
                  <p:nvPr/>
                </p:nvSpPr>
                <p:spPr bwMode="auto">
                  <a:xfrm>
                    <a:off x="5453418" y="2009267"/>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0" name="TextBox 159"/>
                  <p:cNvSpPr txBox="1"/>
                  <p:nvPr/>
                </p:nvSpPr>
                <p:spPr>
                  <a:xfrm>
                    <a:off x="5715000" y="1371600"/>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2</a:t>
                    </a:r>
                  </a:p>
                </p:txBody>
              </p:sp>
              <p:sp>
                <p:nvSpPr>
                  <p:cNvPr id="161" name="TextBox 160"/>
                  <p:cNvSpPr txBox="1"/>
                  <p:nvPr/>
                </p:nvSpPr>
                <p:spPr>
                  <a:xfrm>
                    <a:off x="5735003" y="1670713"/>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2</a:t>
                    </a:r>
                  </a:p>
                </p:txBody>
              </p:sp>
              <p:sp>
                <p:nvSpPr>
                  <p:cNvPr id="162" name="Line 43"/>
                  <p:cNvSpPr>
                    <a:spLocks noChangeShapeType="1"/>
                  </p:cNvSpPr>
                  <p:nvPr/>
                </p:nvSpPr>
                <p:spPr bwMode="auto">
                  <a:xfrm>
                    <a:off x="5410200" y="2289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63" name="Line 43"/>
                  <p:cNvSpPr>
                    <a:spLocks noChangeShapeType="1"/>
                  </p:cNvSpPr>
                  <p:nvPr/>
                </p:nvSpPr>
                <p:spPr bwMode="auto">
                  <a:xfrm>
                    <a:off x="5443182" y="2590800"/>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4" name="TextBox 163"/>
                  <p:cNvSpPr txBox="1"/>
                  <p:nvPr/>
                </p:nvSpPr>
                <p:spPr>
                  <a:xfrm>
                    <a:off x="5724769" y="1953132"/>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3</a:t>
                    </a:r>
                  </a:p>
                </p:txBody>
              </p:sp>
              <p:sp>
                <p:nvSpPr>
                  <p:cNvPr id="165" name="TextBox 164"/>
                  <p:cNvSpPr txBox="1"/>
                  <p:nvPr/>
                </p:nvSpPr>
                <p:spPr>
                  <a:xfrm>
                    <a:off x="5735003" y="2252247"/>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3</a:t>
                    </a:r>
                  </a:p>
                </p:txBody>
              </p:sp>
            </p:grpSp>
            <p:cxnSp>
              <p:nvCxnSpPr>
                <p:cNvPr id="157" name="Straight Connector 156"/>
                <p:cNvCxnSpPr/>
                <p:nvPr/>
              </p:nvCxnSpPr>
              <p:spPr>
                <a:xfrm>
                  <a:off x="5894199" y="2644282"/>
                  <a:ext cx="0" cy="263856"/>
                </a:xfrm>
                <a:prstGeom prst="line">
                  <a:avLst/>
                </a:prstGeom>
                <a:noFill/>
                <a:ln w="38100" cap="flat" cmpd="sng" algn="ctr">
                  <a:solidFill>
                    <a:sysClr val="windowText" lastClr="000000"/>
                  </a:solidFill>
                  <a:prstDash val="sysDot"/>
                </a:ln>
                <a:effectLst/>
              </p:spPr>
            </p:cxnSp>
          </p:grpSp>
          <p:pic>
            <p:nvPicPr>
              <p:cNvPr id="154" name="Picture 4" descr="C:\Users\salilv\AppData\Local\Microsoft\Windows\Temporary Internet Files\Content.IE5\AZQEMEKK\MC90038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76439" y="976657"/>
                <a:ext cx="1031443" cy="18278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a:grpSpLocks/>
            </p:cNvGrpSpPr>
            <p:nvPr/>
          </p:nvGrpSpPr>
          <p:grpSpPr bwMode="auto">
            <a:xfrm>
              <a:off x="4055160" y="2283270"/>
              <a:ext cx="1905000" cy="1763714"/>
              <a:chOff x="1152" y="908"/>
              <a:chExt cx="1200" cy="1111"/>
            </a:xfrm>
            <a:solidFill>
              <a:srgbClr val="00B050"/>
            </a:solidFill>
          </p:grpSpPr>
          <p:grpSp>
            <p:nvGrpSpPr>
              <p:cNvPr id="54" name="Group 53"/>
              <p:cNvGrpSpPr>
                <a:grpSpLocks/>
              </p:cNvGrpSpPr>
              <p:nvPr/>
            </p:nvGrpSpPr>
            <p:grpSpPr bwMode="auto">
              <a:xfrm>
                <a:off x="1152" y="1292"/>
                <a:ext cx="1200" cy="727"/>
                <a:chOff x="1152" y="860"/>
                <a:chExt cx="1200" cy="727"/>
              </a:xfrm>
              <a:grpFill/>
            </p:grpSpPr>
            <p:grpSp>
              <p:nvGrpSpPr>
                <p:cNvPr id="66" name="Group 5"/>
                <p:cNvGrpSpPr>
                  <a:grpSpLocks/>
                </p:cNvGrpSpPr>
                <p:nvPr/>
              </p:nvGrpSpPr>
              <p:grpSpPr bwMode="auto">
                <a:xfrm>
                  <a:off x="1152" y="1052"/>
                  <a:ext cx="1200" cy="535"/>
                  <a:chOff x="1152" y="1052"/>
                  <a:chExt cx="1200" cy="535"/>
                </a:xfrm>
                <a:grpFill/>
              </p:grpSpPr>
              <p:sp>
                <p:nvSpPr>
                  <p:cNvPr id="72" name="Oval 6"/>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3" name="Oval 7"/>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4" name="Oval 8"/>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5" name="Oval 9"/>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67" name="Group 10"/>
                <p:cNvGrpSpPr>
                  <a:grpSpLocks/>
                </p:cNvGrpSpPr>
                <p:nvPr/>
              </p:nvGrpSpPr>
              <p:grpSpPr bwMode="auto">
                <a:xfrm>
                  <a:off x="1152" y="860"/>
                  <a:ext cx="1200" cy="535"/>
                  <a:chOff x="1152" y="1052"/>
                  <a:chExt cx="1200" cy="535"/>
                </a:xfrm>
                <a:grpFill/>
              </p:grpSpPr>
              <p:sp>
                <p:nvSpPr>
                  <p:cNvPr id="68" name="Oval 11"/>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9" name="Oval 12"/>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0" name="Oval 13"/>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1" name="Oval 14"/>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nvGrpSpPr>
              <p:cNvPr id="55" name="Group 15"/>
              <p:cNvGrpSpPr>
                <a:grpSpLocks/>
              </p:cNvGrpSpPr>
              <p:nvPr/>
            </p:nvGrpSpPr>
            <p:grpSpPr bwMode="auto">
              <a:xfrm>
                <a:off x="1152" y="908"/>
                <a:ext cx="1200" cy="727"/>
                <a:chOff x="1152" y="860"/>
                <a:chExt cx="1200" cy="727"/>
              </a:xfrm>
              <a:grpFill/>
            </p:grpSpPr>
            <p:grpSp>
              <p:nvGrpSpPr>
                <p:cNvPr id="56" name="Group 16"/>
                <p:cNvGrpSpPr>
                  <a:grpSpLocks/>
                </p:cNvGrpSpPr>
                <p:nvPr/>
              </p:nvGrpSpPr>
              <p:grpSpPr bwMode="auto">
                <a:xfrm>
                  <a:off x="1152" y="1052"/>
                  <a:ext cx="1200" cy="535"/>
                  <a:chOff x="1152" y="1052"/>
                  <a:chExt cx="1200" cy="535"/>
                </a:xfrm>
                <a:grpFill/>
              </p:grpSpPr>
              <p:sp>
                <p:nvSpPr>
                  <p:cNvPr id="62" name="Oval 17"/>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3" name="Oval 18"/>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4" name="Oval 19"/>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5" name="Oval 20"/>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57" name="Group 21"/>
                <p:cNvGrpSpPr>
                  <a:grpSpLocks/>
                </p:cNvGrpSpPr>
                <p:nvPr/>
              </p:nvGrpSpPr>
              <p:grpSpPr bwMode="auto">
                <a:xfrm>
                  <a:off x="1152" y="860"/>
                  <a:ext cx="1200" cy="535"/>
                  <a:chOff x="1152" y="1052"/>
                  <a:chExt cx="1200" cy="535"/>
                </a:xfrm>
                <a:grpFill/>
              </p:grpSpPr>
              <p:sp>
                <p:nvSpPr>
                  <p:cNvPr id="58" name="Oval 22"/>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59" name="Oval 23"/>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0" name="Oval 24"/>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1" name="Oval 25"/>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grpSp>
      <p:sp>
        <p:nvSpPr>
          <p:cNvPr id="5" name="Rectangular Callout 4"/>
          <p:cNvSpPr/>
          <p:nvPr/>
        </p:nvSpPr>
        <p:spPr>
          <a:xfrm>
            <a:off x="1430634" y="1669852"/>
            <a:ext cx="1134924" cy="1751695"/>
          </a:xfrm>
          <a:prstGeom prst="wedgeRectCallout">
            <a:avLst>
              <a:gd name="adj1" fmla="val 137639"/>
              <a:gd name="adj2" fmla="val -784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6" name="Content Placeholder 2"/>
          <p:cNvSpPr txBox="1">
            <a:spLocks/>
          </p:cNvSpPr>
          <p:nvPr/>
        </p:nvSpPr>
        <p:spPr>
          <a:xfrm>
            <a:off x="1700213" y="3614308"/>
            <a:ext cx="5915025" cy="588896"/>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75" dirty="0"/>
          </a:p>
        </p:txBody>
      </p:sp>
      <p:pic>
        <p:nvPicPr>
          <p:cNvPr id="79" name="Picture 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9727" y="1901320"/>
            <a:ext cx="1065109" cy="1274136"/>
          </a:xfrm>
          <a:prstGeom prst="rect">
            <a:avLst/>
          </a:prstGeom>
        </p:spPr>
      </p:pic>
      <p:pic>
        <p:nvPicPr>
          <p:cNvPr id="77" name="Picture 76">
            <a:extLst>
              <a:ext uri="{FF2B5EF4-FFF2-40B4-BE49-F238E27FC236}">
                <a16:creationId xmlns:a16="http://schemas.microsoft.com/office/drawing/2014/main" id="{CA222D59-EE9F-4DD1-9A62-3D36C3B18D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2248" y="3614307"/>
            <a:ext cx="1084167" cy="1084167"/>
          </a:xfrm>
          <a:prstGeom prst="rect">
            <a:avLst/>
          </a:prstGeom>
        </p:spPr>
      </p:pic>
    </p:spTree>
    <p:extLst>
      <p:ext uri="{BB962C8B-B14F-4D97-AF65-F5344CB8AC3E}">
        <p14:creationId xmlns:p14="http://schemas.microsoft.com/office/powerpoint/2010/main" val="35974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481047B-7127-4602-8C8A-6B8E554C659B}"/>
              </a:ext>
            </a:extLst>
          </p:cNvPr>
          <p:cNvSpPr>
            <a:spLocks noGrp="1"/>
          </p:cNvSpPr>
          <p:nvPr>
            <p:ph sz="quarter"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400" dirty="0"/>
              <a:t>“Can’t learn anything new about Payne”?</a:t>
            </a:r>
          </a:p>
          <a:p>
            <a:r>
              <a:rPr lang="en-US" sz="2400" dirty="0"/>
              <a:t>Then what is the point?</a:t>
            </a:r>
          </a:p>
          <a:p>
            <a:endParaRPr lang="en-US" dirty="0"/>
          </a:p>
        </p:txBody>
      </p:sp>
      <p:sp>
        <p:nvSpPr>
          <p:cNvPr id="2" name="Title 1"/>
          <p:cNvSpPr>
            <a:spLocks noGrp="1"/>
          </p:cNvSpPr>
          <p:nvPr>
            <p:ph type="title"/>
          </p:nvPr>
        </p:nvSpPr>
        <p:spPr/>
        <p:txBody>
          <a:bodyPr>
            <a:noAutofit/>
          </a:bodyPr>
          <a:lstStyle/>
          <a:p>
            <a:r>
              <a:rPr lang="en-US" sz="3600" dirty="0"/>
              <a:t>Privacy-Preserving Data Analysis?</a:t>
            </a:r>
          </a:p>
        </p:txBody>
      </p:sp>
      <p:grpSp>
        <p:nvGrpSpPr>
          <p:cNvPr id="146" name="Group 145"/>
          <p:cNvGrpSpPr/>
          <p:nvPr/>
        </p:nvGrpSpPr>
        <p:grpSpPr>
          <a:xfrm>
            <a:off x="4876208" y="1824589"/>
            <a:ext cx="490040" cy="399083"/>
            <a:chOff x="5410200" y="810133"/>
            <a:chExt cx="871182" cy="709479"/>
          </a:xfrm>
        </p:grpSpPr>
        <p:sp>
          <p:nvSpPr>
            <p:cNvPr id="192" name="Line 43"/>
            <p:cNvSpPr>
              <a:spLocks noChangeShapeType="1"/>
            </p:cNvSpPr>
            <p:nvPr/>
          </p:nvSpPr>
          <p:spPr bwMode="auto">
            <a:xfrm>
              <a:off x="5410200" y="1146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93" name="Line 43"/>
            <p:cNvSpPr>
              <a:spLocks noChangeShapeType="1"/>
            </p:cNvSpPr>
            <p:nvPr/>
          </p:nvSpPr>
          <p:spPr bwMode="auto">
            <a:xfrm>
              <a:off x="5443182" y="1430923"/>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94" name="TextBox 193"/>
            <p:cNvSpPr txBox="1"/>
            <p:nvPr/>
          </p:nvSpPr>
          <p:spPr>
            <a:xfrm>
              <a:off x="5715000" y="810133"/>
              <a:ext cx="504981" cy="410367"/>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1</a:t>
              </a:r>
            </a:p>
          </p:txBody>
        </p:sp>
        <p:sp>
          <p:nvSpPr>
            <p:cNvPr id="195" name="TextBox 194"/>
            <p:cNvSpPr txBox="1"/>
            <p:nvPr/>
          </p:nvSpPr>
          <p:spPr>
            <a:xfrm>
              <a:off x="5715000" y="1109245"/>
              <a:ext cx="493582" cy="410367"/>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1</a:t>
              </a:r>
            </a:p>
          </p:txBody>
        </p:sp>
      </p:grpSp>
      <p:grpSp>
        <p:nvGrpSpPr>
          <p:cNvPr id="4" name="Group 3"/>
          <p:cNvGrpSpPr/>
          <p:nvPr/>
        </p:nvGrpSpPr>
        <p:grpSpPr>
          <a:xfrm>
            <a:off x="3535842" y="1918260"/>
            <a:ext cx="2909950" cy="1332368"/>
            <a:chOff x="4055160" y="2267238"/>
            <a:chExt cx="5173244" cy="2368654"/>
          </a:xfrm>
        </p:grpSpPr>
        <p:grpSp>
          <p:nvGrpSpPr>
            <p:cNvPr id="147" name="Group 146"/>
            <p:cNvGrpSpPr/>
            <p:nvPr/>
          </p:nvGrpSpPr>
          <p:grpSpPr>
            <a:xfrm>
              <a:off x="4177348" y="2267238"/>
              <a:ext cx="5051056" cy="2368654"/>
              <a:chOff x="3149514" y="976657"/>
              <a:chExt cx="5051056" cy="2368654"/>
            </a:xfrm>
          </p:grpSpPr>
          <p:sp>
            <p:nvSpPr>
              <p:cNvPr id="148" name="Text Box 26"/>
              <p:cNvSpPr txBox="1">
                <a:spLocks noChangeArrowheads="1"/>
              </p:cNvSpPr>
              <p:nvPr/>
            </p:nvSpPr>
            <p:spPr bwMode="auto">
              <a:xfrm>
                <a:off x="3149514" y="2750276"/>
                <a:ext cx="169049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Database</a:t>
                </a:r>
                <a:endParaRPr lang="en-US" sz="1575" baseline="30000" dirty="0">
                  <a:solidFill>
                    <a:prstClr val="black"/>
                  </a:solidFill>
                  <a:latin typeface="Calibri"/>
                </a:endParaRPr>
              </a:p>
            </p:txBody>
          </p:sp>
          <p:sp>
            <p:nvSpPr>
              <p:cNvPr id="150" name="Text Box 26"/>
              <p:cNvSpPr txBox="1">
                <a:spLocks noChangeArrowheads="1"/>
              </p:cNvSpPr>
              <p:nvPr/>
            </p:nvSpPr>
            <p:spPr bwMode="auto">
              <a:xfrm>
                <a:off x="6108259" y="2750276"/>
                <a:ext cx="209231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 analyst</a:t>
                </a:r>
                <a:endParaRPr lang="en-US" sz="1575" baseline="30000" dirty="0">
                  <a:solidFill>
                    <a:prstClr val="black"/>
                  </a:solidFill>
                  <a:latin typeface="Calibri"/>
                </a:endParaRPr>
              </a:p>
            </p:txBody>
          </p:sp>
          <p:sp>
            <p:nvSpPr>
              <p:cNvPr id="168" name="Text Box 44"/>
              <p:cNvSpPr txBox="1">
                <a:spLocks noChangeArrowheads="1"/>
              </p:cNvSpPr>
              <p:nvPr/>
            </p:nvSpPr>
            <p:spPr bwMode="auto">
              <a:xfrm>
                <a:off x="4547574" y="1505635"/>
                <a:ext cx="724416" cy="718146"/>
              </a:xfrm>
              <a:prstGeom prst="rect">
                <a:avLst/>
              </a:prstGeom>
              <a:noFill/>
              <a:ln w="25400">
                <a:noFill/>
                <a:miter lim="800000"/>
                <a:headEnd/>
                <a:tailEnd/>
              </a:ln>
              <a:effectLst/>
            </p:spPr>
            <p:txBody>
              <a:bodyPr wrap="none">
                <a:spAutoFit/>
              </a:bodyPr>
              <a:lstStyle/>
              <a:p>
                <a:pPr algn="ctr">
                  <a:defRPr/>
                </a:pPr>
                <a:r>
                  <a:rPr lang="en-US" sz="2025" dirty="0">
                    <a:solidFill>
                      <a:prstClr val="white"/>
                    </a:solidFill>
                    <a:latin typeface="Calibri"/>
                  </a:rPr>
                  <a:t>M</a:t>
                </a:r>
              </a:p>
            </p:txBody>
          </p:sp>
          <p:grpSp>
            <p:nvGrpSpPr>
              <p:cNvPr id="152" name="Group 151"/>
              <p:cNvGrpSpPr/>
              <p:nvPr/>
            </p:nvGrpSpPr>
            <p:grpSpPr>
              <a:xfrm>
                <a:off x="5410200" y="1371600"/>
                <a:ext cx="881418" cy="1536538"/>
                <a:chOff x="5410200" y="1371600"/>
                <a:chExt cx="881418" cy="1536538"/>
              </a:xfrm>
            </p:grpSpPr>
            <p:grpSp>
              <p:nvGrpSpPr>
                <p:cNvPr id="156" name="Group 155"/>
                <p:cNvGrpSpPr/>
                <p:nvPr/>
              </p:nvGrpSpPr>
              <p:grpSpPr>
                <a:xfrm>
                  <a:off x="5410200" y="1371600"/>
                  <a:ext cx="881418" cy="1291015"/>
                  <a:chOff x="5410200" y="1371600"/>
                  <a:chExt cx="881418" cy="1291015"/>
                </a:xfrm>
              </p:grpSpPr>
              <p:sp>
                <p:nvSpPr>
                  <p:cNvPr id="158" name="Line 43"/>
                  <p:cNvSpPr>
                    <a:spLocks noChangeShapeType="1"/>
                  </p:cNvSpPr>
                  <p:nvPr/>
                </p:nvSpPr>
                <p:spPr bwMode="auto">
                  <a:xfrm>
                    <a:off x="5410200" y="1707879"/>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59" name="Line 43"/>
                  <p:cNvSpPr>
                    <a:spLocks noChangeShapeType="1"/>
                  </p:cNvSpPr>
                  <p:nvPr/>
                </p:nvSpPr>
                <p:spPr bwMode="auto">
                  <a:xfrm>
                    <a:off x="5453418" y="2009267"/>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0" name="TextBox 159"/>
                  <p:cNvSpPr txBox="1"/>
                  <p:nvPr/>
                </p:nvSpPr>
                <p:spPr>
                  <a:xfrm>
                    <a:off x="5715000" y="1371600"/>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2</a:t>
                    </a:r>
                  </a:p>
                </p:txBody>
              </p:sp>
              <p:sp>
                <p:nvSpPr>
                  <p:cNvPr id="161" name="TextBox 160"/>
                  <p:cNvSpPr txBox="1"/>
                  <p:nvPr/>
                </p:nvSpPr>
                <p:spPr>
                  <a:xfrm>
                    <a:off x="5735003" y="1670713"/>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2</a:t>
                    </a:r>
                  </a:p>
                </p:txBody>
              </p:sp>
              <p:sp>
                <p:nvSpPr>
                  <p:cNvPr id="162" name="Line 43"/>
                  <p:cNvSpPr>
                    <a:spLocks noChangeShapeType="1"/>
                  </p:cNvSpPr>
                  <p:nvPr/>
                </p:nvSpPr>
                <p:spPr bwMode="auto">
                  <a:xfrm>
                    <a:off x="5410200" y="2289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63" name="Line 43"/>
                  <p:cNvSpPr>
                    <a:spLocks noChangeShapeType="1"/>
                  </p:cNvSpPr>
                  <p:nvPr/>
                </p:nvSpPr>
                <p:spPr bwMode="auto">
                  <a:xfrm>
                    <a:off x="5443182" y="2590800"/>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4" name="TextBox 163"/>
                  <p:cNvSpPr txBox="1"/>
                  <p:nvPr/>
                </p:nvSpPr>
                <p:spPr>
                  <a:xfrm>
                    <a:off x="5724769" y="1953132"/>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3</a:t>
                    </a:r>
                  </a:p>
                </p:txBody>
              </p:sp>
              <p:sp>
                <p:nvSpPr>
                  <p:cNvPr id="165" name="TextBox 164"/>
                  <p:cNvSpPr txBox="1"/>
                  <p:nvPr/>
                </p:nvSpPr>
                <p:spPr>
                  <a:xfrm>
                    <a:off x="5735003" y="2252247"/>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3</a:t>
                    </a:r>
                  </a:p>
                </p:txBody>
              </p:sp>
            </p:grpSp>
            <p:cxnSp>
              <p:nvCxnSpPr>
                <p:cNvPr id="157" name="Straight Connector 156"/>
                <p:cNvCxnSpPr/>
                <p:nvPr/>
              </p:nvCxnSpPr>
              <p:spPr>
                <a:xfrm>
                  <a:off x="5894199" y="2644282"/>
                  <a:ext cx="0" cy="263856"/>
                </a:xfrm>
                <a:prstGeom prst="line">
                  <a:avLst/>
                </a:prstGeom>
                <a:noFill/>
                <a:ln w="38100" cap="flat" cmpd="sng" algn="ctr">
                  <a:solidFill>
                    <a:sysClr val="windowText" lastClr="000000"/>
                  </a:solidFill>
                  <a:prstDash val="sysDot"/>
                </a:ln>
                <a:effectLst/>
              </p:spPr>
            </p:cxnSp>
          </p:grpSp>
          <p:pic>
            <p:nvPicPr>
              <p:cNvPr id="154" name="Picture 4" descr="C:\Users\salilv\AppData\Local\Microsoft\Windows\Temporary Internet Files\Content.IE5\AZQEMEKK\MC90038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76439" y="976657"/>
                <a:ext cx="1031443" cy="18278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a:grpSpLocks/>
            </p:cNvGrpSpPr>
            <p:nvPr/>
          </p:nvGrpSpPr>
          <p:grpSpPr bwMode="auto">
            <a:xfrm>
              <a:off x="4055160" y="2283270"/>
              <a:ext cx="1905000" cy="1763714"/>
              <a:chOff x="1152" y="908"/>
              <a:chExt cx="1200" cy="1111"/>
            </a:xfrm>
            <a:solidFill>
              <a:srgbClr val="00B050"/>
            </a:solidFill>
          </p:grpSpPr>
          <p:grpSp>
            <p:nvGrpSpPr>
              <p:cNvPr id="54" name="Group 53"/>
              <p:cNvGrpSpPr>
                <a:grpSpLocks/>
              </p:cNvGrpSpPr>
              <p:nvPr/>
            </p:nvGrpSpPr>
            <p:grpSpPr bwMode="auto">
              <a:xfrm>
                <a:off x="1152" y="1292"/>
                <a:ext cx="1200" cy="727"/>
                <a:chOff x="1152" y="860"/>
                <a:chExt cx="1200" cy="727"/>
              </a:xfrm>
              <a:grpFill/>
            </p:grpSpPr>
            <p:grpSp>
              <p:nvGrpSpPr>
                <p:cNvPr id="66" name="Group 5"/>
                <p:cNvGrpSpPr>
                  <a:grpSpLocks/>
                </p:cNvGrpSpPr>
                <p:nvPr/>
              </p:nvGrpSpPr>
              <p:grpSpPr bwMode="auto">
                <a:xfrm>
                  <a:off x="1152" y="1052"/>
                  <a:ext cx="1200" cy="535"/>
                  <a:chOff x="1152" y="1052"/>
                  <a:chExt cx="1200" cy="535"/>
                </a:xfrm>
                <a:grpFill/>
              </p:grpSpPr>
              <p:sp>
                <p:nvSpPr>
                  <p:cNvPr id="72" name="Oval 6"/>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3" name="Oval 7"/>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4" name="Oval 8"/>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5" name="Oval 9"/>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67" name="Group 10"/>
                <p:cNvGrpSpPr>
                  <a:grpSpLocks/>
                </p:cNvGrpSpPr>
                <p:nvPr/>
              </p:nvGrpSpPr>
              <p:grpSpPr bwMode="auto">
                <a:xfrm>
                  <a:off x="1152" y="860"/>
                  <a:ext cx="1200" cy="535"/>
                  <a:chOff x="1152" y="1052"/>
                  <a:chExt cx="1200" cy="535"/>
                </a:xfrm>
                <a:grpFill/>
              </p:grpSpPr>
              <p:sp>
                <p:nvSpPr>
                  <p:cNvPr id="68" name="Oval 11"/>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9" name="Oval 12"/>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0" name="Oval 13"/>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1" name="Oval 14"/>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nvGrpSpPr>
              <p:cNvPr id="55" name="Group 15"/>
              <p:cNvGrpSpPr>
                <a:grpSpLocks/>
              </p:cNvGrpSpPr>
              <p:nvPr/>
            </p:nvGrpSpPr>
            <p:grpSpPr bwMode="auto">
              <a:xfrm>
                <a:off x="1152" y="908"/>
                <a:ext cx="1200" cy="727"/>
                <a:chOff x="1152" y="860"/>
                <a:chExt cx="1200" cy="727"/>
              </a:xfrm>
              <a:grpFill/>
            </p:grpSpPr>
            <p:grpSp>
              <p:nvGrpSpPr>
                <p:cNvPr id="56" name="Group 16"/>
                <p:cNvGrpSpPr>
                  <a:grpSpLocks/>
                </p:cNvGrpSpPr>
                <p:nvPr/>
              </p:nvGrpSpPr>
              <p:grpSpPr bwMode="auto">
                <a:xfrm>
                  <a:off x="1152" y="1052"/>
                  <a:ext cx="1200" cy="535"/>
                  <a:chOff x="1152" y="1052"/>
                  <a:chExt cx="1200" cy="535"/>
                </a:xfrm>
                <a:grpFill/>
              </p:grpSpPr>
              <p:sp>
                <p:nvSpPr>
                  <p:cNvPr id="62" name="Oval 17"/>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3" name="Oval 18"/>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4" name="Oval 19"/>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5" name="Oval 20"/>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57" name="Group 21"/>
                <p:cNvGrpSpPr>
                  <a:grpSpLocks/>
                </p:cNvGrpSpPr>
                <p:nvPr/>
              </p:nvGrpSpPr>
              <p:grpSpPr bwMode="auto">
                <a:xfrm>
                  <a:off x="1152" y="860"/>
                  <a:ext cx="1200" cy="535"/>
                  <a:chOff x="1152" y="1052"/>
                  <a:chExt cx="1200" cy="535"/>
                </a:xfrm>
                <a:grpFill/>
              </p:grpSpPr>
              <p:sp>
                <p:nvSpPr>
                  <p:cNvPr id="58" name="Oval 22"/>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59" name="Oval 23"/>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0" name="Oval 24"/>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1" name="Oval 25"/>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grpSp>
      <p:sp>
        <p:nvSpPr>
          <p:cNvPr id="5" name="Rectangular Callout 4"/>
          <p:cNvSpPr/>
          <p:nvPr/>
        </p:nvSpPr>
        <p:spPr>
          <a:xfrm>
            <a:off x="1430634" y="1669852"/>
            <a:ext cx="1134924" cy="1751695"/>
          </a:xfrm>
          <a:prstGeom prst="wedgeRectCallout">
            <a:avLst>
              <a:gd name="adj1" fmla="val 137639"/>
              <a:gd name="adj2" fmla="val -784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6" name="Content Placeholder 2"/>
          <p:cNvSpPr txBox="1">
            <a:spLocks/>
          </p:cNvSpPr>
          <p:nvPr/>
        </p:nvSpPr>
        <p:spPr>
          <a:xfrm>
            <a:off x="1700213" y="3614308"/>
            <a:ext cx="5915025" cy="588896"/>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75" dirty="0"/>
          </a:p>
        </p:txBody>
      </p:sp>
      <p:pic>
        <p:nvPicPr>
          <p:cNvPr id="78" name="Picture 77">
            <a:extLst>
              <a:ext uri="{FF2B5EF4-FFF2-40B4-BE49-F238E27FC236}">
                <a16:creationId xmlns:a16="http://schemas.microsoft.com/office/drawing/2014/main" id="{AE87D324-71F7-4761-A486-013C75A92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979" y="3822966"/>
            <a:ext cx="1299953" cy="863401"/>
          </a:xfrm>
          <a:prstGeom prst="rect">
            <a:avLst/>
          </a:prstGeom>
        </p:spPr>
      </p:pic>
      <p:pic>
        <p:nvPicPr>
          <p:cNvPr id="80"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9727" y="1901320"/>
            <a:ext cx="1065109" cy="1274136"/>
          </a:xfrm>
          <a:prstGeom prst="rect">
            <a:avLst/>
          </a:prstGeom>
        </p:spPr>
      </p:pic>
      <p:pic>
        <p:nvPicPr>
          <p:cNvPr id="77" name="Picture 76">
            <a:extLst>
              <a:ext uri="{FF2B5EF4-FFF2-40B4-BE49-F238E27FC236}">
                <a16:creationId xmlns:a16="http://schemas.microsoft.com/office/drawing/2014/main" id="{2A4BFC99-04FE-4C1D-AEE1-A30E69580A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2248" y="3614307"/>
            <a:ext cx="1084167" cy="1084167"/>
          </a:xfrm>
          <a:prstGeom prst="rect">
            <a:avLst/>
          </a:prstGeom>
        </p:spPr>
      </p:pic>
    </p:spTree>
    <p:extLst>
      <p:ext uri="{BB962C8B-B14F-4D97-AF65-F5344CB8AC3E}">
        <p14:creationId xmlns:p14="http://schemas.microsoft.com/office/powerpoint/2010/main" val="200737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CCED242-5677-4797-A393-F65431C3B133}"/>
              </a:ext>
            </a:extLst>
          </p:cNvPr>
          <p:cNvSpPr>
            <a:spLocks noGrp="1"/>
          </p:cNvSpPr>
          <p:nvPr>
            <p:ph sz="quarter"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400" dirty="0"/>
              <a:t>Ideally: learn same things if Payne is replaced by another random member of the population</a:t>
            </a:r>
          </a:p>
          <a:p>
            <a:endParaRPr lang="en-US" dirty="0"/>
          </a:p>
        </p:txBody>
      </p:sp>
      <p:sp>
        <p:nvSpPr>
          <p:cNvPr id="2" name="Title 1"/>
          <p:cNvSpPr>
            <a:spLocks noGrp="1"/>
          </p:cNvSpPr>
          <p:nvPr>
            <p:ph type="title"/>
          </p:nvPr>
        </p:nvSpPr>
        <p:spPr/>
        <p:txBody>
          <a:bodyPr>
            <a:noAutofit/>
          </a:bodyPr>
          <a:lstStyle/>
          <a:p>
            <a:r>
              <a:rPr lang="en-US" sz="3600" dirty="0"/>
              <a:t>Privacy-Preserving Data Analysis?</a:t>
            </a:r>
          </a:p>
        </p:txBody>
      </p:sp>
      <p:grpSp>
        <p:nvGrpSpPr>
          <p:cNvPr id="146" name="Group 145"/>
          <p:cNvGrpSpPr/>
          <p:nvPr/>
        </p:nvGrpSpPr>
        <p:grpSpPr>
          <a:xfrm>
            <a:off x="4876208" y="1824589"/>
            <a:ext cx="490040" cy="399083"/>
            <a:chOff x="5410200" y="810133"/>
            <a:chExt cx="871182" cy="709479"/>
          </a:xfrm>
        </p:grpSpPr>
        <p:sp>
          <p:nvSpPr>
            <p:cNvPr id="192" name="Line 43"/>
            <p:cNvSpPr>
              <a:spLocks noChangeShapeType="1"/>
            </p:cNvSpPr>
            <p:nvPr/>
          </p:nvSpPr>
          <p:spPr bwMode="auto">
            <a:xfrm>
              <a:off x="5410200" y="1146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93" name="Line 43"/>
            <p:cNvSpPr>
              <a:spLocks noChangeShapeType="1"/>
            </p:cNvSpPr>
            <p:nvPr/>
          </p:nvSpPr>
          <p:spPr bwMode="auto">
            <a:xfrm>
              <a:off x="5443182" y="1430923"/>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94" name="TextBox 193"/>
            <p:cNvSpPr txBox="1"/>
            <p:nvPr/>
          </p:nvSpPr>
          <p:spPr>
            <a:xfrm>
              <a:off x="5715000" y="810133"/>
              <a:ext cx="504981" cy="410367"/>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1</a:t>
              </a:r>
            </a:p>
          </p:txBody>
        </p:sp>
        <p:sp>
          <p:nvSpPr>
            <p:cNvPr id="195" name="TextBox 194"/>
            <p:cNvSpPr txBox="1"/>
            <p:nvPr/>
          </p:nvSpPr>
          <p:spPr>
            <a:xfrm>
              <a:off x="5715000" y="1109245"/>
              <a:ext cx="493582" cy="410367"/>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1</a:t>
              </a:r>
            </a:p>
          </p:txBody>
        </p:sp>
      </p:grpSp>
      <p:sp>
        <p:nvSpPr>
          <p:cNvPr id="5" name="Rectangular Callout 4"/>
          <p:cNvSpPr/>
          <p:nvPr/>
        </p:nvSpPr>
        <p:spPr>
          <a:xfrm>
            <a:off x="1430634" y="1669852"/>
            <a:ext cx="1134924" cy="1751695"/>
          </a:xfrm>
          <a:prstGeom prst="wedgeRectCallout">
            <a:avLst>
              <a:gd name="adj1" fmla="val 137639"/>
              <a:gd name="adj2" fmla="val -784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6" name="Content Placeholder 2"/>
          <p:cNvSpPr txBox="1">
            <a:spLocks/>
          </p:cNvSpPr>
          <p:nvPr/>
        </p:nvSpPr>
        <p:spPr>
          <a:xfrm>
            <a:off x="1700213" y="3614308"/>
            <a:ext cx="5915025" cy="588896"/>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75" dirty="0"/>
          </a:p>
        </p:txBody>
      </p:sp>
      <p:grpSp>
        <p:nvGrpSpPr>
          <p:cNvPr id="6" name="Group 5">
            <a:extLst>
              <a:ext uri="{FF2B5EF4-FFF2-40B4-BE49-F238E27FC236}">
                <a16:creationId xmlns:a16="http://schemas.microsoft.com/office/drawing/2014/main" id="{0E665520-E7C8-4570-B1B2-69F93407BEE3}"/>
              </a:ext>
            </a:extLst>
          </p:cNvPr>
          <p:cNvGrpSpPr/>
          <p:nvPr/>
        </p:nvGrpSpPr>
        <p:grpSpPr>
          <a:xfrm>
            <a:off x="1466680" y="1770483"/>
            <a:ext cx="4979112" cy="1523113"/>
            <a:chOff x="1466680" y="1770483"/>
            <a:chExt cx="4979112" cy="1523113"/>
          </a:xfrm>
        </p:grpSpPr>
        <p:grpSp>
          <p:nvGrpSpPr>
            <p:cNvPr id="4" name="Group 3"/>
            <p:cNvGrpSpPr/>
            <p:nvPr/>
          </p:nvGrpSpPr>
          <p:grpSpPr>
            <a:xfrm>
              <a:off x="3535842" y="1918260"/>
              <a:ext cx="2909950" cy="1332368"/>
              <a:chOff x="4055160" y="2267238"/>
              <a:chExt cx="5173244" cy="2368654"/>
            </a:xfrm>
          </p:grpSpPr>
          <p:grpSp>
            <p:nvGrpSpPr>
              <p:cNvPr id="147" name="Group 146"/>
              <p:cNvGrpSpPr/>
              <p:nvPr/>
            </p:nvGrpSpPr>
            <p:grpSpPr>
              <a:xfrm>
                <a:off x="4177348" y="2267238"/>
                <a:ext cx="5051056" cy="2368654"/>
                <a:chOff x="3149514" y="976657"/>
                <a:chExt cx="5051056" cy="2368654"/>
              </a:xfrm>
            </p:grpSpPr>
            <p:sp>
              <p:nvSpPr>
                <p:cNvPr id="148" name="Text Box 26"/>
                <p:cNvSpPr txBox="1">
                  <a:spLocks noChangeArrowheads="1"/>
                </p:cNvSpPr>
                <p:nvPr/>
              </p:nvSpPr>
              <p:spPr bwMode="auto">
                <a:xfrm>
                  <a:off x="3149514" y="2750276"/>
                  <a:ext cx="169049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Database</a:t>
                  </a:r>
                  <a:endParaRPr lang="en-US" sz="1575" baseline="30000" dirty="0">
                    <a:solidFill>
                      <a:prstClr val="black"/>
                    </a:solidFill>
                    <a:latin typeface="Calibri"/>
                  </a:endParaRPr>
                </a:p>
              </p:txBody>
            </p:sp>
            <p:sp>
              <p:nvSpPr>
                <p:cNvPr id="150" name="Text Box 26"/>
                <p:cNvSpPr txBox="1">
                  <a:spLocks noChangeArrowheads="1"/>
                </p:cNvSpPr>
                <p:nvPr/>
              </p:nvSpPr>
              <p:spPr bwMode="auto">
                <a:xfrm>
                  <a:off x="6108259" y="2750276"/>
                  <a:ext cx="209231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 analyst</a:t>
                  </a:r>
                  <a:endParaRPr lang="en-US" sz="1575" baseline="30000" dirty="0">
                    <a:solidFill>
                      <a:prstClr val="black"/>
                    </a:solidFill>
                    <a:latin typeface="Calibri"/>
                  </a:endParaRPr>
                </a:p>
              </p:txBody>
            </p:sp>
            <p:sp>
              <p:nvSpPr>
                <p:cNvPr id="168" name="Text Box 44"/>
                <p:cNvSpPr txBox="1">
                  <a:spLocks noChangeArrowheads="1"/>
                </p:cNvSpPr>
                <p:nvPr/>
              </p:nvSpPr>
              <p:spPr bwMode="auto">
                <a:xfrm>
                  <a:off x="4547574" y="1505635"/>
                  <a:ext cx="724416" cy="718146"/>
                </a:xfrm>
                <a:prstGeom prst="rect">
                  <a:avLst/>
                </a:prstGeom>
                <a:noFill/>
                <a:ln w="25400">
                  <a:noFill/>
                  <a:miter lim="800000"/>
                  <a:headEnd/>
                  <a:tailEnd/>
                </a:ln>
                <a:effectLst/>
              </p:spPr>
              <p:txBody>
                <a:bodyPr wrap="none">
                  <a:spAutoFit/>
                </a:bodyPr>
                <a:lstStyle/>
                <a:p>
                  <a:pPr algn="ctr">
                    <a:defRPr/>
                  </a:pPr>
                  <a:r>
                    <a:rPr lang="en-US" sz="2025" dirty="0">
                      <a:solidFill>
                        <a:prstClr val="white"/>
                      </a:solidFill>
                      <a:latin typeface="Calibri"/>
                    </a:rPr>
                    <a:t>M</a:t>
                  </a:r>
                </a:p>
              </p:txBody>
            </p:sp>
            <p:grpSp>
              <p:nvGrpSpPr>
                <p:cNvPr id="152" name="Group 151"/>
                <p:cNvGrpSpPr/>
                <p:nvPr/>
              </p:nvGrpSpPr>
              <p:grpSpPr>
                <a:xfrm>
                  <a:off x="5410200" y="1371600"/>
                  <a:ext cx="881418" cy="1536538"/>
                  <a:chOff x="5410200" y="1371600"/>
                  <a:chExt cx="881418" cy="1536538"/>
                </a:xfrm>
              </p:grpSpPr>
              <p:grpSp>
                <p:nvGrpSpPr>
                  <p:cNvPr id="156" name="Group 155"/>
                  <p:cNvGrpSpPr/>
                  <p:nvPr/>
                </p:nvGrpSpPr>
                <p:grpSpPr>
                  <a:xfrm>
                    <a:off x="5410200" y="1371600"/>
                    <a:ext cx="881418" cy="1291015"/>
                    <a:chOff x="5410200" y="1371600"/>
                    <a:chExt cx="881418" cy="1291015"/>
                  </a:xfrm>
                </p:grpSpPr>
                <p:sp>
                  <p:nvSpPr>
                    <p:cNvPr id="158" name="Line 43"/>
                    <p:cNvSpPr>
                      <a:spLocks noChangeShapeType="1"/>
                    </p:cNvSpPr>
                    <p:nvPr/>
                  </p:nvSpPr>
                  <p:spPr bwMode="auto">
                    <a:xfrm>
                      <a:off x="5410200" y="1707879"/>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59" name="Line 43"/>
                    <p:cNvSpPr>
                      <a:spLocks noChangeShapeType="1"/>
                    </p:cNvSpPr>
                    <p:nvPr/>
                  </p:nvSpPr>
                  <p:spPr bwMode="auto">
                    <a:xfrm>
                      <a:off x="5453418" y="2009267"/>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0" name="TextBox 159"/>
                    <p:cNvSpPr txBox="1"/>
                    <p:nvPr/>
                  </p:nvSpPr>
                  <p:spPr>
                    <a:xfrm>
                      <a:off x="5715000" y="1371600"/>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2</a:t>
                      </a:r>
                    </a:p>
                  </p:txBody>
                </p:sp>
                <p:sp>
                  <p:nvSpPr>
                    <p:cNvPr id="161" name="TextBox 160"/>
                    <p:cNvSpPr txBox="1"/>
                    <p:nvPr/>
                  </p:nvSpPr>
                  <p:spPr>
                    <a:xfrm>
                      <a:off x="5735003" y="1670713"/>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2</a:t>
                      </a:r>
                    </a:p>
                  </p:txBody>
                </p:sp>
                <p:sp>
                  <p:nvSpPr>
                    <p:cNvPr id="162" name="Line 43"/>
                    <p:cNvSpPr>
                      <a:spLocks noChangeShapeType="1"/>
                    </p:cNvSpPr>
                    <p:nvPr/>
                  </p:nvSpPr>
                  <p:spPr bwMode="auto">
                    <a:xfrm>
                      <a:off x="5410200" y="2289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63" name="Line 43"/>
                    <p:cNvSpPr>
                      <a:spLocks noChangeShapeType="1"/>
                    </p:cNvSpPr>
                    <p:nvPr/>
                  </p:nvSpPr>
                  <p:spPr bwMode="auto">
                    <a:xfrm>
                      <a:off x="5443182" y="2590800"/>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4" name="TextBox 163"/>
                    <p:cNvSpPr txBox="1"/>
                    <p:nvPr/>
                  </p:nvSpPr>
                  <p:spPr>
                    <a:xfrm>
                      <a:off x="5724769" y="1953132"/>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3</a:t>
                      </a:r>
                    </a:p>
                  </p:txBody>
                </p:sp>
                <p:sp>
                  <p:nvSpPr>
                    <p:cNvPr id="165" name="TextBox 164"/>
                    <p:cNvSpPr txBox="1"/>
                    <p:nvPr/>
                  </p:nvSpPr>
                  <p:spPr>
                    <a:xfrm>
                      <a:off x="5735003" y="2252247"/>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3</a:t>
                      </a:r>
                    </a:p>
                  </p:txBody>
                </p:sp>
              </p:grpSp>
              <p:cxnSp>
                <p:nvCxnSpPr>
                  <p:cNvPr id="157" name="Straight Connector 156"/>
                  <p:cNvCxnSpPr/>
                  <p:nvPr/>
                </p:nvCxnSpPr>
                <p:spPr>
                  <a:xfrm>
                    <a:off x="5894199" y="2644282"/>
                    <a:ext cx="0" cy="263856"/>
                  </a:xfrm>
                  <a:prstGeom prst="line">
                    <a:avLst/>
                  </a:prstGeom>
                  <a:noFill/>
                  <a:ln w="38100" cap="flat" cmpd="sng" algn="ctr">
                    <a:solidFill>
                      <a:sysClr val="windowText" lastClr="000000"/>
                    </a:solidFill>
                    <a:prstDash val="sysDot"/>
                  </a:ln>
                  <a:effectLst/>
                </p:spPr>
              </p:cxnSp>
            </p:grpSp>
            <p:pic>
              <p:nvPicPr>
                <p:cNvPr id="154" name="Picture 4" descr="C:\Users\salilv\AppData\Local\Microsoft\Windows\Temporary Internet Files\Content.IE5\AZQEMEKK\MC90038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76439" y="976657"/>
                  <a:ext cx="1031443" cy="18278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a:grpSpLocks/>
              </p:cNvGrpSpPr>
              <p:nvPr/>
            </p:nvGrpSpPr>
            <p:grpSpPr bwMode="auto">
              <a:xfrm>
                <a:off x="4055160" y="2283270"/>
                <a:ext cx="1905000" cy="1763714"/>
                <a:chOff x="1152" y="908"/>
                <a:chExt cx="1200" cy="1111"/>
              </a:xfrm>
              <a:solidFill>
                <a:srgbClr val="00B050"/>
              </a:solidFill>
            </p:grpSpPr>
            <p:grpSp>
              <p:nvGrpSpPr>
                <p:cNvPr id="54" name="Group 53"/>
                <p:cNvGrpSpPr>
                  <a:grpSpLocks/>
                </p:cNvGrpSpPr>
                <p:nvPr/>
              </p:nvGrpSpPr>
              <p:grpSpPr bwMode="auto">
                <a:xfrm>
                  <a:off x="1152" y="1292"/>
                  <a:ext cx="1200" cy="727"/>
                  <a:chOff x="1152" y="860"/>
                  <a:chExt cx="1200" cy="727"/>
                </a:xfrm>
                <a:grpFill/>
              </p:grpSpPr>
              <p:grpSp>
                <p:nvGrpSpPr>
                  <p:cNvPr id="66" name="Group 5"/>
                  <p:cNvGrpSpPr>
                    <a:grpSpLocks/>
                  </p:cNvGrpSpPr>
                  <p:nvPr/>
                </p:nvGrpSpPr>
                <p:grpSpPr bwMode="auto">
                  <a:xfrm>
                    <a:off x="1152" y="1052"/>
                    <a:ext cx="1200" cy="535"/>
                    <a:chOff x="1152" y="1052"/>
                    <a:chExt cx="1200" cy="535"/>
                  </a:xfrm>
                  <a:grpFill/>
                </p:grpSpPr>
                <p:sp>
                  <p:nvSpPr>
                    <p:cNvPr id="72" name="Oval 6"/>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3" name="Oval 7"/>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4" name="Oval 8"/>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5" name="Oval 9"/>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67" name="Group 10"/>
                  <p:cNvGrpSpPr>
                    <a:grpSpLocks/>
                  </p:cNvGrpSpPr>
                  <p:nvPr/>
                </p:nvGrpSpPr>
                <p:grpSpPr bwMode="auto">
                  <a:xfrm>
                    <a:off x="1152" y="860"/>
                    <a:ext cx="1200" cy="535"/>
                    <a:chOff x="1152" y="1052"/>
                    <a:chExt cx="1200" cy="535"/>
                  </a:xfrm>
                  <a:grpFill/>
                </p:grpSpPr>
                <p:sp>
                  <p:nvSpPr>
                    <p:cNvPr id="68" name="Oval 11"/>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9" name="Oval 12"/>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dirty="0"/>
                    </a:p>
                  </p:txBody>
                </p:sp>
                <p:sp>
                  <p:nvSpPr>
                    <p:cNvPr id="70" name="Oval 13"/>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1" name="Oval 14"/>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nvGrpSpPr>
                <p:cNvPr id="55" name="Group 15"/>
                <p:cNvGrpSpPr>
                  <a:grpSpLocks/>
                </p:cNvGrpSpPr>
                <p:nvPr/>
              </p:nvGrpSpPr>
              <p:grpSpPr bwMode="auto">
                <a:xfrm>
                  <a:off x="1152" y="908"/>
                  <a:ext cx="1200" cy="727"/>
                  <a:chOff x="1152" y="860"/>
                  <a:chExt cx="1200" cy="727"/>
                </a:xfrm>
                <a:grpFill/>
              </p:grpSpPr>
              <p:grpSp>
                <p:nvGrpSpPr>
                  <p:cNvPr id="56" name="Group 16"/>
                  <p:cNvGrpSpPr>
                    <a:grpSpLocks/>
                  </p:cNvGrpSpPr>
                  <p:nvPr/>
                </p:nvGrpSpPr>
                <p:grpSpPr bwMode="auto">
                  <a:xfrm>
                    <a:off x="1152" y="1052"/>
                    <a:ext cx="1200" cy="535"/>
                    <a:chOff x="1152" y="1052"/>
                    <a:chExt cx="1200" cy="535"/>
                  </a:xfrm>
                  <a:grpFill/>
                </p:grpSpPr>
                <p:sp>
                  <p:nvSpPr>
                    <p:cNvPr id="62" name="Oval 17"/>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3" name="Oval 18"/>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4" name="Oval 19"/>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5" name="Oval 20"/>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57" name="Group 21"/>
                  <p:cNvGrpSpPr>
                    <a:grpSpLocks/>
                  </p:cNvGrpSpPr>
                  <p:nvPr/>
                </p:nvGrpSpPr>
                <p:grpSpPr bwMode="auto">
                  <a:xfrm>
                    <a:off x="1152" y="860"/>
                    <a:ext cx="1200" cy="535"/>
                    <a:chOff x="1152" y="1052"/>
                    <a:chExt cx="1200" cy="535"/>
                  </a:xfrm>
                  <a:grpFill/>
                </p:grpSpPr>
                <p:sp>
                  <p:nvSpPr>
                    <p:cNvPr id="58" name="Oval 22"/>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59" name="Oval 23"/>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0" name="Oval 24"/>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1" name="Oval 25"/>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680" y="1770483"/>
              <a:ext cx="1062832" cy="1523113"/>
            </a:xfrm>
            <a:prstGeom prst="rect">
              <a:avLst/>
            </a:prstGeom>
          </p:spPr>
        </p:pic>
      </p:grpSp>
    </p:spTree>
    <p:extLst>
      <p:ext uri="{BB962C8B-B14F-4D97-AF65-F5344CB8AC3E}">
        <p14:creationId xmlns:p14="http://schemas.microsoft.com/office/powerpoint/2010/main" val="311337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6C81-10DC-4221-93B6-0D0677F2C081}"/>
              </a:ext>
            </a:extLst>
          </p:cNvPr>
          <p:cNvSpPr>
            <a:spLocks noGrp="1"/>
          </p:cNvSpPr>
          <p:nvPr>
            <p:ph type="title"/>
          </p:nvPr>
        </p:nvSpPr>
        <p:spPr/>
        <p:txBody>
          <a:bodyPr/>
          <a:lstStyle/>
          <a:p>
            <a:r>
              <a:rPr lang="en-US" sz="3600" dirty="0"/>
              <a:t>Differential Privacy</a:t>
            </a:r>
          </a:p>
        </p:txBody>
      </p:sp>
      <p:sp>
        <p:nvSpPr>
          <p:cNvPr id="3" name="Text Placeholder 2">
            <a:extLst>
              <a:ext uri="{FF2B5EF4-FFF2-40B4-BE49-F238E27FC236}">
                <a16:creationId xmlns:a16="http://schemas.microsoft.com/office/drawing/2014/main" id="{26D055A6-2353-442B-9FF3-7565AEC9E3FA}"/>
              </a:ext>
            </a:extLst>
          </p:cNvPr>
          <p:cNvSpPr>
            <a:spLocks noGrp="1"/>
          </p:cNvSpPr>
          <p:nvPr>
            <p:ph type="body" idx="1"/>
          </p:nvPr>
        </p:nvSpPr>
        <p:spPr/>
        <p:txBody>
          <a:bodyPr/>
          <a:lstStyle/>
          <a:p>
            <a:pPr marL="114298" indent="0">
              <a:buNone/>
            </a:pPr>
            <a:r>
              <a:rPr lang="en-US" sz="2400" dirty="0">
                <a:solidFill>
                  <a:srgbClr val="0070C0"/>
                </a:solidFill>
              </a:rPr>
              <a:t>The outcome of any analysis is essentially equally likely</a:t>
            </a:r>
            <a:r>
              <a:rPr lang="en-US" sz="2400" dirty="0">
                <a:solidFill>
                  <a:srgbClr val="FF0000"/>
                </a:solidFill>
              </a:rPr>
              <a:t>*</a:t>
            </a:r>
            <a:r>
              <a:rPr lang="en-US" sz="2400" dirty="0">
                <a:solidFill>
                  <a:srgbClr val="0070C0"/>
                </a:solidFill>
              </a:rPr>
              <a:t>, independent of whether any individual joins, or refrains from joining, the dataset.</a:t>
            </a:r>
          </a:p>
          <a:p>
            <a:pPr marL="114298" indent="0">
              <a:buNone/>
            </a:pPr>
            <a:endParaRPr lang="en-US" sz="2400" dirty="0">
              <a:solidFill>
                <a:srgbClr val="0070C0"/>
              </a:solidFill>
            </a:endParaRPr>
          </a:p>
          <a:p>
            <a:pPr marL="114298" indent="0">
              <a:buNone/>
            </a:pPr>
            <a:endParaRPr lang="en-US" sz="2400" dirty="0">
              <a:solidFill>
                <a:srgbClr val="0070C0"/>
              </a:solidFill>
            </a:endParaRPr>
          </a:p>
          <a:p>
            <a:pPr marL="114298" indent="0">
              <a:buNone/>
            </a:pPr>
            <a:endParaRPr lang="en-US" sz="2400" dirty="0">
              <a:solidFill>
                <a:srgbClr val="0070C0"/>
              </a:solidFill>
            </a:endParaRPr>
          </a:p>
          <a:p>
            <a:pPr marL="114298" indent="0">
              <a:buNone/>
            </a:pPr>
            <a:endParaRPr lang="en-US" sz="2400" dirty="0">
              <a:solidFill>
                <a:srgbClr val="0070C0"/>
              </a:solidFill>
            </a:endParaRPr>
          </a:p>
          <a:p>
            <a:pPr marL="114298" indent="0">
              <a:buNone/>
            </a:pPr>
            <a:r>
              <a:rPr lang="en-US" sz="2400" dirty="0">
                <a:solidFill>
                  <a:srgbClr val="FF0000"/>
                </a:solidFill>
              </a:rPr>
              <a:t>*likelihood: over random choices made by the </a:t>
            </a:r>
            <a:r>
              <a:rPr lang="en-US" sz="2400" i="1" u="sng" dirty="0">
                <a:solidFill>
                  <a:srgbClr val="FF0000"/>
                </a:solidFill>
              </a:rPr>
              <a:t>algorithm</a:t>
            </a:r>
          </a:p>
          <a:p>
            <a:endParaRPr lang="en-US" dirty="0"/>
          </a:p>
        </p:txBody>
      </p:sp>
    </p:spTree>
    <p:extLst>
      <p:ext uri="{BB962C8B-B14F-4D97-AF65-F5344CB8AC3E}">
        <p14:creationId xmlns:p14="http://schemas.microsoft.com/office/powerpoint/2010/main" val="1635762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674" y="1947499"/>
            <a:ext cx="1964531" cy="1307306"/>
          </a:xfrm>
          <a:prstGeom prst="rect">
            <a:avLst/>
          </a:prstGeom>
        </p:spPr>
      </p:pic>
      <p:sp>
        <p:nvSpPr>
          <p:cNvPr id="2" name="Title 1"/>
          <p:cNvSpPr>
            <a:spLocks noGrp="1"/>
          </p:cNvSpPr>
          <p:nvPr>
            <p:ph type="title"/>
          </p:nvPr>
        </p:nvSpPr>
        <p:spPr/>
        <p:txBody>
          <a:bodyPr>
            <a:noAutofit/>
          </a:bodyPr>
          <a:lstStyle/>
          <a:p>
            <a:r>
              <a:rPr lang="en-US" sz="3600" dirty="0"/>
              <a:t>Teachings vs Participation</a:t>
            </a:r>
          </a:p>
        </p:txBody>
      </p:sp>
      <p:sp>
        <p:nvSpPr>
          <p:cNvPr id="3" name="Content Placeholder 2"/>
          <p:cNvSpPr>
            <a:spLocks noGrp="1"/>
          </p:cNvSpPr>
          <p:nvPr>
            <p:ph sz="quarter" idx="1"/>
          </p:nvPr>
        </p:nvSpPr>
        <p:spPr>
          <a:xfrm>
            <a:off x="1614488" y="1669852"/>
            <a:ext cx="5915025" cy="2629444"/>
          </a:xfrm>
        </p:spPr>
        <p:txBody>
          <a:bodyPr>
            <a:normAutofit/>
          </a:bodyPr>
          <a:lstStyle/>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p:txBody>
      </p:sp>
      <p:grpSp>
        <p:nvGrpSpPr>
          <p:cNvPr id="146" name="Group 145"/>
          <p:cNvGrpSpPr/>
          <p:nvPr/>
        </p:nvGrpSpPr>
        <p:grpSpPr>
          <a:xfrm>
            <a:off x="4876208" y="1824589"/>
            <a:ext cx="490040" cy="399083"/>
            <a:chOff x="5410200" y="810133"/>
            <a:chExt cx="871182" cy="709479"/>
          </a:xfrm>
        </p:grpSpPr>
        <p:sp>
          <p:nvSpPr>
            <p:cNvPr id="192" name="Line 43"/>
            <p:cNvSpPr>
              <a:spLocks noChangeShapeType="1"/>
            </p:cNvSpPr>
            <p:nvPr/>
          </p:nvSpPr>
          <p:spPr bwMode="auto">
            <a:xfrm>
              <a:off x="5410200" y="1146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93" name="Line 43"/>
            <p:cNvSpPr>
              <a:spLocks noChangeShapeType="1"/>
            </p:cNvSpPr>
            <p:nvPr/>
          </p:nvSpPr>
          <p:spPr bwMode="auto">
            <a:xfrm>
              <a:off x="5443182" y="1430923"/>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94" name="TextBox 193"/>
            <p:cNvSpPr txBox="1"/>
            <p:nvPr/>
          </p:nvSpPr>
          <p:spPr>
            <a:xfrm>
              <a:off x="5715000" y="810133"/>
              <a:ext cx="504981" cy="410367"/>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1</a:t>
              </a:r>
            </a:p>
          </p:txBody>
        </p:sp>
        <p:sp>
          <p:nvSpPr>
            <p:cNvPr id="195" name="TextBox 194"/>
            <p:cNvSpPr txBox="1"/>
            <p:nvPr/>
          </p:nvSpPr>
          <p:spPr>
            <a:xfrm>
              <a:off x="5715000" y="1109245"/>
              <a:ext cx="493582" cy="410367"/>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1</a:t>
              </a:r>
            </a:p>
          </p:txBody>
        </p:sp>
      </p:grpSp>
      <p:grpSp>
        <p:nvGrpSpPr>
          <p:cNvPr id="4" name="Group 3"/>
          <p:cNvGrpSpPr/>
          <p:nvPr/>
        </p:nvGrpSpPr>
        <p:grpSpPr>
          <a:xfrm>
            <a:off x="3535842" y="1918260"/>
            <a:ext cx="2909950" cy="1332368"/>
            <a:chOff x="4055160" y="2267238"/>
            <a:chExt cx="5173244" cy="2368654"/>
          </a:xfrm>
        </p:grpSpPr>
        <p:grpSp>
          <p:nvGrpSpPr>
            <p:cNvPr id="147" name="Group 146"/>
            <p:cNvGrpSpPr/>
            <p:nvPr/>
          </p:nvGrpSpPr>
          <p:grpSpPr>
            <a:xfrm>
              <a:off x="4177348" y="2267238"/>
              <a:ext cx="5051056" cy="2368654"/>
              <a:chOff x="3149514" y="976657"/>
              <a:chExt cx="5051056" cy="2368654"/>
            </a:xfrm>
          </p:grpSpPr>
          <p:sp>
            <p:nvSpPr>
              <p:cNvPr id="148" name="Text Box 26"/>
              <p:cNvSpPr txBox="1">
                <a:spLocks noChangeArrowheads="1"/>
              </p:cNvSpPr>
              <p:nvPr/>
            </p:nvSpPr>
            <p:spPr bwMode="auto">
              <a:xfrm>
                <a:off x="3149514" y="2750276"/>
                <a:ext cx="169049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Database</a:t>
                </a:r>
                <a:endParaRPr lang="en-US" sz="1575" baseline="30000" dirty="0">
                  <a:solidFill>
                    <a:prstClr val="black"/>
                  </a:solidFill>
                  <a:latin typeface="Calibri"/>
                </a:endParaRPr>
              </a:p>
            </p:txBody>
          </p:sp>
          <p:sp>
            <p:nvSpPr>
              <p:cNvPr id="150" name="Text Box 26"/>
              <p:cNvSpPr txBox="1">
                <a:spLocks noChangeArrowheads="1"/>
              </p:cNvSpPr>
              <p:nvPr/>
            </p:nvSpPr>
            <p:spPr bwMode="auto">
              <a:xfrm>
                <a:off x="6108259" y="2750276"/>
                <a:ext cx="209231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 analyst</a:t>
                </a:r>
                <a:endParaRPr lang="en-US" sz="1575" baseline="30000" dirty="0">
                  <a:solidFill>
                    <a:prstClr val="black"/>
                  </a:solidFill>
                  <a:latin typeface="Calibri"/>
                </a:endParaRPr>
              </a:p>
            </p:txBody>
          </p:sp>
          <p:sp>
            <p:nvSpPr>
              <p:cNvPr id="168" name="Text Box 44"/>
              <p:cNvSpPr txBox="1">
                <a:spLocks noChangeArrowheads="1"/>
              </p:cNvSpPr>
              <p:nvPr/>
            </p:nvSpPr>
            <p:spPr bwMode="auto">
              <a:xfrm>
                <a:off x="4547574" y="1505635"/>
                <a:ext cx="724416" cy="718146"/>
              </a:xfrm>
              <a:prstGeom prst="rect">
                <a:avLst/>
              </a:prstGeom>
              <a:noFill/>
              <a:ln w="25400">
                <a:noFill/>
                <a:miter lim="800000"/>
                <a:headEnd/>
                <a:tailEnd/>
              </a:ln>
              <a:effectLst/>
            </p:spPr>
            <p:txBody>
              <a:bodyPr wrap="none">
                <a:spAutoFit/>
              </a:bodyPr>
              <a:lstStyle/>
              <a:p>
                <a:pPr algn="ctr">
                  <a:defRPr/>
                </a:pPr>
                <a:r>
                  <a:rPr lang="en-US" sz="2025" dirty="0">
                    <a:solidFill>
                      <a:prstClr val="white"/>
                    </a:solidFill>
                    <a:latin typeface="Calibri"/>
                  </a:rPr>
                  <a:t>M</a:t>
                </a:r>
              </a:p>
            </p:txBody>
          </p:sp>
          <p:grpSp>
            <p:nvGrpSpPr>
              <p:cNvPr id="152" name="Group 151"/>
              <p:cNvGrpSpPr/>
              <p:nvPr/>
            </p:nvGrpSpPr>
            <p:grpSpPr>
              <a:xfrm>
                <a:off x="5410200" y="1371600"/>
                <a:ext cx="881418" cy="1536538"/>
                <a:chOff x="5410200" y="1371600"/>
                <a:chExt cx="881418" cy="1536538"/>
              </a:xfrm>
            </p:grpSpPr>
            <p:grpSp>
              <p:nvGrpSpPr>
                <p:cNvPr id="156" name="Group 155"/>
                <p:cNvGrpSpPr/>
                <p:nvPr/>
              </p:nvGrpSpPr>
              <p:grpSpPr>
                <a:xfrm>
                  <a:off x="5410200" y="1371600"/>
                  <a:ext cx="881418" cy="1291015"/>
                  <a:chOff x="5410200" y="1371600"/>
                  <a:chExt cx="881418" cy="1291015"/>
                </a:xfrm>
              </p:grpSpPr>
              <p:sp>
                <p:nvSpPr>
                  <p:cNvPr id="158" name="Line 43"/>
                  <p:cNvSpPr>
                    <a:spLocks noChangeShapeType="1"/>
                  </p:cNvSpPr>
                  <p:nvPr/>
                </p:nvSpPr>
                <p:spPr bwMode="auto">
                  <a:xfrm>
                    <a:off x="5410200" y="1707879"/>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59" name="Line 43"/>
                  <p:cNvSpPr>
                    <a:spLocks noChangeShapeType="1"/>
                  </p:cNvSpPr>
                  <p:nvPr/>
                </p:nvSpPr>
                <p:spPr bwMode="auto">
                  <a:xfrm>
                    <a:off x="5453418" y="2009267"/>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0" name="TextBox 159"/>
                  <p:cNvSpPr txBox="1"/>
                  <p:nvPr/>
                </p:nvSpPr>
                <p:spPr>
                  <a:xfrm>
                    <a:off x="5715000" y="1371600"/>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2</a:t>
                    </a:r>
                  </a:p>
                </p:txBody>
              </p:sp>
              <p:sp>
                <p:nvSpPr>
                  <p:cNvPr id="161" name="TextBox 160"/>
                  <p:cNvSpPr txBox="1"/>
                  <p:nvPr/>
                </p:nvSpPr>
                <p:spPr>
                  <a:xfrm>
                    <a:off x="5735003" y="1670713"/>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2</a:t>
                    </a:r>
                  </a:p>
                </p:txBody>
              </p:sp>
              <p:sp>
                <p:nvSpPr>
                  <p:cNvPr id="162" name="Line 43"/>
                  <p:cNvSpPr>
                    <a:spLocks noChangeShapeType="1"/>
                  </p:cNvSpPr>
                  <p:nvPr/>
                </p:nvSpPr>
                <p:spPr bwMode="auto">
                  <a:xfrm>
                    <a:off x="5410200" y="2289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63" name="Line 43"/>
                  <p:cNvSpPr>
                    <a:spLocks noChangeShapeType="1"/>
                  </p:cNvSpPr>
                  <p:nvPr/>
                </p:nvSpPr>
                <p:spPr bwMode="auto">
                  <a:xfrm>
                    <a:off x="5443182" y="2590800"/>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4" name="TextBox 163"/>
                  <p:cNvSpPr txBox="1"/>
                  <p:nvPr/>
                </p:nvSpPr>
                <p:spPr>
                  <a:xfrm>
                    <a:off x="5724769" y="1953132"/>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3</a:t>
                    </a:r>
                  </a:p>
                </p:txBody>
              </p:sp>
              <p:sp>
                <p:nvSpPr>
                  <p:cNvPr id="165" name="TextBox 164"/>
                  <p:cNvSpPr txBox="1"/>
                  <p:nvPr/>
                </p:nvSpPr>
                <p:spPr>
                  <a:xfrm>
                    <a:off x="5735003" y="2252247"/>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3</a:t>
                    </a:r>
                  </a:p>
                </p:txBody>
              </p:sp>
            </p:grpSp>
            <p:cxnSp>
              <p:nvCxnSpPr>
                <p:cNvPr id="157" name="Straight Connector 156"/>
                <p:cNvCxnSpPr/>
                <p:nvPr/>
              </p:nvCxnSpPr>
              <p:spPr>
                <a:xfrm>
                  <a:off x="5894199" y="2644282"/>
                  <a:ext cx="0" cy="263856"/>
                </a:xfrm>
                <a:prstGeom prst="line">
                  <a:avLst/>
                </a:prstGeom>
                <a:noFill/>
                <a:ln w="38100" cap="flat" cmpd="sng" algn="ctr">
                  <a:solidFill>
                    <a:sysClr val="windowText" lastClr="000000"/>
                  </a:solidFill>
                  <a:prstDash val="sysDot"/>
                </a:ln>
                <a:effectLst/>
              </p:spPr>
            </p:cxnSp>
          </p:grpSp>
          <p:pic>
            <p:nvPicPr>
              <p:cNvPr id="154" name="Picture 4" descr="C:\Users\salilv\AppData\Local\Microsoft\Windows\Temporary Internet Files\Content.IE5\AZQEMEKK\MC90038884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576439" y="976657"/>
                <a:ext cx="1031443" cy="18278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a:grpSpLocks/>
            </p:cNvGrpSpPr>
            <p:nvPr/>
          </p:nvGrpSpPr>
          <p:grpSpPr bwMode="auto">
            <a:xfrm>
              <a:off x="4055160" y="2283270"/>
              <a:ext cx="1905000" cy="1763714"/>
              <a:chOff x="1152" y="908"/>
              <a:chExt cx="1200" cy="1111"/>
            </a:xfrm>
            <a:solidFill>
              <a:srgbClr val="00B050"/>
            </a:solidFill>
          </p:grpSpPr>
          <p:grpSp>
            <p:nvGrpSpPr>
              <p:cNvPr id="54" name="Group 53"/>
              <p:cNvGrpSpPr>
                <a:grpSpLocks/>
              </p:cNvGrpSpPr>
              <p:nvPr/>
            </p:nvGrpSpPr>
            <p:grpSpPr bwMode="auto">
              <a:xfrm>
                <a:off x="1152" y="1292"/>
                <a:ext cx="1200" cy="727"/>
                <a:chOff x="1152" y="860"/>
                <a:chExt cx="1200" cy="727"/>
              </a:xfrm>
              <a:grpFill/>
            </p:grpSpPr>
            <p:grpSp>
              <p:nvGrpSpPr>
                <p:cNvPr id="66" name="Group 5"/>
                <p:cNvGrpSpPr>
                  <a:grpSpLocks/>
                </p:cNvGrpSpPr>
                <p:nvPr/>
              </p:nvGrpSpPr>
              <p:grpSpPr bwMode="auto">
                <a:xfrm>
                  <a:off x="1152" y="1052"/>
                  <a:ext cx="1200" cy="535"/>
                  <a:chOff x="1152" y="1052"/>
                  <a:chExt cx="1200" cy="535"/>
                </a:xfrm>
                <a:grpFill/>
              </p:grpSpPr>
              <p:sp>
                <p:nvSpPr>
                  <p:cNvPr id="72" name="Oval 6"/>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3" name="Oval 7"/>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4" name="Oval 8"/>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5" name="Oval 9"/>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67" name="Group 10"/>
                <p:cNvGrpSpPr>
                  <a:grpSpLocks/>
                </p:cNvGrpSpPr>
                <p:nvPr/>
              </p:nvGrpSpPr>
              <p:grpSpPr bwMode="auto">
                <a:xfrm>
                  <a:off x="1152" y="860"/>
                  <a:ext cx="1200" cy="535"/>
                  <a:chOff x="1152" y="1052"/>
                  <a:chExt cx="1200" cy="535"/>
                </a:xfrm>
                <a:grpFill/>
              </p:grpSpPr>
              <p:sp>
                <p:nvSpPr>
                  <p:cNvPr id="68" name="Oval 11"/>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9" name="Oval 12"/>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0" name="Oval 13"/>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1" name="Oval 14"/>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nvGrpSpPr>
              <p:cNvPr id="55" name="Group 15"/>
              <p:cNvGrpSpPr>
                <a:grpSpLocks/>
              </p:cNvGrpSpPr>
              <p:nvPr/>
            </p:nvGrpSpPr>
            <p:grpSpPr bwMode="auto">
              <a:xfrm>
                <a:off x="1152" y="908"/>
                <a:ext cx="1200" cy="727"/>
                <a:chOff x="1152" y="860"/>
                <a:chExt cx="1200" cy="727"/>
              </a:xfrm>
              <a:grpFill/>
            </p:grpSpPr>
            <p:grpSp>
              <p:nvGrpSpPr>
                <p:cNvPr id="56" name="Group 16"/>
                <p:cNvGrpSpPr>
                  <a:grpSpLocks/>
                </p:cNvGrpSpPr>
                <p:nvPr/>
              </p:nvGrpSpPr>
              <p:grpSpPr bwMode="auto">
                <a:xfrm>
                  <a:off x="1152" y="1052"/>
                  <a:ext cx="1200" cy="535"/>
                  <a:chOff x="1152" y="1052"/>
                  <a:chExt cx="1200" cy="535"/>
                </a:xfrm>
                <a:grpFill/>
              </p:grpSpPr>
              <p:sp>
                <p:nvSpPr>
                  <p:cNvPr id="62" name="Oval 17"/>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3" name="Oval 18"/>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4" name="Oval 19"/>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5" name="Oval 20"/>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57" name="Group 21"/>
                <p:cNvGrpSpPr>
                  <a:grpSpLocks/>
                </p:cNvGrpSpPr>
                <p:nvPr/>
              </p:nvGrpSpPr>
              <p:grpSpPr bwMode="auto">
                <a:xfrm>
                  <a:off x="1152" y="860"/>
                  <a:ext cx="1200" cy="535"/>
                  <a:chOff x="1152" y="1052"/>
                  <a:chExt cx="1200" cy="535"/>
                </a:xfrm>
                <a:grpFill/>
              </p:grpSpPr>
              <p:sp>
                <p:nvSpPr>
                  <p:cNvPr id="58" name="Oval 22"/>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59" name="Oval 23"/>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0" name="Oval 24"/>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1" name="Oval 25"/>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grpSp>
      <p:sp>
        <p:nvSpPr>
          <p:cNvPr id="5" name="Rectangular Callout 4"/>
          <p:cNvSpPr/>
          <p:nvPr/>
        </p:nvSpPr>
        <p:spPr>
          <a:xfrm>
            <a:off x="1430634" y="1669852"/>
            <a:ext cx="1134924" cy="1751695"/>
          </a:xfrm>
          <a:prstGeom prst="wedgeRectCallout">
            <a:avLst>
              <a:gd name="adj1" fmla="val 137639"/>
              <a:gd name="adj2" fmla="val -784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9958" y="3880939"/>
            <a:ext cx="3423475" cy="695393"/>
          </a:xfrm>
          <a:prstGeom prst="rect">
            <a:avLst/>
          </a:prstGeom>
        </p:spPr>
      </p:pic>
      <p:sp>
        <p:nvSpPr>
          <p:cNvPr id="76" name="Content Placeholder 2"/>
          <p:cNvSpPr txBox="1">
            <a:spLocks/>
          </p:cNvSpPr>
          <p:nvPr/>
        </p:nvSpPr>
        <p:spPr>
          <a:xfrm>
            <a:off x="1700213" y="3614308"/>
            <a:ext cx="5915025" cy="588896"/>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75" dirty="0"/>
          </a:p>
        </p:txBody>
      </p:sp>
    </p:spTree>
    <p:extLst>
      <p:ext uri="{BB962C8B-B14F-4D97-AF65-F5344CB8AC3E}">
        <p14:creationId xmlns:p14="http://schemas.microsoft.com/office/powerpoint/2010/main" val="118882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8" fill="hold" nodeType="clickEffect">
                                  <p:stCondLst>
                                    <p:cond delay="0"/>
                                  </p:stCondLst>
                                  <p:childTnLst>
                                    <p:animEffect transition="out" filter="wheel(8)">
                                      <p:cBhvr>
                                        <p:cTn id="6" dur="2000"/>
                                        <p:tgtEl>
                                          <p:spTgt spid="79"/>
                                        </p:tgtEl>
                                      </p:cBhvr>
                                    </p:animEffect>
                                    <p:set>
                                      <p:cBhvr>
                                        <p:cTn id="7" dur="1" fill="hold">
                                          <p:stCondLst>
                                            <p:cond delay="19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871" y="3696335"/>
            <a:ext cx="8184740" cy="1028700"/>
          </a:xfrm>
        </p:spPr>
        <p:txBody>
          <a:bodyPr>
            <a:noAutofit/>
          </a:bodyPr>
          <a:lstStyle/>
          <a:p>
            <a:br>
              <a:rPr lang="en-US" sz="2800" dirty="0"/>
            </a:br>
            <a:r>
              <a:rPr lang="en-US" sz="2800" dirty="0"/>
              <a:t>Harvard Kennedy School</a:t>
            </a:r>
            <a:br>
              <a:rPr lang="en-US" sz="2800" dirty="0"/>
            </a:br>
            <a:r>
              <a:rPr lang="en-US" sz="2800" dirty="0"/>
              <a:t>March 21, 2023</a:t>
            </a:r>
            <a:endParaRPr lang="en-US" sz="2000" dirty="0"/>
          </a:p>
        </p:txBody>
      </p:sp>
      <p:sp>
        <p:nvSpPr>
          <p:cNvPr id="4" name="TextBox 3"/>
          <p:cNvSpPr txBox="1"/>
          <p:nvPr>
            <p:custDataLst>
              <p:tags r:id="rId1"/>
            </p:custDataLst>
          </p:nvPr>
        </p:nvSpPr>
        <p:spPr>
          <a:xfrm>
            <a:off x="1143000" y="5334000"/>
            <a:ext cx="6858000" cy="415755"/>
          </a:xfrm>
          <a:prstGeom prst="rect">
            <a:avLst/>
          </a:prstGeom>
          <a:noFill/>
        </p:spPr>
        <p:txBody>
          <a:bodyPr vert="horz" rtlCol="0">
            <a:spAutoFit/>
          </a:bodyPr>
          <a:lstStyle/>
          <a:p>
            <a:r>
              <a:rPr lang="en-US" sz="1051"/>
              <a:t>TexPoint fonts used in EMF. </a:t>
            </a:r>
          </a:p>
          <a:p>
            <a:r>
              <a:rPr lang="en-US" sz="1051"/>
              <a:t>Read the TexPoint manual before you delete this box.: </a:t>
            </a:r>
            <a:r>
              <a:rPr lang="en-US" sz="1051">
                <a:latin typeface="CMEX10"/>
              </a:rPr>
              <a:t>A</a:t>
            </a:r>
            <a:r>
              <a:rPr lang="en-US" sz="1051">
                <a:latin typeface="CMMI7"/>
              </a:rPr>
              <a:t>A</a:t>
            </a:r>
            <a:r>
              <a:rPr lang="en-US" sz="1051">
                <a:latin typeface="CMMI10"/>
              </a:rPr>
              <a:t>A</a:t>
            </a:r>
            <a:r>
              <a:rPr lang="en-US" sz="1051">
                <a:latin typeface="CMSY10"/>
              </a:rPr>
              <a:t>A</a:t>
            </a:r>
            <a:r>
              <a:rPr lang="en-US" sz="1051">
                <a:latin typeface="CMSY7"/>
              </a:rPr>
              <a:t>A</a:t>
            </a:r>
            <a:r>
              <a:rPr lang="en-US" sz="1051">
                <a:latin typeface="CMR7"/>
              </a:rPr>
              <a:t>A</a:t>
            </a:r>
            <a:r>
              <a:rPr lang="en-US" sz="1051">
                <a:latin typeface="CMR10"/>
              </a:rPr>
              <a:t>A</a:t>
            </a:r>
            <a:r>
              <a:rPr lang="en-US" sz="1051">
                <a:latin typeface="CMR5"/>
              </a:rPr>
              <a:t>A</a:t>
            </a:r>
            <a:endParaRPr lang="en-US" sz="1051"/>
          </a:p>
        </p:txBody>
      </p:sp>
      <p:pic>
        <p:nvPicPr>
          <p:cNvPr id="8" name="Picture 7">
            <a:extLst>
              <a:ext uri="{FF2B5EF4-FFF2-40B4-BE49-F238E27FC236}">
                <a16:creationId xmlns:a16="http://schemas.microsoft.com/office/drawing/2014/main" id="{7E86EA6D-66BE-45B3-B8F0-EB5C636A0EBE}"/>
              </a:ext>
            </a:extLst>
          </p:cNvPr>
          <p:cNvPicPr>
            <a:picLocks noChangeAspect="1"/>
          </p:cNvPicPr>
          <p:nvPr/>
        </p:nvPicPr>
        <p:blipFill>
          <a:blip r:embed="rId4"/>
          <a:stretch>
            <a:fillRect/>
          </a:stretch>
        </p:blipFill>
        <p:spPr>
          <a:xfrm>
            <a:off x="5172047" y="0"/>
            <a:ext cx="4572000" cy="2238348"/>
          </a:xfrm>
          <a:prstGeom prst="rect">
            <a:avLst/>
          </a:prstGeom>
        </p:spPr>
      </p:pic>
      <p:sp>
        <p:nvSpPr>
          <p:cNvPr id="5" name="Title 1">
            <a:extLst>
              <a:ext uri="{FF2B5EF4-FFF2-40B4-BE49-F238E27FC236}">
                <a16:creationId xmlns:a16="http://schemas.microsoft.com/office/drawing/2014/main" id="{DD1E6778-C890-4FBA-985C-175AD5D2402B}"/>
              </a:ext>
            </a:extLst>
          </p:cNvPr>
          <p:cNvSpPr txBox="1">
            <a:spLocks/>
          </p:cNvSpPr>
          <p:nvPr/>
        </p:nvSpPr>
        <p:spPr>
          <a:xfrm>
            <a:off x="244417" y="3022542"/>
            <a:ext cx="8184740" cy="1028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chitects Daughter"/>
              <a:buNone/>
              <a:defRPr sz="5200" b="0"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4000" dirty="0"/>
              <a:t>Thank You!</a:t>
            </a:r>
            <a:br>
              <a:rPr lang="en-US" sz="4000" dirty="0"/>
            </a:br>
            <a:endParaRPr lang="en-US" sz="3200" dirty="0"/>
          </a:p>
        </p:txBody>
      </p:sp>
    </p:spTree>
    <p:extLst>
      <p:ext uri="{BB962C8B-B14F-4D97-AF65-F5344CB8AC3E}">
        <p14:creationId xmlns:p14="http://schemas.microsoft.com/office/powerpoint/2010/main" val="12373078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Rectangle 3">
                <a:extLst>
                  <a:ext uri="{FF2B5EF4-FFF2-40B4-BE49-F238E27FC236}">
                    <a16:creationId xmlns:a16="http://schemas.microsoft.com/office/drawing/2014/main" id="{694944E8-A546-47A1-BCA2-CF3B14D81DEA}"/>
                  </a:ext>
                </a:extLst>
              </p:cNvPr>
              <p:cNvSpPr txBox="1">
                <a:spLocks noChangeArrowheads="1"/>
              </p:cNvSpPr>
              <p:nvPr/>
            </p:nvSpPr>
            <p:spPr>
              <a:xfrm>
                <a:off x="421611" y="971550"/>
                <a:ext cx="7647978" cy="37147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Droid Sans"/>
                  <a:buChar char="●"/>
                  <a:defRPr sz="1800" b="0" i="0" u="none" strike="noStrike" cap="none">
                    <a:solidFill>
                      <a:schemeClr val="dk2"/>
                    </a:solidFill>
                    <a:latin typeface="Droid Sans"/>
                    <a:ea typeface="Droid Sans"/>
                    <a:cs typeface="Droid Sans"/>
                    <a:sym typeface="Droid Sans"/>
                  </a:defRPr>
                </a:lvl1pPr>
                <a:lvl2pPr marL="914400" marR="0" lvl="1" indent="-317500" algn="l" rtl="0">
                  <a:lnSpc>
                    <a:spcPct val="115000"/>
                  </a:lnSpc>
                  <a:spcBef>
                    <a:spcPts val="1600"/>
                  </a:spcBef>
                  <a:spcAft>
                    <a:spcPts val="0"/>
                  </a:spcAft>
                  <a:buClr>
                    <a:schemeClr val="dk2"/>
                  </a:buClr>
                  <a:buSzPts val="1400"/>
                  <a:buFont typeface="Droid Sans"/>
                  <a:buChar char="○"/>
                  <a:defRPr sz="1400" b="0" i="0" u="none" strike="noStrike" cap="none">
                    <a:solidFill>
                      <a:schemeClr val="dk2"/>
                    </a:solidFill>
                    <a:latin typeface="Droid Sans"/>
                    <a:ea typeface="Droid Sans"/>
                    <a:cs typeface="Droid Sans"/>
                    <a:sym typeface="Droid Sans"/>
                  </a:defRPr>
                </a:lvl2pPr>
                <a:lvl3pPr marL="1371600" marR="0" lvl="2" indent="-317500" algn="l" rtl="0">
                  <a:lnSpc>
                    <a:spcPct val="115000"/>
                  </a:lnSpc>
                  <a:spcBef>
                    <a:spcPts val="1600"/>
                  </a:spcBef>
                  <a:spcAft>
                    <a:spcPts val="0"/>
                  </a:spcAft>
                  <a:buClr>
                    <a:schemeClr val="dk2"/>
                  </a:buClr>
                  <a:buSzPts val="1400"/>
                  <a:buFont typeface="Droid Sans"/>
                  <a:buChar char="■"/>
                  <a:defRPr sz="1400" b="0" i="0" u="none" strike="noStrike" cap="none">
                    <a:solidFill>
                      <a:schemeClr val="dk2"/>
                    </a:solidFill>
                    <a:latin typeface="Droid Sans"/>
                    <a:ea typeface="Droid Sans"/>
                    <a:cs typeface="Droid Sans"/>
                    <a:sym typeface="Droid Sans"/>
                  </a:defRPr>
                </a:lvl3pPr>
                <a:lvl4pPr marL="1828800" marR="0" lvl="3" indent="-317500" algn="l" rtl="0">
                  <a:lnSpc>
                    <a:spcPct val="115000"/>
                  </a:lnSpc>
                  <a:spcBef>
                    <a:spcPts val="1600"/>
                  </a:spcBef>
                  <a:spcAft>
                    <a:spcPts val="0"/>
                  </a:spcAft>
                  <a:buClr>
                    <a:schemeClr val="dk2"/>
                  </a:buClr>
                  <a:buSzPts val="1400"/>
                  <a:buFont typeface="Droid Sans"/>
                  <a:buChar char="●"/>
                  <a:defRPr sz="1400" b="0" i="0" u="none" strike="noStrike" cap="none">
                    <a:solidFill>
                      <a:schemeClr val="dk2"/>
                    </a:solidFill>
                    <a:latin typeface="Droid Sans"/>
                    <a:ea typeface="Droid Sans"/>
                    <a:cs typeface="Droid Sans"/>
                    <a:sym typeface="Droid Sans"/>
                  </a:defRPr>
                </a:lvl4pPr>
                <a:lvl5pPr marL="2286000" marR="0" lvl="4" indent="-317500" algn="l" rtl="0">
                  <a:lnSpc>
                    <a:spcPct val="115000"/>
                  </a:lnSpc>
                  <a:spcBef>
                    <a:spcPts val="1600"/>
                  </a:spcBef>
                  <a:spcAft>
                    <a:spcPts val="0"/>
                  </a:spcAft>
                  <a:buClr>
                    <a:schemeClr val="dk2"/>
                  </a:buClr>
                  <a:buSzPts val="1400"/>
                  <a:buFont typeface="Droid Sans"/>
                  <a:buChar char="○"/>
                  <a:defRPr sz="1400" b="0" i="0" u="none" strike="noStrike" cap="none">
                    <a:solidFill>
                      <a:schemeClr val="dk2"/>
                    </a:solidFill>
                    <a:latin typeface="Droid Sans"/>
                    <a:ea typeface="Droid Sans"/>
                    <a:cs typeface="Droid Sans"/>
                    <a:sym typeface="Droid Sans"/>
                  </a:defRPr>
                </a:lvl5pPr>
                <a:lvl6pPr marL="2743200" marR="0" lvl="5" indent="-317500" algn="l" rtl="0">
                  <a:lnSpc>
                    <a:spcPct val="115000"/>
                  </a:lnSpc>
                  <a:spcBef>
                    <a:spcPts val="1600"/>
                  </a:spcBef>
                  <a:spcAft>
                    <a:spcPts val="0"/>
                  </a:spcAft>
                  <a:buClr>
                    <a:schemeClr val="dk2"/>
                  </a:buClr>
                  <a:buSzPts val="1400"/>
                  <a:buFont typeface="Droid Sans"/>
                  <a:buChar char="■"/>
                  <a:defRPr sz="1400" b="0" i="0" u="none" strike="noStrike" cap="none">
                    <a:solidFill>
                      <a:schemeClr val="dk2"/>
                    </a:solidFill>
                    <a:latin typeface="Droid Sans"/>
                    <a:ea typeface="Droid Sans"/>
                    <a:cs typeface="Droid Sans"/>
                    <a:sym typeface="Droid Sans"/>
                  </a:defRPr>
                </a:lvl6pPr>
                <a:lvl7pPr marL="3200400" marR="0" lvl="6" indent="-317500" algn="l" rtl="0">
                  <a:lnSpc>
                    <a:spcPct val="115000"/>
                  </a:lnSpc>
                  <a:spcBef>
                    <a:spcPts val="1600"/>
                  </a:spcBef>
                  <a:spcAft>
                    <a:spcPts val="0"/>
                  </a:spcAft>
                  <a:buClr>
                    <a:schemeClr val="dk2"/>
                  </a:buClr>
                  <a:buSzPts val="1400"/>
                  <a:buFont typeface="Droid Sans"/>
                  <a:buChar char="●"/>
                  <a:defRPr sz="1400" b="0" i="0" u="none" strike="noStrike" cap="none">
                    <a:solidFill>
                      <a:schemeClr val="dk2"/>
                    </a:solidFill>
                    <a:latin typeface="Droid Sans"/>
                    <a:ea typeface="Droid Sans"/>
                    <a:cs typeface="Droid Sans"/>
                    <a:sym typeface="Droid Sans"/>
                  </a:defRPr>
                </a:lvl7pPr>
                <a:lvl8pPr marL="3657600" marR="0" lvl="7" indent="-317500" algn="l" rtl="0">
                  <a:lnSpc>
                    <a:spcPct val="115000"/>
                  </a:lnSpc>
                  <a:spcBef>
                    <a:spcPts val="1600"/>
                  </a:spcBef>
                  <a:spcAft>
                    <a:spcPts val="0"/>
                  </a:spcAft>
                  <a:buClr>
                    <a:schemeClr val="dk2"/>
                  </a:buClr>
                  <a:buSzPts val="1400"/>
                  <a:buFont typeface="Droid Sans"/>
                  <a:buChar char="○"/>
                  <a:defRPr sz="1400" b="0" i="0" u="none" strike="noStrike" cap="none">
                    <a:solidFill>
                      <a:schemeClr val="dk2"/>
                    </a:solidFill>
                    <a:latin typeface="Droid Sans"/>
                    <a:ea typeface="Droid Sans"/>
                    <a:cs typeface="Droid Sans"/>
                    <a:sym typeface="Droid Sans"/>
                  </a:defRPr>
                </a:lvl8pPr>
                <a:lvl9pPr marL="4114800" marR="0" lvl="8" indent="-317500" algn="l" rtl="0">
                  <a:lnSpc>
                    <a:spcPct val="115000"/>
                  </a:lnSpc>
                  <a:spcBef>
                    <a:spcPts val="1600"/>
                  </a:spcBef>
                  <a:spcAft>
                    <a:spcPts val="1600"/>
                  </a:spcAft>
                  <a:buClr>
                    <a:schemeClr val="dk2"/>
                  </a:buClr>
                  <a:buSzPts val="1400"/>
                  <a:buFont typeface="Droid Sans"/>
                  <a:buChar char="■"/>
                  <a:defRPr sz="1400" b="0" i="0" u="none" strike="noStrike" cap="none">
                    <a:solidFill>
                      <a:schemeClr val="dk2"/>
                    </a:solidFill>
                    <a:latin typeface="Droid Sans"/>
                    <a:ea typeface="Droid Sans"/>
                    <a:cs typeface="Droid Sans"/>
                    <a:sym typeface="Droid Sans"/>
                  </a:defRPr>
                </a:lvl9pPr>
              </a:lstStyle>
              <a:p>
                <a:pPr>
                  <a:buFont typeface="Droid Sans"/>
                  <a:buNone/>
                </a:pPr>
                <a14:m>
                  <m:oMath xmlns:m="http://schemas.openxmlformats.org/officeDocument/2006/math">
                    <m:r>
                      <a:rPr lang="en-US" sz="2400" i="1" smtClean="0">
                        <a:latin typeface="Cambria Math"/>
                      </a:rPr>
                      <m:t>𝑀</m:t>
                    </m:r>
                  </m:oMath>
                </a14:m>
                <a:r>
                  <a:rPr lang="en-US" sz="2400" dirty="0"/>
                  <a:t> gives </a:t>
                </a:r>
                <a14:m>
                  <m:oMath xmlns:m="http://schemas.openxmlformats.org/officeDocument/2006/math">
                    <m:r>
                      <a:rPr lang="en-US" sz="2400" i="1">
                        <a:solidFill>
                          <a:srgbClr val="0033CC"/>
                        </a:solidFill>
                        <a:latin typeface="Cambria Math" panose="02040503050406030204" pitchFamily="18" charset="0"/>
                      </a:rPr>
                      <m:t>𝜖</m:t>
                    </m:r>
                  </m:oMath>
                </a14:m>
                <a:r>
                  <a:rPr lang="en-US" sz="2400" dirty="0">
                    <a:solidFill>
                      <a:srgbClr val="0033CC"/>
                    </a:solidFill>
                  </a:rPr>
                  <a:t>-differential privacy </a:t>
                </a:r>
                <a:r>
                  <a:rPr lang="en-US" sz="2400" dirty="0"/>
                  <a:t>if for all pairs of adjacent data sets </a:t>
                </a:r>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oMath>
                </a14:m>
                <a:r>
                  <a:rPr lang="en-US" sz="2400" dirty="0"/>
                  <a:t>, and all output events </a:t>
                </a:r>
                <a14:m>
                  <m:oMath xmlns:m="http://schemas.openxmlformats.org/officeDocument/2006/math">
                    <m:r>
                      <a:rPr lang="en-US" sz="2400" i="1">
                        <a:latin typeface="Cambria Math" panose="02040503050406030204" pitchFamily="18" charset="0"/>
                      </a:rPr>
                      <m:t>𝑆</m:t>
                    </m:r>
                  </m:oMath>
                </a14:m>
                <a:endParaRPr lang="en-US" sz="2400" dirty="0"/>
              </a:p>
              <a:p>
                <a:pPr>
                  <a:buFont typeface="Droid Sans"/>
                  <a:buNone/>
                </a:pPr>
                <a:endParaRPr lang="en-US" sz="2100" dirty="0"/>
              </a:p>
              <a:p>
                <a:endParaRPr lang="en-US" dirty="0">
                  <a:solidFill>
                    <a:schemeClr val="folHlink"/>
                  </a:solidFill>
                </a:endParaRPr>
              </a:p>
            </p:txBody>
          </p:sp>
        </mc:Choice>
        <mc:Fallback xmlns="">
          <p:sp>
            <p:nvSpPr>
              <p:cNvPr id="15" name="Rectangle 3">
                <a:extLst>
                  <a:ext uri="{FF2B5EF4-FFF2-40B4-BE49-F238E27FC236}">
                    <a16:creationId xmlns:a16="http://schemas.microsoft.com/office/drawing/2014/main" id="{694944E8-A546-47A1-BCA2-CF3B14D81DEA}"/>
                  </a:ext>
                </a:extLst>
              </p:cNvPr>
              <p:cNvSpPr txBox="1">
                <a:spLocks noRot="1" noChangeAspect="1" noMove="1" noResize="1" noEditPoints="1" noAdjustHandles="1" noChangeArrowheads="1" noChangeShapeType="1" noTextEdit="1"/>
              </p:cNvSpPr>
              <p:nvPr/>
            </p:nvSpPr>
            <p:spPr>
              <a:xfrm>
                <a:off x="421611" y="971550"/>
                <a:ext cx="7647978" cy="3714750"/>
              </a:xfrm>
              <a:prstGeom prst="rect">
                <a:avLst/>
              </a:prstGeom>
              <a:blipFill>
                <a:blip r:embed="rId4"/>
                <a:stretch>
                  <a:fillRect r="-175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327885" y="3392629"/>
                <a:ext cx="4289444" cy="461665"/>
              </a:xfrm>
              <a:prstGeom prst="rect">
                <a:avLst/>
              </a:prstGeom>
              <a:noFill/>
            </p:spPr>
            <p:txBody>
              <a:bodyPr wrap="none" rtlCol="0">
                <a:spAutoFit/>
              </a:bodyPr>
              <a:lstStyle/>
              <a:p>
                <a:r>
                  <a:rPr lang="en-US" sz="2400" dirty="0">
                    <a:solidFill>
                      <a:srgbClr val="FF0000"/>
                    </a:solidFill>
                  </a:rPr>
                  <a:t>Randomness introduced by </a:t>
                </a:r>
                <a14:m>
                  <m:oMath xmlns:m="http://schemas.openxmlformats.org/officeDocument/2006/math">
                    <m:r>
                      <a:rPr lang="en-US" sz="2400" i="1">
                        <a:solidFill>
                          <a:srgbClr val="FF0000"/>
                        </a:solidFill>
                        <a:latin typeface="Cambria Math" panose="02040503050406030204" pitchFamily="18" charset="0"/>
                      </a:rPr>
                      <m:t>𝑀</m:t>
                    </m:r>
                  </m:oMath>
                </a14:m>
                <a:endParaRPr lang="en-US" sz="24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327885" y="3392629"/>
                <a:ext cx="4289444" cy="461665"/>
              </a:xfrm>
              <a:prstGeom prst="rect">
                <a:avLst/>
              </a:prstGeom>
              <a:blipFill>
                <a:blip r:embed="rId5"/>
                <a:stretch>
                  <a:fillRect l="-2273"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82627" y="2125474"/>
                <a:ext cx="6738908" cy="892552"/>
              </a:xfrm>
              <a:prstGeom prst="rect">
                <a:avLst/>
              </a:prstGeom>
              <a:ln>
                <a:noFill/>
              </a:ln>
            </p:spPr>
            <p:txBody>
              <a:bodyPr wrap="square">
                <a:spAutoFit/>
              </a:bodyPr>
              <a:lstStyle/>
              <a:p>
                <a:pPr algn="ctr"/>
                <a14:m>
                  <m:oMathPara xmlns:m="http://schemas.openxmlformats.org/officeDocument/2006/math">
                    <m:oMathParaPr>
                      <m:jc m:val="centerGroup"/>
                    </m:oMathParaPr>
                    <m:oMath xmlns:m="http://schemas.openxmlformats.org/officeDocument/2006/math">
                      <m:func>
                        <m:funcPr>
                          <m:ctrlPr>
                            <a:rPr lang="en-US" sz="2800" i="1" smtClean="0">
                              <a:solidFill>
                                <a:srgbClr val="0033CC"/>
                              </a:solidFill>
                              <a:latin typeface="Cambria Math" panose="02040503050406030204" pitchFamily="18" charset="0"/>
                            </a:rPr>
                          </m:ctrlPr>
                        </m:funcPr>
                        <m:fName>
                          <m:r>
                            <m:rPr>
                              <m:sty m:val="p"/>
                            </m:rPr>
                            <a:rPr lang="en-US" sz="2800">
                              <a:solidFill>
                                <a:srgbClr val="0033CC"/>
                              </a:solidFill>
                              <a:latin typeface="Cambria Math"/>
                            </a:rPr>
                            <m:t>Pr</m:t>
                          </m:r>
                        </m:fName>
                        <m:e>
                          <m:d>
                            <m:dPr>
                              <m:begChr m:val="["/>
                              <m:endChr m:val="]"/>
                              <m:ctrlPr>
                                <a:rPr lang="en-US" sz="2800" i="1">
                                  <a:solidFill>
                                    <a:srgbClr val="0033CC"/>
                                  </a:solidFill>
                                  <a:latin typeface="Cambria Math" panose="02040503050406030204" pitchFamily="18" charset="0"/>
                                </a:rPr>
                              </m:ctrlPr>
                            </m:dPr>
                            <m:e>
                              <m:r>
                                <m:rPr>
                                  <m:sty m:val="p"/>
                                </m:rPr>
                                <a:rPr lang="en-US" sz="2800" b="0" i="0" smtClean="0">
                                  <a:solidFill>
                                    <a:srgbClr val="0033CC"/>
                                  </a:solidFill>
                                  <a:latin typeface="Cambria Math" panose="02040503050406030204" pitchFamily="18" charset="0"/>
                                </a:rPr>
                                <m:t>see</m:t>
                              </m:r>
                              <m:r>
                                <a:rPr lang="en-US" sz="2800" b="0" i="1" smtClean="0">
                                  <a:solidFill>
                                    <a:srgbClr val="0033CC"/>
                                  </a:solidFill>
                                  <a:latin typeface="Cambria Math" panose="02040503050406030204" pitchFamily="18" charset="0"/>
                                </a:rPr>
                                <m:t> </m:t>
                              </m:r>
                              <m:r>
                                <a:rPr lang="en-US" sz="2800" b="0" i="1" smtClean="0">
                                  <a:solidFill>
                                    <a:srgbClr val="0033CC"/>
                                  </a:solidFill>
                                  <a:latin typeface="Cambria Math" panose="02040503050406030204" pitchFamily="18" charset="0"/>
                                </a:rPr>
                                <m:t>𝑆</m:t>
                              </m:r>
                              <m:r>
                                <a:rPr lang="en-US" sz="2800" b="0" i="1" smtClean="0">
                                  <a:solidFill>
                                    <a:srgbClr val="0033CC"/>
                                  </a:solidFill>
                                  <a:latin typeface="Cambria Math" panose="02040503050406030204" pitchFamily="18" charset="0"/>
                                </a:rPr>
                                <m:t> </m:t>
                              </m:r>
                              <m:r>
                                <m:rPr>
                                  <m:sty m:val="p"/>
                                </m:rPr>
                                <a:rPr lang="en-US" sz="2800" b="0" i="0" smtClean="0">
                                  <a:solidFill>
                                    <a:srgbClr val="0033CC"/>
                                  </a:solidFill>
                                  <a:latin typeface="Cambria Math" panose="02040503050406030204" pitchFamily="18" charset="0"/>
                                </a:rPr>
                                <m:t>on</m:t>
                              </m:r>
                              <m:r>
                                <a:rPr lang="en-US" sz="2800" b="0" i="1" smtClean="0">
                                  <a:solidFill>
                                    <a:srgbClr val="0033CC"/>
                                  </a:solidFill>
                                  <a:latin typeface="Cambria Math" panose="02040503050406030204" pitchFamily="18" charset="0"/>
                                </a:rPr>
                                <m:t> </m:t>
                              </m:r>
                              <m:r>
                                <a:rPr lang="en-US" sz="2800" i="1">
                                  <a:solidFill>
                                    <a:srgbClr val="0033CC"/>
                                  </a:solidFill>
                                  <a:latin typeface="Cambria Math"/>
                                </a:rPr>
                                <m:t>𝑀</m:t>
                              </m:r>
                              <m:d>
                                <m:dPr>
                                  <m:ctrlPr>
                                    <a:rPr lang="en-US" sz="2800" i="1">
                                      <a:solidFill>
                                        <a:srgbClr val="0033CC"/>
                                      </a:solidFill>
                                      <a:latin typeface="Cambria Math" panose="02040503050406030204" pitchFamily="18" charset="0"/>
                                    </a:rPr>
                                  </m:ctrlPr>
                                </m:dPr>
                                <m:e>
                                  <m:r>
                                    <a:rPr lang="en-US" sz="2800" i="1">
                                      <a:solidFill>
                                        <a:srgbClr val="0033CC"/>
                                      </a:solidFill>
                                      <a:latin typeface="Cambria Math" panose="02040503050406030204" pitchFamily="18" charset="0"/>
                                    </a:rPr>
                                    <m:t>𝑥</m:t>
                                  </m:r>
                                </m:e>
                              </m:d>
                            </m:e>
                          </m:d>
                        </m:e>
                      </m:func>
                      <m:r>
                        <a:rPr lang="en-US" sz="2800" i="1">
                          <a:solidFill>
                            <a:srgbClr val="0033CC"/>
                          </a:solidFill>
                          <a:latin typeface="Cambria Math"/>
                        </a:rPr>
                        <m:t>≤</m:t>
                      </m:r>
                      <m:sSup>
                        <m:sSupPr>
                          <m:ctrlPr>
                            <a:rPr lang="en-US" sz="2800" i="1">
                              <a:solidFill>
                                <a:srgbClr val="0033CC"/>
                              </a:solidFill>
                              <a:latin typeface="Cambria Math" panose="02040503050406030204" pitchFamily="18" charset="0"/>
                            </a:rPr>
                          </m:ctrlPr>
                        </m:sSupPr>
                        <m:e>
                          <m:r>
                            <a:rPr lang="en-US" sz="2800" i="1">
                              <a:solidFill>
                                <a:srgbClr val="0033CC"/>
                              </a:solidFill>
                              <a:latin typeface="Cambria Math"/>
                            </a:rPr>
                            <m:t>𝑒</m:t>
                          </m:r>
                        </m:e>
                        <m:sup>
                          <m:r>
                            <a:rPr lang="en-US" sz="2800" i="1">
                              <a:solidFill>
                                <a:srgbClr val="0033CC"/>
                              </a:solidFill>
                              <a:latin typeface="Cambria Math"/>
                            </a:rPr>
                            <m:t>𝜖</m:t>
                          </m:r>
                        </m:sup>
                      </m:sSup>
                      <m:func>
                        <m:funcPr>
                          <m:ctrlPr>
                            <a:rPr lang="en-US" sz="2800" i="1">
                              <a:solidFill>
                                <a:srgbClr val="0033CC"/>
                              </a:solidFill>
                              <a:latin typeface="Cambria Math" panose="02040503050406030204" pitchFamily="18" charset="0"/>
                            </a:rPr>
                          </m:ctrlPr>
                        </m:funcPr>
                        <m:fName>
                          <m:r>
                            <m:rPr>
                              <m:sty m:val="p"/>
                            </m:rPr>
                            <a:rPr lang="en-US" sz="2800">
                              <a:solidFill>
                                <a:srgbClr val="0033CC"/>
                              </a:solidFill>
                              <a:latin typeface="Cambria Math"/>
                            </a:rPr>
                            <m:t>Pr</m:t>
                          </m:r>
                        </m:fName>
                        <m:e>
                          <m:d>
                            <m:dPr>
                              <m:begChr m:val="["/>
                              <m:endChr m:val="]"/>
                              <m:ctrlPr>
                                <a:rPr lang="en-US" sz="2800" i="1">
                                  <a:solidFill>
                                    <a:srgbClr val="0033CC"/>
                                  </a:solidFill>
                                  <a:latin typeface="Cambria Math" panose="02040503050406030204" pitchFamily="18" charset="0"/>
                                </a:rPr>
                              </m:ctrlPr>
                            </m:dPr>
                            <m:e>
                              <m:r>
                                <m:rPr>
                                  <m:sty m:val="p"/>
                                </m:rPr>
                                <a:rPr lang="en-US" sz="2800">
                                  <a:solidFill>
                                    <a:srgbClr val="0033CC"/>
                                  </a:solidFill>
                                  <a:latin typeface="Cambria Math" panose="02040503050406030204" pitchFamily="18" charset="0"/>
                                </a:rPr>
                                <m:t>see</m:t>
                              </m:r>
                              <m:r>
                                <a:rPr lang="en-US" sz="2800" i="1">
                                  <a:solidFill>
                                    <a:srgbClr val="0033CC"/>
                                  </a:solidFill>
                                  <a:latin typeface="Cambria Math" panose="02040503050406030204" pitchFamily="18" charset="0"/>
                                </a:rPr>
                                <m:t> </m:t>
                              </m:r>
                              <m:r>
                                <a:rPr lang="en-US" sz="2800" i="1">
                                  <a:solidFill>
                                    <a:srgbClr val="0033CC"/>
                                  </a:solidFill>
                                  <a:latin typeface="Cambria Math" panose="02040503050406030204" pitchFamily="18" charset="0"/>
                                </a:rPr>
                                <m:t>𝑆</m:t>
                              </m:r>
                              <m:r>
                                <a:rPr lang="en-US" sz="2800" i="1">
                                  <a:solidFill>
                                    <a:srgbClr val="0033CC"/>
                                  </a:solidFill>
                                  <a:latin typeface="Cambria Math" panose="02040503050406030204" pitchFamily="18" charset="0"/>
                                </a:rPr>
                                <m:t> </m:t>
                              </m:r>
                              <m:r>
                                <m:rPr>
                                  <m:sty m:val="p"/>
                                </m:rPr>
                                <a:rPr lang="en-US" sz="2800">
                                  <a:solidFill>
                                    <a:srgbClr val="0033CC"/>
                                  </a:solidFill>
                                  <a:latin typeface="Cambria Math" panose="02040503050406030204" pitchFamily="18" charset="0"/>
                                </a:rPr>
                                <m:t>on</m:t>
                              </m:r>
                              <m:r>
                                <a:rPr lang="en-US" sz="2800" i="1">
                                  <a:solidFill>
                                    <a:srgbClr val="0033CC"/>
                                  </a:solidFill>
                                  <a:latin typeface="Cambria Math" panose="02040503050406030204" pitchFamily="18" charset="0"/>
                                </a:rPr>
                                <m:t> </m:t>
                              </m:r>
                              <m:r>
                                <a:rPr lang="en-US" sz="2800" i="1">
                                  <a:solidFill>
                                    <a:srgbClr val="0033CC"/>
                                  </a:solidFill>
                                  <a:latin typeface="Cambria Math"/>
                                </a:rPr>
                                <m:t>𝑀</m:t>
                              </m:r>
                              <m:d>
                                <m:dPr>
                                  <m:ctrlPr>
                                    <a:rPr lang="en-US" sz="2800" i="1">
                                      <a:solidFill>
                                        <a:srgbClr val="0033CC"/>
                                      </a:solidFill>
                                      <a:latin typeface="Cambria Math" panose="02040503050406030204" pitchFamily="18" charset="0"/>
                                    </a:rPr>
                                  </m:ctrlPr>
                                </m:dPr>
                                <m:e>
                                  <m:r>
                                    <a:rPr lang="en-US" sz="2800" b="0" i="1" smtClean="0">
                                      <a:solidFill>
                                        <a:srgbClr val="0033CC"/>
                                      </a:solidFill>
                                      <a:latin typeface="Cambria Math" panose="02040503050406030204" pitchFamily="18" charset="0"/>
                                    </a:rPr>
                                    <m:t>𝑦</m:t>
                                  </m:r>
                                </m:e>
                              </m:d>
                            </m:e>
                          </m:d>
                        </m:e>
                      </m:func>
                    </m:oMath>
                  </m:oMathPara>
                </a14:m>
                <a:endParaRPr lang="en-US" sz="2400" dirty="0">
                  <a:solidFill>
                    <a:srgbClr val="0033CC"/>
                  </a:solidFill>
                </a:endParaRPr>
              </a:p>
              <a:p>
                <a:endParaRPr lang="en-US" sz="2400" dirty="0">
                  <a:solidFill>
                    <a:srgbClr val="0033CC"/>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282627" y="2125474"/>
                <a:ext cx="6738908" cy="892552"/>
              </a:xfrm>
              <a:prstGeom prst="rect">
                <a:avLst/>
              </a:prstGeom>
              <a:blipFill>
                <a:blip r:embed="rId6"/>
                <a:stretch>
                  <a:fillRect/>
                </a:stretch>
              </a:blipFill>
              <a:ln>
                <a:noFill/>
              </a:ln>
            </p:spPr>
            <p:txBody>
              <a:bodyPr/>
              <a:lstStyle/>
              <a:p>
                <a:r>
                  <a:rPr lang="en-US">
                    <a:noFill/>
                  </a:rPr>
                  <a:t> </a:t>
                </a:r>
              </a:p>
            </p:txBody>
          </p:sp>
        </mc:Fallback>
      </mc:AlternateContent>
      <p:sp>
        <p:nvSpPr>
          <p:cNvPr id="10" name="Title 1">
            <a:extLst>
              <a:ext uri="{FF2B5EF4-FFF2-40B4-BE49-F238E27FC236}">
                <a16:creationId xmlns:a16="http://schemas.microsoft.com/office/drawing/2014/main" id="{1F3C1F8B-897E-4ABC-BB1E-C92A6C12B158}"/>
              </a:ext>
            </a:extLst>
          </p:cNvPr>
          <p:cNvSpPr>
            <a:spLocks noGrp="1"/>
          </p:cNvSpPr>
          <p:nvPr>
            <p:ph type="title"/>
          </p:nvPr>
        </p:nvSpPr>
        <p:spPr>
          <a:xfrm>
            <a:off x="311700" y="445025"/>
            <a:ext cx="8520600" cy="572700"/>
          </a:xfrm>
        </p:spPr>
        <p:txBody>
          <a:bodyPr/>
          <a:lstStyle/>
          <a:p>
            <a:r>
              <a:rPr lang="en-US" sz="3600" dirty="0"/>
              <a:t>Differential Privacy</a:t>
            </a:r>
            <a:endParaRPr lang="en-US" sz="2400" dirty="0"/>
          </a:p>
        </p:txBody>
      </p:sp>
      <p:grpSp>
        <p:nvGrpSpPr>
          <p:cNvPr id="11" name="Group 10">
            <a:extLst>
              <a:ext uri="{FF2B5EF4-FFF2-40B4-BE49-F238E27FC236}">
                <a16:creationId xmlns:a16="http://schemas.microsoft.com/office/drawing/2014/main" id="{3C9D616A-C1A4-4202-967C-B6A3ED6BCB2A}"/>
              </a:ext>
            </a:extLst>
          </p:cNvPr>
          <p:cNvGrpSpPr/>
          <p:nvPr/>
        </p:nvGrpSpPr>
        <p:grpSpPr>
          <a:xfrm>
            <a:off x="4754802" y="2131375"/>
            <a:ext cx="4223184" cy="1085963"/>
            <a:chOff x="5330950" y="2433271"/>
            <a:chExt cx="4223184" cy="1085963"/>
          </a:xfrm>
        </p:grpSpPr>
        <p:sp>
          <p:nvSpPr>
            <p:cNvPr id="12" name="Oval 11">
              <a:extLst>
                <a:ext uri="{FF2B5EF4-FFF2-40B4-BE49-F238E27FC236}">
                  <a16:creationId xmlns:a16="http://schemas.microsoft.com/office/drawing/2014/main" id="{E5C4382A-9424-43C8-92E7-8F0BC829D731}"/>
                </a:ext>
              </a:extLst>
            </p:cNvPr>
            <p:cNvSpPr/>
            <p:nvPr/>
          </p:nvSpPr>
          <p:spPr>
            <a:xfrm>
              <a:off x="5330950" y="2433271"/>
              <a:ext cx="379475" cy="453642"/>
            </a:xfrm>
            <a:prstGeom prst="ellipse">
              <a:avLst/>
            </a:prstGeom>
            <a:noFill/>
            <a:ln w="57150">
              <a:solidFill>
                <a:srgbClr val="F125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EF77B0E-910E-4640-932B-48BEA2493C89}"/>
                </a:ext>
              </a:extLst>
            </p:cNvPr>
            <p:cNvSpPr txBox="1"/>
            <p:nvPr/>
          </p:nvSpPr>
          <p:spPr>
            <a:xfrm>
              <a:off x="5406845" y="2934459"/>
              <a:ext cx="4147289" cy="584775"/>
            </a:xfrm>
            <a:prstGeom prst="rect">
              <a:avLst/>
            </a:prstGeom>
            <a:noFill/>
          </p:spPr>
          <p:txBody>
            <a:bodyPr wrap="none" rtlCol="0">
              <a:spAutoFit/>
            </a:bodyPr>
            <a:lstStyle/>
            <a:p>
              <a:r>
                <a:rPr lang="en-US" sz="3200" dirty="0">
                  <a:solidFill>
                    <a:srgbClr val="F125BC"/>
                  </a:solidFill>
                </a:rPr>
                <a:t>“Privacy Loss”  bound</a:t>
              </a:r>
            </a:p>
          </p:txBody>
        </p:sp>
      </p:grpSp>
      <p:sp>
        <p:nvSpPr>
          <p:cNvPr id="14" name="TextBox 13">
            <a:extLst>
              <a:ext uri="{FF2B5EF4-FFF2-40B4-BE49-F238E27FC236}">
                <a16:creationId xmlns:a16="http://schemas.microsoft.com/office/drawing/2014/main" id="{DF1E0B9F-07DB-4EE5-A3B2-22AF1CFA2601}"/>
              </a:ext>
            </a:extLst>
          </p:cNvPr>
          <p:cNvSpPr txBox="1"/>
          <p:nvPr/>
        </p:nvSpPr>
        <p:spPr>
          <a:xfrm>
            <a:off x="5849508" y="4739228"/>
            <a:ext cx="3294492" cy="338554"/>
          </a:xfrm>
          <a:prstGeom prst="rect">
            <a:avLst/>
          </a:prstGeom>
          <a:noFill/>
        </p:spPr>
        <p:txBody>
          <a:bodyPr wrap="none" rtlCol="0">
            <a:spAutoFit/>
          </a:bodyPr>
          <a:lstStyle/>
          <a:p>
            <a:r>
              <a:rPr lang="en-US" sz="1600" dirty="0" err="1"/>
              <a:t>DworkMcSherryNissimSmith</a:t>
            </a:r>
            <a:r>
              <a:rPr lang="en-US" sz="1600" dirty="0"/>
              <a:t> 2006</a:t>
            </a:r>
          </a:p>
        </p:txBody>
      </p:sp>
    </p:spTree>
    <p:custDataLst>
      <p:tags r:id="rId1"/>
    </p:custDataLst>
    <p:extLst>
      <p:ext uri="{BB962C8B-B14F-4D97-AF65-F5344CB8AC3E}">
        <p14:creationId xmlns:p14="http://schemas.microsoft.com/office/powerpoint/2010/main" val="1723860460"/>
      </p:ext>
    </p:extLst>
  </p:cSld>
  <p:clrMapOvr>
    <a:masterClrMapping/>
  </p:clrMapOvr>
  <p:transition advTm="139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Shape 55"/>
          <p:cNvSpPr txBox="1"/>
          <p:nvPr/>
        </p:nvSpPr>
        <p:spPr>
          <a:xfrm>
            <a:off x="756595" y="761247"/>
            <a:ext cx="8006931" cy="2169900"/>
          </a:xfrm>
          <a:prstGeom prst="rect">
            <a:avLst/>
          </a:prstGeom>
          <a:noFill/>
          <a:ln>
            <a:noFill/>
          </a:ln>
        </p:spPr>
        <p:txBody>
          <a:bodyPr spcFirstLastPara="1" wrap="square" lIns="91425" tIns="91425" rIns="91425" bIns="91425" anchor="t" anchorCtr="0">
            <a:noAutofit/>
          </a:bodyPr>
          <a:lstStyle/>
          <a:p>
            <a:pPr algn="ctr"/>
            <a:endParaRPr lang="en-US" sz="2800" b="1" dirty="0">
              <a:solidFill>
                <a:srgbClr val="002060"/>
              </a:solidFill>
              <a:latin typeface="Architects Daughter"/>
              <a:ea typeface="Architects Daughter"/>
              <a:cs typeface="Architects Daughter"/>
              <a:sym typeface="Architects Daughter"/>
            </a:endParaRPr>
          </a:p>
          <a:p>
            <a:pPr algn="ctr"/>
            <a:r>
              <a:rPr lang="en-US" sz="4000" b="1" dirty="0">
                <a:solidFill>
                  <a:srgbClr val="002060"/>
                </a:solidFill>
                <a:latin typeface="Architects Daughter"/>
                <a:ea typeface="Droid Sans"/>
                <a:cs typeface="Droid Sans"/>
                <a:sym typeface="Architects Daughter"/>
              </a:rPr>
              <a:t>(Differential) Privacy            in Medical Settings</a:t>
            </a:r>
            <a:endParaRPr lang="en-US" sz="4000" dirty="0">
              <a:solidFill>
                <a:srgbClr val="002060"/>
              </a:solidFill>
              <a:latin typeface="Droid Sans"/>
              <a:ea typeface="Droid Sans"/>
              <a:cs typeface="Droid Sans"/>
              <a:sym typeface="Droid Sans"/>
            </a:endParaRPr>
          </a:p>
          <a:p>
            <a:pPr algn="ctr"/>
            <a:endParaRPr lang="en-US" sz="1800" dirty="0">
              <a:solidFill>
                <a:srgbClr val="002060"/>
              </a:solidFill>
              <a:latin typeface="Droid Sans"/>
              <a:ea typeface="Droid Sans"/>
              <a:cs typeface="Droid Sans"/>
              <a:sym typeface="Droid Sans"/>
            </a:endParaRPr>
          </a:p>
          <a:p>
            <a:pPr algn="ctr"/>
            <a:endParaRPr lang="en-US" sz="1800" dirty="0">
              <a:solidFill>
                <a:srgbClr val="002060"/>
              </a:solidFill>
              <a:latin typeface="Droid Sans"/>
              <a:ea typeface="Droid Sans"/>
              <a:cs typeface="Droid Sans"/>
              <a:sym typeface="Droid Sans"/>
            </a:endParaRPr>
          </a:p>
          <a:p>
            <a:pPr algn="ctr"/>
            <a:r>
              <a:rPr lang="en-US" sz="2800" dirty="0">
                <a:solidFill>
                  <a:srgbClr val="002060"/>
                </a:solidFill>
                <a:latin typeface="Droid Sans"/>
                <a:ea typeface="Droid Sans"/>
                <a:cs typeface="Droid Sans"/>
                <a:sym typeface="Droid Sans"/>
              </a:rPr>
              <a:t>Cynthia Dwork</a:t>
            </a:r>
          </a:p>
          <a:p>
            <a:pPr algn="ctr"/>
            <a:r>
              <a:rPr lang="en-US" sz="2800" dirty="0">
                <a:solidFill>
                  <a:srgbClr val="002060"/>
                </a:solidFill>
                <a:latin typeface="Droid Sans"/>
                <a:ea typeface="Droid Sans"/>
                <a:cs typeface="Droid Sans"/>
                <a:sym typeface="Droid Sans"/>
              </a:rPr>
              <a:t>Harvard University</a:t>
            </a:r>
          </a:p>
          <a:p>
            <a:pPr algn="ctr"/>
            <a:endParaRPr lang="en-US" sz="1800" dirty="0">
              <a:solidFill>
                <a:srgbClr val="002060"/>
              </a:solidFill>
              <a:latin typeface="Droid Sans"/>
              <a:ea typeface="Droid Sans"/>
              <a:cs typeface="Droid Sans"/>
              <a:sym typeface="Droid Sans"/>
            </a:endParaRPr>
          </a:p>
        </p:txBody>
      </p:sp>
    </p:spTree>
    <p:extLst>
      <p:ext uri="{BB962C8B-B14F-4D97-AF65-F5344CB8AC3E}">
        <p14:creationId xmlns:p14="http://schemas.microsoft.com/office/powerpoint/2010/main" val="3347228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 Properties</a:t>
            </a:r>
          </a:p>
        </p:txBody>
      </p:sp>
      <p:sp>
        <p:nvSpPr>
          <p:cNvPr id="3" name="Text Placeholder 2"/>
          <p:cNvSpPr>
            <a:spLocks noGrp="1"/>
          </p:cNvSpPr>
          <p:nvPr>
            <p:ph type="body" idx="1"/>
          </p:nvPr>
        </p:nvSpPr>
        <p:spPr>
          <a:xfrm>
            <a:off x="311700" y="1152475"/>
            <a:ext cx="8702554" cy="3416400"/>
          </a:xfrm>
        </p:spPr>
        <p:txBody>
          <a:bodyPr/>
          <a:lstStyle/>
          <a:p>
            <a:r>
              <a:rPr lang="en-US" sz="2600" dirty="0">
                <a:solidFill>
                  <a:srgbClr val="FF0000"/>
                </a:solidFill>
              </a:rPr>
              <a:t>Future-Proof</a:t>
            </a:r>
          </a:p>
          <a:p>
            <a:pPr marL="596885" lvl="1" indent="0">
              <a:spcBef>
                <a:spcPts val="600"/>
              </a:spcBef>
              <a:buNone/>
            </a:pPr>
            <a:r>
              <a:rPr lang="en-US" sz="2400" dirty="0">
                <a:solidFill>
                  <a:schemeClr val="bg2"/>
                </a:solidFill>
              </a:rPr>
              <a:t>Resilient to present/future information from other sources</a:t>
            </a:r>
          </a:p>
          <a:p>
            <a:pPr>
              <a:spcBef>
                <a:spcPts val="1800"/>
              </a:spcBef>
            </a:pPr>
            <a:r>
              <a:rPr lang="en-US" sz="2600" dirty="0">
                <a:solidFill>
                  <a:srgbClr val="FF0000"/>
                </a:solidFill>
              </a:rPr>
              <a:t>Composes Gracefully and Automatically</a:t>
            </a:r>
          </a:p>
          <a:p>
            <a:pPr marL="596885" lvl="1" indent="0">
              <a:spcBef>
                <a:spcPts val="600"/>
              </a:spcBef>
              <a:buNone/>
            </a:pPr>
            <a:r>
              <a:rPr lang="en-US" sz="2400" dirty="0"/>
              <a:t>Understand cumulative privacy loss over multiple comps At worst, the losses add up.</a:t>
            </a:r>
          </a:p>
          <a:p>
            <a:pPr>
              <a:spcBef>
                <a:spcPts val="1200"/>
              </a:spcBef>
            </a:pPr>
            <a:r>
              <a:rPr lang="en-US" sz="2600" dirty="0">
                <a:solidFill>
                  <a:srgbClr val="FF0000"/>
                </a:solidFill>
              </a:rPr>
              <a:t>Differential privacy is </a:t>
            </a:r>
            <a:r>
              <a:rPr lang="en-US" sz="2600" u="sng" dirty="0">
                <a:solidFill>
                  <a:srgbClr val="FF0000"/>
                </a:solidFill>
              </a:rPr>
              <a:t>programmable</a:t>
            </a:r>
          </a:p>
        </p:txBody>
      </p:sp>
      <p:grpSp>
        <p:nvGrpSpPr>
          <p:cNvPr id="4" name="Group 3"/>
          <p:cNvGrpSpPr/>
          <p:nvPr/>
        </p:nvGrpSpPr>
        <p:grpSpPr>
          <a:xfrm>
            <a:off x="6171487" y="3648838"/>
            <a:ext cx="2909950" cy="1426039"/>
            <a:chOff x="3535842" y="1824589"/>
            <a:chExt cx="2909950" cy="1426039"/>
          </a:xfrm>
        </p:grpSpPr>
        <p:grpSp>
          <p:nvGrpSpPr>
            <p:cNvPr id="5" name="Group 4"/>
            <p:cNvGrpSpPr/>
            <p:nvPr/>
          </p:nvGrpSpPr>
          <p:grpSpPr>
            <a:xfrm>
              <a:off x="4876208" y="1824589"/>
              <a:ext cx="490040" cy="399083"/>
              <a:chOff x="5410200" y="810133"/>
              <a:chExt cx="871182" cy="709479"/>
            </a:xfrm>
          </p:grpSpPr>
          <p:sp>
            <p:nvSpPr>
              <p:cNvPr id="46" name="Line 43"/>
              <p:cNvSpPr>
                <a:spLocks noChangeShapeType="1"/>
              </p:cNvSpPr>
              <p:nvPr/>
            </p:nvSpPr>
            <p:spPr bwMode="auto">
              <a:xfrm>
                <a:off x="5410200" y="1146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47" name="Line 43"/>
              <p:cNvSpPr>
                <a:spLocks noChangeShapeType="1"/>
              </p:cNvSpPr>
              <p:nvPr/>
            </p:nvSpPr>
            <p:spPr bwMode="auto">
              <a:xfrm>
                <a:off x="5443182" y="1430923"/>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48" name="TextBox 47"/>
              <p:cNvSpPr txBox="1"/>
              <p:nvPr/>
            </p:nvSpPr>
            <p:spPr>
              <a:xfrm>
                <a:off x="5715000" y="810133"/>
                <a:ext cx="504981" cy="410367"/>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1</a:t>
                </a:r>
              </a:p>
            </p:txBody>
          </p:sp>
          <p:sp>
            <p:nvSpPr>
              <p:cNvPr id="49" name="TextBox 48"/>
              <p:cNvSpPr txBox="1"/>
              <p:nvPr/>
            </p:nvSpPr>
            <p:spPr>
              <a:xfrm>
                <a:off x="5715000" y="1109245"/>
                <a:ext cx="493582" cy="410367"/>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1</a:t>
                </a:r>
              </a:p>
            </p:txBody>
          </p:sp>
        </p:grpSp>
        <p:grpSp>
          <p:nvGrpSpPr>
            <p:cNvPr id="6" name="Group 5"/>
            <p:cNvGrpSpPr/>
            <p:nvPr/>
          </p:nvGrpSpPr>
          <p:grpSpPr>
            <a:xfrm>
              <a:off x="3535842" y="1918260"/>
              <a:ext cx="2909950" cy="1332368"/>
              <a:chOff x="4055160" y="2267238"/>
              <a:chExt cx="5173244" cy="2368654"/>
            </a:xfrm>
          </p:grpSpPr>
          <p:grpSp>
            <p:nvGrpSpPr>
              <p:cNvPr id="7" name="Group 6"/>
              <p:cNvGrpSpPr/>
              <p:nvPr/>
            </p:nvGrpSpPr>
            <p:grpSpPr>
              <a:xfrm>
                <a:off x="4177348" y="2267238"/>
                <a:ext cx="5051056" cy="2368654"/>
                <a:chOff x="3149514" y="976657"/>
                <a:chExt cx="5051056" cy="2368654"/>
              </a:xfrm>
            </p:grpSpPr>
            <p:sp>
              <p:nvSpPr>
                <p:cNvPr id="31" name="Text Box 26"/>
                <p:cNvSpPr txBox="1">
                  <a:spLocks noChangeArrowheads="1"/>
                </p:cNvSpPr>
                <p:nvPr/>
              </p:nvSpPr>
              <p:spPr bwMode="auto">
                <a:xfrm>
                  <a:off x="3149514" y="2750276"/>
                  <a:ext cx="169049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Database</a:t>
                  </a:r>
                  <a:endParaRPr lang="en-US" sz="1575" baseline="30000" dirty="0">
                    <a:solidFill>
                      <a:prstClr val="black"/>
                    </a:solidFill>
                    <a:latin typeface="Calibri"/>
                  </a:endParaRPr>
                </a:p>
              </p:txBody>
            </p:sp>
            <p:sp>
              <p:nvSpPr>
                <p:cNvPr id="32" name="Text Box 26"/>
                <p:cNvSpPr txBox="1">
                  <a:spLocks noChangeArrowheads="1"/>
                </p:cNvSpPr>
                <p:nvPr/>
              </p:nvSpPr>
              <p:spPr bwMode="auto">
                <a:xfrm>
                  <a:off x="6108259" y="2750276"/>
                  <a:ext cx="209231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 analyst</a:t>
                  </a:r>
                  <a:endParaRPr lang="en-US" sz="1575" baseline="30000" dirty="0">
                    <a:solidFill>
                      <a:prstClr val="black"/>
                    </a:solidFill>
                    <a:latin typeface="Calibri"/>
                  </a:endParaRPr>
                </a:p>
              </p:txBody>
            </p:sp>
            <p:sp>
              <p:nvSpPr>
                <p:cNvPr id="33" name="Text Box 44"/>
                <p:cNvSpPr txBox="1">
                  <a:spLocks noChangeArrowheads="1"/>
                </p:cNvSpPr>
                <p:nvPr/>
              </p:nvSpPr>
              <p:spPr bwMode="auto">
                <a:xfrm>
                  <a:off x="4547574" y="1505635"/>
                  <a:ext cx="724416" cy="718146"/>
                </a:xfrm>
                <a:prstGeom prst="rect">
                  <a:avLst/>
                </a:prstGeom>
                <a:noFill/>
                <a:ln w="25400">
                  <a:noFill/>
                  <a:miter lim="800000"/>
                  <a:headEnd/>
                  <a:tailEnd/>
                </a:ln>
                <a:effectLst/>
              </p:spPr>
              <p:txBody>
                <a:bodyPr wrap="none">
                  <a:spAutoFit/>
                </a:bodyPr>
                <a:lstStyle/>
                <a:p>
                  <a:pPr algn="ctr">
                    <a:defRPr/>
                  </a:pPr>
                  <a:r>
                    <a:rPr lang="en-US" sz="2025" dirty="0">
                      <a:solidFill>
                        <a:prstClr val="white"/>
                      </a:solidFill>
                      <a:latin typeface="Calibri"/>
                    </a:rPr>
                    <a:t>M</a:t>
                  </a:r>
                </a:p>
              </p:txBody>
            </p:sp>
            <p:grpSp>
              <p:nvGrpSpPr>
                <p:cNvPr id="34" name="Group 33"/>
                <p:cNvGrpSpPr/>
                <p:nvPr/>
              </p:nvGrpSpPr>
              <p:grpSpPr>
                <a:xfrm>
                  <a:off x="5410200" y="1371600"/>
                  <a:ext cx="881418" cy="1536538"/>
                  <a:chOff x="5410200" y="1371600"/>
                  <a:chExt cx="881418" cy="1536538"/>
                </a:xfrm>
              </p:grpSpPr>
              <p:grpSp>
                <p:nvGrpSpPr>
                  <p:cNvPr id="36" name="Group 35"/>
                  <p:cNvGrpSpPr/>
                  <p:nvPr/>
                </p:nvGrpSpPr>
                <p:grpSpPr>
                  <a:xfrm>
                    <a:off x="5410200" y="1371600"/>
                    <a:ext cx="881418" cy="1291015"/>
                    <a:chOff x="5410200" y="1371600"/>
                    <a:chExt cx="881418" cy="1291015"/>
                  </a:xfrm>
                </p:grpSpPr>
                <p:sp>
                  <p:nvSpPr>
                    <p:cNvPr id="38" name="Line 43"/>
                    <p:cNvSpPr>
                      <a:spLocks noChangeShapeType="1"/>
                    </p:cNvSpPr>
                    <p:nvPr/>
                  </p:nvSpPr>
                  <p:spPr bwMode="auto">
                    <a:xfrm>
                      <a:off x="5410200" y="1707879"/>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39" name="Line 43"/>
                    <p:cNvSpPr>
                      <a:spLocks noChangeShapeType="1"/>
                    </p:cNvSpPr>
                    <p:nvPr/>
                  </p:nvSpPr>
                  <p:spPr bwMode="auto">
                    <a:xfrm>
                      <a:off x="5453418" y="2009267"/>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40" name="TextBox 39"/>
                    <p:cNvSpPr txBox="1"/>
                    <p:nvPr/>
                  </p:nvSpPr>
                  <p:spPr>
                    <a:xfrm>
                      <a:off x="5715000" y="1371600"/>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2</a:t>
                      </a:r>
                    </a:p>
                  </p:txBody>
                </p:sp>
                <p:sp>
                  <p:nvSpPr>
                    <p:cNvPr id="41" name="TextBox 40"/>
                    <p:cNvSpPr txBox="1"/>
                    <p:nvPr/>
                  </p:nvSpPr>
                  <p:spPr>
                    <a:xfrm>
                      <a:off x="5735003" y="1670713"/>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2</a:t>
                      </a:r>
                    </a:p>
                  </p:txBody>
                </p:sp>
                <p:sp>
                  <p:nvSpPr>
                    <p:cNvPr id="42" name="Line 43"/>
                    <p:cNvSpPr>
                      <a:spLocks noChangeShapeType="1"/>
                    </p:cNvSpPr>
                    <p:nvPr/>
                  </p:nvSpPr>
                  <p:spPr bwMode="auto">
                    <a:xfrm>
                      <a:off x="5410200" y="2289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43" name="Line 43"/>
                    <p:cNvSpPr>
                      <a:spLocks noChangeShapeType="1"/>
                    </p:cNvSpPr>
                    <p:nvPr/>
                  </p:nvSpPr>
                  <p:spPr bwMode="auto">
                    <a:xfrm>
                      <a:off x="5443182" y="2590800"/>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44" name="TextBox 43"/>
                    <p:cNvSpPr txBox="1"/>
                    <p:nvPr/>
                  </p:nvSpPr>
                  <p:spPr>
                    <a:xfrm>
                      <a:off x="5724769" y="1953132"/>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3</a:t>
                      </a:r>
                    </a:p>
                  </p:txBody>
                </p:sp>
                <p:sp>
                  <p:nvSpPr>
                    <p:cNvPr id="45" name="TextBox 44"/>
                    <p:cNvSpPr txBox="1"/>
                    <p:nvPr/>
                  </p:nvSpPr>
                  <p:spPr>
                    <a:xfrm>
                      <a:off x="5735003" y="2252247"/>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3</a:t>
                      </a:r>
                    </a:p>
                  </p:txBody>
                </p:sp>
              </p:grpSp>
              <p:cxnSp>
                <p:nvCxnSpPr>
                  <p:cNvPr id="37" name="Straight Connector 36"/>
                  <p:cNvCxnSpPr/>
                  <p:nvPr/>
                </p:nvCxnSpPr>
                <p:spPr>
                  <a:xfrm>
                    <a:off x="5894199" y="2644282"/>
                    <a:ext cx="0" cy="263856"/>
                  </a:xfrm>
                  <a:prstGeom prst="line">
                    <a:avLst/>
                  </a:prstGeom>
                  <a:noFill/>
                  <a:ln w="38100" cap="flat" cmpd="sng" algn="ctr">
                    <a:solidFill>
                      <a:sysClr val="windowText" lastClr="000000"/>
                    </a:solidFill>
                    <a:prstDash val="sysDot"/>
                  </a:ln>
                  <a:effectLst/>
                </p:spPr>
              </p:cxnSp>
            </p:grpSp>
            <p:pic>
              <p:nvPicPr>
                <p:cNvPr id="35" name="Picture 4" descr="C:\Users\salilv\AppData\Local\Microsoft\Windows\Temporary Internet Files\Content.IE5\AZQEMEKK\MC90038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76439" y="976657"/>
                  <a:ext cx="1031443" cy="18278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a:grpSpLocks/>
              </p:cNvGrpSpPr>
              <p:nvPr/>
            </p:nvGrpSpPr>
            <p:grpSpPr bwMode="auto">
              <a:xfrm>
                <a:off x="4055160" y="2283270"/>
                <a:ext cx="1905000" cy="1763714"/>
                <a:chOff x="1152" y="908"/>
                <a:chExt cx="1200" cy="1111"/>
              </a:xfrm>
              <a:solidFill>
                <a:srgbClr val="00B050"/>
              </a:solidFill>
            </p:grpSpPr>
            <p:grpSp>
              <p:nvGrpSpPr>
                <p:cNvPr id="9" name="Group 8"/>
                <p:cNvGrpSpPr>
                  <a:grpSpLocks/>
                </p:cNvGrpSpPr>
                <p:nvPr/>
              </p:nvGrpSpPr>
              <p:grpSpPr bwMode="auto">
                <a:xfrm>
                  <a:off x="1152" y="1292"/>
                  <a:ext cx="1200" cy="727"/>
                  <a:chOff x="1152" y="860"/>
                  <a:chExt cx="1200" cy="727"/>
                </a:xfrm>
                <a:grpFill/>
              </p:grpSpPr>
              <p:grpSp>
                <p:nvGrpSpPr>
                  <p:cNvPr id="21" name="Group 5"/>
                  <p:cNvGrpSpPr>
                    <a:grpSpLocks/>
                  </p:cNvGrpSpPr>
                  <p:nvPr/>
                </p:nvGrpSpPr>
                <p:grpSpPr bwMode="auto">
                  <a:xfrm>
                    <a:off x="1152" y="1052"/>
                    <a:ext cx="1200" cy="535"/>
                    <a:chOff x="1152" y="1052"/>
                    <a:chExt cx="1200" cy="535"/>
                  </a:xfrm>
                  <a:grpFill/>
                </p:grpSpPr>
                <p:sp>
                  <p:nvSpPr>
                    <p:cNvPr id="27" name="Oval 6"/>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28" name="Oval 7"/>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29" name="Oval 8"/>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30" name="Oval 9"/>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22" name="Group 10"/>
                  <p:cNvGrpSpPr>
                    <a:grpSpLocks/>
                  </p:cNvGrpSpPr>
                  <p:nvPr/>
                </p:nvGrpSpPr>
                <p:grpSpPr bwMode="auto">
                  <a:xfrm>
                    <a:off x="1152" y="860"/>
                    <a:ext cx="1200" cy="535"/>
                    <a:chOff x="1152" y="1052"/>
                    <a:chExt cx="1200" cy="535"/>
                  </a:xfrm>
                  <a:grpFill/>
                </p:grpSpPr>
                <p:sp>
                  <p:nvSpPr>
                    <p:cNvPr id="23" name="Oval 11"/>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24" name="Oval 12"/>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25" name="Oval 13"/>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26" name="Oval 14"/>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nvGrpSpPr>
                <p:cNvPr id="10" name="Group 15"/>
                <p:cNvGrpSpPr>
                  <a:grpSpLocks/>
                </p:cNvGrpSpPr>
                <p:nvPr/>
              </p:nvGrpSpPr>
              <p:grpSpPr bwMode="auto">
                <a:xfrm>
                  <a:off x="1152" y="908"/>
                  <a:ext cx="1200" cy="727"/>
                  <a:chOff x="1152" y="860"/>
                  <a:chExt cx="1200" cy="727"/>
                </a:xfrm>
                <a:grpFill/>
              </p:grpSpPr>
              <p:grpSp>
                <p:nvGrpSpPr>
                  <p:cNvPr id="11" name="Group 16"/>
                  <p:cNvGrpSpPr>
                    <a:grpSpLocks/>
                  </p:cNvGrpSpPr>
                  <p:nvPr/>
                </p:nvGrpSpPr>
                <p:grpSpPr bwMode="auto">
                  <a:xfrm>
                    <a:off x="1152" y="1052"/>
                    <a:ext cx="1200" cy="535"/>
                    <a:chOff x="1152" y="1052"/>
                    <a:chExt cx="1200" cy="535"/>
                  </a:xfrm>
                  <a:grpFill/>
                </p:grpSpPr>
                <p:sp>
                  <p:nvSpPr>
                    <p:cNvPr id="17" name="Oval 17"/>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18" name="Oval 18"/>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19" name="Oval 19"/>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20" name="Oval 20"/>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12" name="Group 21"/>
                  <p:cNvGrpSpPr>
                    <a:grpSpLocks/>
                  </p:cNvGrpSpPr>
                  <p:nvPr/>
                </p:nvGrpSpPr>
                <p:grpSpPr bwMode="auto">
                  <a:xfrm>
                    <a:off x="1152" y="860"/>
                    <a:ext cx="1200" cy="535"/>
                    <a:chOff x="1152" y="1052"/>
                    <a:chExt cx="1200" cy="535"/>
                  </a:xfrm>
                  <a:grpFill/>
                </p:grpSpPr>
                <p:sp>
                  <p:nvSpPr>
                    <p:cNvPr id="13" name="Oval 22"/>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14" name="Oval 23"/>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15" name="Oval 24"/>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16" name="Oval 25"/>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grpSp>
      </p:grpSp>
      <p:sp>
        <p:nvSpPr>
          <p:cNvPr id="50" name="Oval 49">
            <a:extLst>
              <a:ext uri="{FF2B5EF4-FFF2-40B4-BE49-F238E27FC236}">
                <a16:creationId xmlns:a16="http://schemas.microsoft.com/office/drawing/2014/main" id="{BB98EEE7-259E-49F4-9768-458FBB3FE1F5}"/>
              </a:ext>
            </a:extLst>
          </p:cNvPr>
          <p:cNvSpPr/>
          <p:nvPr/>
        </p:nvSpPr>
        <p:spPr>
          <a:xfrm>
            <a:off x="759941" y="2859388"/>
            <a:ext cx="8025713" cy="599921"/>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60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E98A4C1-9475-4310-BB01-C50C70531BBE}"/>
              </a:ext>
            </a:extLst>
          </p:cNvPr>
          <p:cNvSpPr>
            <a:spLocks noGrp="1"/>
          </p:cNvSpPr>
          <p:nvPr>
            <p:ph type="subTitle" idx="1"/>
          </p:nvPr>
        </p:nvSpPr>
        <p:spPr/>
        <p:txBody>
          <a:bodyPr/>
          <a:lstStyle/>
          <a:p>
            <a:endParaRPr lang="en-US" dirty="0"/>
          </a:p>
        </p:txBody>
      </p:sp>
      <p:sp>
        <p:nvSpPr>
          <p:cNvPr id="2" name="Title 1"/>
          <p:cNvSpPr>
            <a:spLocks noGrp="1"/>
          </p:cNvSpPr>
          <p:nvPr>
            <p:ph type="ctrTitle"/>
          </p:nvPr>
        </p:nvSpPr>
        <p:spPr>
          <a:xfrm>
            <a:off x="479630" y="2716075"/>
            <a:ext cx="8184740" cy="1028700"/>
          </a:xfrm>
        </p:spPr>
        <p:txBody>
          <a:bodyPr>
            <a:noAutofit/>
          </a:bodyPr>
          <a:lstStyle/>
          <a:p>
            <a:r>
              <a:rPr lang="en-US" sz="4000" dirty="0"/>
              <a:t>Statistics</a:t>
            </a:r>
            <a:endParaRPr lang="en-US" sz="3200" dirty="0"/>
          </a:p>
        </p:txBody>
      </p:sp>
      <p:sp>
        <p:nvSpPr>
          <p:cNvPr id="4" name="TextBox 3"/>
          <p:cNvSpPr txBox="1"/>
          <p:nvPr>
            <p:custDataLst>
              <p:tags r:id="rId1"/>
            </p:custDataLst>
          </p:nvPr>
        </p:nvSpPr>
        <p:spPr>
          <a:xfrm>
            <a:off x="1143000" y="5334000"/>
            <a:ext cx="6858000" cy="415755"/>
          </a:xfrm>
          <a:prstGeom prst="rect">
            <a:avLst/>
          </a:prstGeom>
          <a:noFill/>
        </p:spPr>
        <p:txBody>
          <a:bodyPr vert="horz" rtlCol="0">
            <a:spAutoFit/>
          </a:bodyPr>
          <a:lstStyle/>
          <a:p>
            <a:r>
              <a:rPr lang="en-US" sz="1051"/>
              <a:t>TexPoint fonts used in EMF. </a:t>
            </a:r>
          </a:p>
          <a:p>
            <a:r>
              <a:rPr lang="en-US" sz="1051"/>
              <a:t>Read the TexPoint manual before you delete this box.: </a:t>
            </a:r>
            <a:r>
              <a:rPr lang="en-US" sz="1051">
                <a:latin typeface="CMEX10"/>
              </a:rPr>
              <a:t>A</a:t>
            </a:r>
            <a:r>
              <a:rPr lang="en-US" sz="1051">
                <a:latin typeface="CMMI7"/>
              </a:rPr>
              <a:t>A</a:t>
            </a:r>
            <a:r>
              <a:rPr lang="en-US" sz="1051">
                <a:latin typeface="CMMI10"/>
              </a:rPr>
              <a:t>A</a:t>
            </a:r>
            <a:r>
              <a:rPr lang="en-US" sz="1051">
                <a:latin typeface="CMSY10"/>
              </a:rPr>
              <a:t>A</a:t>
            </a:r>
            <a:r>
              <a:rPr lang="en-US" sz="1051">
                <a:latin typeface="CMSY7"/>
              </a:rPr>
              <a:t>A</a:t>
            </a:r>
            <a:r>
              <a:rPr lang="en-US" sz="1051">
                <a:latin typeface="CMR7"/>
              </a:rPr>
              <a:t>A</a:t>
            </a:r>
            <a:r>
              <a:rPr lang="en-US" sz="1051">
                <a:latin typeface="CMR10"/>
              </a:rPr>
              <a:t>A</a:t>
            </a:r>
            <a:r>
              <a:rPr lang="en-US" sz="1051">
                <a:latin typeface="CMR5"/>
              </a:rPr>
              <a:t>A</a:t>
            </a:r>
            <a:endParaRPr lang="en-US" sz="1051"/>
          </a:p>
        </p:txBody>
      </p:sp>
    </p:spTree>
    <p:extLst>
      <p:ext uri="{BB962C8B-B14F-4D97-AF65-F5344CB8AC3E}">
        <p14:creationId xmlns:p14="http://schemas.microsoft.com/office/powerpoint/2010/main" val="42507031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5317-75AC-4F70-AF79-5CB075C7CD56}"/>
              </a:ext>
            </a:extLst>
          </p:cNvPr>
          <p:cNvSpPr>
            <a:spLocks noGrp="1"/>
          </p:cNvSpPr>
          <p:nvPr>
            <p:ph type="title"/>
          </p:nvPr>
        </p:nvSpPr>
        <p:spPr/>
        <p:txBody>
          <a:bodyPr/>
          <a:lstStyle/>
          <a:p>
            <a:r>
              <a:rPr lang="en-US" sz="3600" dirty="0"/>
              <a:t>Statistics “Feel” Private</a:t>
            </a:r>
          </a:p>
        </p:txBody>
      </p:sp>
      <p:sp>
        <p:nvSpPr>
          <p:cNvPr id="3" name="Text Placeholder 2">
            <a:extLst>
              <a:ext uri="{FF2B5EF4-FFF2-40B4-BE49-F238E27FC236}">
                <a16:creationId xmlns:a16="http://schemas.microsoft.com/office/drawing/2014/main" id="{3575E08B-375C-4362-B54D-1F0E2C7AB862}"/>
              </a:ext>
            </a:extLst>
          </p:cNvPr>
          <p:cNvSpPr>
            <a:spLocks noGrp="1"/>
          </p:cNvSpPr>
          <p:nvPr>
            <p:ph type="body" idx="1"/>
          </p:nvPr>
        </p:nvSpPr>
        <p:spPr>
          <a:xfrm>
            <a:off x="311700" y="1152475"/>
            <a:ext cx="8665484" cy="3759336"/>
          </a:xfrm>
        </p:spPr>
        <p:txBody>
          <a:bodyPr>
            <a:normAutofit fontScale="92500" lnSpcReduction="10000"/>
          </a:bodyPr>
          <a:lstStyle/>
          <a:p>
            <a:r>
              <a:rPr lang="en-US" sz="2600" dirty="0"/>
              <a:t>A quantity computed from a sample, tells us about the population as a whole</a:t>
            </a:r>
          </a:p>
          <a:p>
            <a:endParaRPr lang="en-US" dirty="0"/>
          </a:p>
          <a:p>
            <a:r>
              <a:rPr lang="en-US" sz="2600" dirty="0"/>
              <a:t>Two datasets, collected independently from same population and with correct methodology, should tell us essentially the same things</a:t>
            </a:r>
          </a:p>
          <a:p>
            <a:endParaRPr lang="en-US" dirty="0"/>
          </a:p>
          <a:p>
            <a:r>
              <a:rPr lang="en-US" sz="2600" dirty="0"/>
              <a:t>Sense of privacy derived from this fact </a:t>
            </a:r>
          </a:p>
          <a:p>
            <a:pPr lvl="1">
              <a:spcBef>
                <a:spcPts val="0"/>
              </a:spcBef>
            </a:pPr>
            <a:r>
              <a:rPr lang="en-US" sz="2400" dirty="0"/>
              <a:t>“No one knows I am in the sample … I can claim I opted out”</a:t>
            </a:r>
          </a:p>
          <a:p>
            <a:pPr lvl="1">
              <a:spcBef>
                <a:spcPts val="0"/>
              </a:spcBef>
            </a:pPr>
            <a:r>
              <a:rPr lang="en-US" sz="2400" dirty="0"/>
              <a:t>“It’s not about *me*”</a:t>
            </a:r>
          </a:p>
          <a:p>
            <a:pPr lvl="1">
              <a:spcBef>
                <a:spcPts val="0"/>
              </a:spcBef>
            </a:pPr>
            <a:endParaRPr lang="en-US" sz="2400" dirty="0"/>
          </a:p>
          <a:p>
            <a:pPr marL="114298" indent="0">
              <a:buNone/>
            </a:pPr>
            <a:endParaRPr lang="en-US" dirty="0"/>
          </a:p>
        </p:txBody>
      </p:sp>
      <p:sp>
        <p:nvSpPr>
          <p:cNvPr id="5" name="Rectangle 4">
            <a:extLst>
              <a:ext uri="{FF2B5EF4-FFF2-40B4-BE49-F238E27FC236}">
                <a16:creationId xmlns:a16="http://schemas.microsoft.com/office/drawing/2014/main" id="{7985C393-E516-4F8D-818A-673EF1976F1B}"/>
              </a:ext>
            </a:extLst>
          </p:cNvPr>
          <p:cNvSpPr/>
          <p:nvPr/>
        </p:nvSpPr>
        <p:spPr>
          <a:xfrm>
            <a:off x="390628" y="2218037"/>
            <a:ext cx="8362743" cy="124185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rPr>
              <a:t>On the right track but needs help.  </a:t>
            </a:r>
          </a:p>
          <a:p>
            <a:pPr algn="ctr"/>
            <a:r>
              <a:rPr lang="en-US" sz="2600" dirty="0">
                <a:solidFill>
                  <a:schemeClr val="bg1"/>
                </a:solidFill>
              </a:rPr>
              <a:t>Differential Privacy provides this help.</a:t>
            </a:r>
          </a:p>
        </p:txBody>
      </p:sp>
    </p:spTree>
    <p:extLst>
      <p:ext uri="{BB962C8B-B14F-4D97-AF65-F5344CB8AC3E}">
        <p14:creationId xmlns:p14="http://schemas.microsoft.com/office/powerpoint/2010/main" val="153991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AA78-8FC7-A0DF-25C2-36AA4B3BD21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7647633-8073-9AE8-A4D1-196C2ED613D5}"/>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56624B41-272D-42C8-7294-B4FE27769870}"/>
              </a:ext>
            </a:extLst>
          </p:cNvPr>
          <p:cNvPicPr>
            <a:picLocks noChangeAspect="1"/>
          </p:cNvPicPr>
          <p:nvPr/>
        </p:nvPicPr>
        <p:blipFill>
          <a:blip r:embed="rId3"/>
          <a:stretch>
            <a:fillRect/>
          </a:stretch>
        </p:blipFill>
        <p:spPr>
          <a:xfrm>
            <a:off x="1957805" y="445718"/>
            <a:ext cx="5228390" cy="4569793"/>
          </a:xfrm>
          <a:prstGeom prst="rect">
            <a:avLst/>
          </a:prstGeom>
        </p:spPr>
      </p:pic>
    </p:spTree>
    <p:extLst>
      <p:ext uri="{BB962C8B-B14F-4D97-AF65-F5344CB8AC3E}">
        <p14:creationId xmlns:p14="http://schemas.microsoft.com/office/powerpoint/2010/main" val="324404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2784-9949-4ED6-B4C2-81828E78A7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388ACD-E00B-4E9C-83A2-ADC9521FDA57}"/>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03614A30-EAD0-4E0A-89D5-D468DF59E15A}"/>
              </a:ext>
            </a:extLst>
          </p:cNvPr>
          <p:cNvPicPr>
            <a:picLocks noChangeAspect="1"/>
          </p:cNvPicPr>
          <p:nvPr/>
        </p:nvPicPr>
        <p:blipFill>
          <a:blip r:embed="rId3"/>
          <a:stretch>
            <a:fillRect/>
          </a:stretch>
        </p:blipFill>
        <p:spPr>
          <a:xfrm>
            <a:off x="0" y="794321"/>
            <a:ext cx="9144000" cy="3554858"/>
          </a:xfrm>
          <a:prstGeom prst="rect">
            <a:avLst/>
          </a:prstGeom>
        </p:spPr>
      </p:pic>
    </p:spTree>
    <p:extLst>
      <p:ext uri="{BB962C8B-B14F-4D97-AF65-F5344CB8AC3E}">
        <p14:creationId xmlns:p14="http://schemas.microsoft.com/office/powerpoint/2010/main" val="111068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C0B4E4E-565E-4509-82D0-5410F95FBE8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45BFE1B8-CE5C-42D8-AF82-194267E77130}"/>
              </a:ext>
            </a:extLst>
          </p:cNvPr>
          <p:cNvPicPr>
            <a:picLocks noChangeAspect="1"/>
          </p:cNvPicPr>
          <p:nvPr/>
        </p:nvPicPr>
        <p:blipFill>
          <a:blip r:embed="rId3"/>
          <a:stretch>
            <a:fillRect/>
          </a:stretch>
        </p:blipFill>
        <p:spPr>
          <a:xfrm>
            <a:off x="1098610" y="0"/>
            <a:ext cx="6946781" cy="5143500"/>
          </a:xfrm>
          <a:prstGeom prst="rect">
            <a:avLst/>
          </a:prstGeom>
        </p:spPr>
      </p:pic>
      <p:pic>
        <p:nvPicPr>
          <p:cNvPr id="12" name="Picture 11">
            <a:extLst>
              <a:ext uri="{FF2B5EF4-FFF2-40B4-BE49-F238E27FC236}">
                <a16:creationId xmlns:a16="http://schemas.microsoft.com/office/drawing/2014/main" id="{AAB93AFE-58F7-42A0-BB9D-15BEC46EBC0D}"/>
              </a:ext>
            </a:extLst>
          </p:cNvPr>
          <p:cNvPicPr>
            <a:picLocks noChangeAspect="1"/>
          </p:cNvPicPr>
          <p:nvPr/>
        </p:nvPicPr>
        <p:blipFill>
          <a:blip r:embed="rId4"/>
          <a:stretch>
            <a:fillRect/>
          </a:stretch>
        </p:blipFill>
        <p:spPr>
          <a:xfrm>
            <a:off x="1187390" y="858441"/>
            <a:ext cx="6858000" cy="600075"/>
          </a:xfrm>
          <a:prstGeom prst="rect">
            <a:avLst/>
          </a:prstGeom>
        </p:spPr>
      </p:pic>
      <p:sp>
        <p:nvSpPr>
          <p:cNvPr id="13" name="TextBox 12">
            <a:extLst>
              <a:ext uri="{FF2B5EF4-FFF2-40B4-BE49-F238E27FC236}">
                <a16:creationId xmlns:a16="http://schemas.microsoft.com/office/drawing/2014/main" id="{BDA684A8-BD22-4242-9CEC-D978E8722C85}"/>
              </a:ext>
            </a:extLst>
          </p:cNvPr>
          <p:cNvSpPr txBox="1"/>
          <p:nvPr/>
        </p:nvSpPr>
        <p:spPr>
          <a:xfrm>
            <a:off x="7517916" y="4866501"/>
            <a:ext cx="1468672" cy="253916"/>
          </a:xfrm>
          <a:prstGeom prst="rect">
            <a:avLst/>
          </a:prstGeom>
          <a:noFill/>
        </p:spPr>
        <p:txBody>
          <a:bodyPr wrap="none" rtlCol="0">
            <a:spAutoFit/>
          </a:bodyPr>
          <a:lstStyle/>
          <a:p>
            <a:r>
              <a:rPr lang="en-US" sz="1050" dirty="0"/>
              <a:t>Source: </a:t>
            </a:r>
            <a:r>
              <a:rPr lang="en-US" sz="1050" dirty="0" err="1"/>
              <a:t>Linjun</a:t>
            </a:r>
            <a:r>
              <a:rPr lang="en-US" sz="1050" dirty="0"/>
              <a:t> Zhang</a:t>
            </a:r>
          </a:p>
        </p:txBody>
      </p:sp>
    </p:spTree>
    <p:extLst>
      <p:ext uri="{BB962C8B-B14F-4D97-AF65-F5344CB8AC3E}">
        <p14:creationId xmlns:p14="http://schemas.microsoft.com/office/powerpoint/2010/main" val="222895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Fundamental Law of Info Recovery</a:t>
            </a:r>
          </a:p>
        </p:txBody>
      </p:sp>
      <p:sp>
        <p:nvSpPr>
          <p:cNvPr id="3" name="Content Placeholder 2"/>
          <p:cNvSpPr>
            <a:spLocks noGrp="1"/>
          </p:cNvSpPr>
          <p:nvPr>
            <p:ph sz="quarter" idx="1"/>
          </p:nvPr>
        </p:nvSpPr>
        <p:spPr/>
        <p:txBody>
          <a:bodyPr/>
          <a:lstStyle/>
          <a:p>
            <a:pPr>
              <a:spcBef>
                <a:spcPts val="1200"/>
              </a:spcBef>
            </a:pPr>
            <a:r>
              <a:rPr lang="en-US" sz="2400" dirty="0">
                <a:solidFill>
                  <a:srgbClr val="FF0000"/>
                </a:solidFill>
              </a:rPr>
              <a:t>“Overly accurate” estimates of “too many” statistics is blatantly non-private</a:t>
            </a:r>
          </a:p>
          <a:p>
            <a:pPr>
              <a:spcBef>
                <a:spcPts val="600"/>
              </a:spcBef>
            </a:pPr>
            <a:r>
              <a:rPr lang="en-US" sz="2400" dirty="0">
                <a:solidFill>
                  <a:srgbClr val="FF0000"/>
                </a:solidFill>
              </a:rPr>
              <a:t>Analogy: cumulative effects of radiation</a:t>
            </a:r>
          </a:p>
          <a:p>
            <a:pPr>
              <a:spcBef>
                <a:spcPts val="1200"/>
              </a:spcBef>
            </a:pPr>
            <a:endParaRPr lang="en-US" dirty="0">
              <a:solidFill>
                <a:srgbClr val="FF0000"/>
              </a:solidFill>
            </a:endParaRPr>
          </a:p>
          <a:p>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450" y="2571750"/>
            <a:ext cx="2491099" cy="2505667"/>
          </a:xfrm>
          <a:prstGeom prst="rect">
            <a:avLst/>
          </a:prstGeom>
        </p:spPr>
      </p:pic>
    </p:spTree>
    <p:extLst>
      <p:ext uri="{BB962C8B-B14F-4D97-AF65-F5344CB8AC3E}">
        <p14:creationId xmlns:p14="http://schemas.microsoft.com/office/powerpoint/2010/main" val="32269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5317-75AC-4F70-AF79-5CB075C7CD56}"/>
              </a:ext>
            </a:extLst>
          </p:cNvPr>
          <p:cNvSpPr>
            <a:spLocks noGrp="1"/>
          </p:cNvSpPr>
          <p:nvPr>
            <p:ph type="title"/>
          </p:nvPr>
        </p:nvSpPr>
        <p:spPr>
          <a:xfrm>
            <a:off x="311700" y="445025"/>
            <a:ext cx="8717316" cy="572700"/>
          </a:xfrm>
        </p:spPr>
        <p:txBody>
          <a:bodyPr/>
          <a:lstStyle/>
          <a:p>
            <a:r>
              <a:rPr lang="en-US" sz="3200" dirty="0"/>
              <a:t>“Statistical” Privacy for All Computations</a:t>
            </a:r>
          </a:p>
        </p:txBody>
      </p:sp>
      <p:sp>
        <p:nvSpPr>
          <p:cNvPr id="3" name="Text Placeholder 2">
            <a:extLst>
              <a:ext uri="{FF2B5EF4-FFF2-40B4-BE49-F238E27FC236}">
                <a16:creationId xmlns:a16="http://schemas.microsoft.com/office/drawing/2014/main" id="{3575E08B-375C-4362-B54D-1F0E2C7AB862}"/>
              </a:ext>
            </a:extLst>
          </p:cNvPr>
          <p:cNvSpPr>
            <a:spLocks noGrp="1"/>
          </p:cNvSpPr>
          <p:nvPr>
            <p:ph type="body" idx="1"/>
          </p:nvPr>
        </p:nvSpPr>
        <p:spPr>
          <a:xfrm>
            <a:off x="311700" y="1152475"/>
            <a:ext cx="8717316" cy="3416400"/>
          </a:xfrm>
        </p:spPr>
        <p:txBody>
          <a:bodyPr>
            <a:normAutofit/>
          </a:bodyPr>
          <a:lstStyle/>
          <a:p>
            <a:pPr marL="114298" indent="0">
              <a:buNone/>
            </a:pPr>
            <a:r>
              <a:rPr lang="en-US" sz="2400" dirty="0"/>
              <a:t>Differential privacy preserves “I could have opted out” privacy for </a:t>
            </a:r>
            <a:r>
              <a:rPr lang="en-US" sz="2400" u="sng" dirty="0"/>
              <a:t>every</a:t>
            </a:r>
            <a:r>
              <a:rPr lang="en-US" sz="2400" dirty="0"/>
              <a:t> computation, </a:t>
            </a:r>
            <a:r>
              <a:rPr lang="en-US" sz="2400" dirty="0">
                <a:solidFill>
                  <a:srgbClr val="FF0000"/>
                </a:solidFill>
              </a:rPr>
              <a:t>including total population counts</a:t>
            </a:r>
          </a:p>
          <a:p>
            <a:endParaRPr lang="en-US" dirty="0"/>
          </a:p>
          <a:p>
            <a:endParaRPr lang="en-US" dirty="0"/>
          </a:p>
          <a:p>
            <a:pPr lvl="1"/>
            <a:endParaRPr lang="en-US" dirty="0"/>
          </a:p>
        </p:txBody>
      </p:sp>
      <p:pic>
        <p:nvPicPr>
          <p:cNvPr id="5" name="Picture 4">
            <a:extLst>
              <a:ext uri="{FF2B5EF4-FFF2-40B4-BE49-F238E27FC236}">
                <a16:creationId xmlns:a16="http://schemas.microsoft.com/office/drawing/2014/main" id="{FCA7D139-EF8F-47E6-87D5-644FD27FA07A}"/>
              </a:ext>
            </a:extLst>
          </p:cNvPr>
          <p:cNvPicPr>
            <a:picLocks noChangeAspect="1"/>
          </p:cNvPicPr>
          <p:nvPr/>
        </p:nvPicPr>
        <p:blipFill>
          <a:blip r:embed="rId3"/>
          <a:stretch>
            <a:fillRect/>
          </a:stretch>
        </p:blipFill>
        <p:spPr>
          <a:xfrm>
            <a:off x="2286428" y="2860675"/>
            <a:ext cx="4048668" cy="1906712"/>
          </a:xfrm>
          <a:prstGeom prst="rect">
            <a:avLst/>
          </a:prstGeom>
        </p:spPr>
      </p:pic>
      <p:sp>
        <p:nvSpPr>
          <p:cNvPr id="6" name="TextBox 5">
            <a:extLst>
              <a:ext uri="{FF2B5EF4-FFF2-40B4-BE49-F238E27FC236}">
                <a16:creationId xmlns:a16="http://schemas.microsoft.com/office/drawing/2014/main" id="{330CDFCD-041D-4FA5-94B6-DFB521CC650D}"/>
              </a:ext>
            </a:extLst>
          </p:cNvPr>
          <p:cNvSpPr txBox="1"/>
          <p:nvPr/>
        </p:nvSpPr>
        <p:spPr>
          <a:xfrm>
            <a:off x="6674079" y="4851991"/>
            <a:ext cx="2464136" cy="276999"/>
          </a:xfrm>
          <a:prstGeom prst="rect">
            <a:avLst/>
          </a:prstGeom>
          <a:noFill/>
        </p:spPr>
        <p:txBody>
          <a:bodyPr wrap="none" rtlCol="0">
            <a:spAutoFit/>
          </a:bodyPr>
          <a:lstStyle/>
          <a:p>
            <a:r>
              <a:rPr lang="en-US" sz="1200" dirty="0"/>
              <a:t>Image credit: Keydifferences.com</a:t>
            </a:r>
          </a:p>
        </p:txBody>
      </p:sp>
    </p:spTree>
    <p:extLst>
      <p:ext uri="{BB962C8B-B14F-4D97-AF65-F5344CB8AC3E}">
        <p14:creationId xmlns:p14="http://schemas.microsoft.com/office/powerpoint/2010/main" val="3841574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DDENFONTSHAPE" val="true"/>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HIDDENFONTSHAPE" val="true"/>
</p:tagLst>
</file>

<file path=ppt/tags/tag4.xml><?xml version="1.0" encoding="utf-8"?>
<p:tagLst xmlns:a="http://schemas.openxmlformats.org/drawingml/2006/main" xmlns:r="http://schemas.openxmlformats.org/officeDocument/2006/relationships" xmlns:p="http://schemas.openxmlformats.org/presentationml/2006/main">
  <p:tag name="TIMING" val="|8.2|4.7"/>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34EFF1-CCFB-411F-AC3A-906FA6A03BC7}"/>
</file>

<file path=customXml/itemProps2.xml><?xml version="1.0" encoding="utf-8"?>
<ds:datastoreItem xmlns:ds="http://schemas.openxmlformats.org/officeDocument/2006/customXml" ds:itemID="{DAFC1C1F-A4F7-4B5F-A4B0-F6DE29A863A1}"/>
</file>

<file path=customXml/itemProps3.xml><?xml version="1.0" encoding="utf-8"?>
<ds:datastoreItem xmlns:ds="http://schemas.openxmlformats.org/officeDocument/2006/customXml" ds:itemID="{62FAA31B-F2C0-48BB-918D-F1FF9DAAE7FA}"/>
</file>

<file path=docProps/app.xml><?xml version="1.0" encoding="utf-8"?>
<Properties xmlns="http://schemas.openxmlformats.org/officeDocument/2006/extended-properties" xmlns:vt="http://schemas.openxmlformats.org/officeDocument/2006/docPropsVTypes">
  <TotalTime>32774</TotalTime>
  <Words>1230</Words>
  <Application>Microsoft Office PowerPoint</Application>
  <PresentationFormat>On-screen Show (16:9)</PresentationFormat>
  <Paragraphs>223</Paragraphs>
  <Slides>20</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Arial</vt:lpstr>
      <vt:lpstr>CMR7</vt:lpstr>
      <vt:lpstr>CMR10</vt:lpstr>
      <vt:lpstr>cmsy10</vt:lpstr>
      <vt:lpstr>Cambria Math</vt:lpstr>
      <vt:lpstr>Calibri</vt:lpstr>
      <vt:lpstr>CMR5</vt:lpstr>
      <vt:lpstr>CMSY7</vt:lpstr>
      <vt:lpstr>Architects Daughter</vt:lpstr>
      <vt:lpstr>CMMI7</vt:lpstr>
      <vt:lpstr>CMMI10</vt:lpstr>
      <vt:lpstr>Droid Sans</vt:lpstr>
      <vt:lpstr>CMEX10</vt:lpstr>
      <vt:lpstr>Simple Light</vt:lpstr>
      <vt:lpstr>PowerPoint Presentation</vt:lpstr>
      <vt:lpstr>PowerPoint Presentation</vt:lpstr>
      <vt:lpstr>Statistics</vt:lpstr>
      <vt:lpstr>Statistics “Feel” Private</vt:lpstr>
      <vt:lpstr>PowerPoint Presentation</vt:lpstr>
      <vt:lpstr>PowerPoint Presentation</vt:lpstr>
      <vt:lpstr>PowerPoint Presentation</vt:lpstr>
      <vt:lpstr>Fundamental Law of Info Recovery</vt:lpstr>
      <vt:lpstr>“Statistical” Privacy for All Computations</vt:lpstr>
      <vt:lpstr>The Definition of Differential Privacy Motivation and Meaning</vt:lpstr>
      <vt:lpstr>Privacy-Preserving Data Analysis?</vt:lpstr>
      <vt:lpstr>Privacy-Preserving Data Analysis?</vt:lpstr>
      <vt:lpstr>Privacy-Preserving Data Analysis?</vt:lpstr>
      <vt:lpstr>Privacy-Preserving Data Analysis?</vt:lpstr>
      <vt:lpstr>Privacy-Preserving Data Analysis?</vt:lpstr>
      <vt:lpstr>Differential Privacy</vt:lpstr>
      <vt:lpstr>Teachings vs Participation</vt:lpstr>
      <vt:lpstr> Harvard Kennedy School March 21, 2023</vt:lpstr>
      <vt:lpstr>Differential Privacy</vt:lpstr>
      <vt:lpstr>Key Properties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Att.8 - Presentation - (Differential) Privacy in Medical Settings </dc:title>
  <dc:creator>Cynthia Dwork</dc:creator>
  <cp:lastModifiedBy>TSB (HT)</cp:lastModifiedBy>
  <cp:revision>594</cp:revision>
  <cp:lastPrinted>2019-03-04T05:23:37Z</cp:lastPrinted>
  <dcterms:modified xsi:type="dcterms:W3CDTF">2023-03-22T10:09:53Z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dwork@microsoft.com</vt:lpwstr>
  </property>
  <property fmtid="{D5CDD505-2E9C-101B-9397-08002B2CF9AE}" pid="5" name="MSIP_Label_f42aa342-8706-4288-bd11-ebb85995028c_SetDate">
    <vt:lpwstr>2018-05-08T14:36:35.7211372Z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0x0101002D863A2280E3F84C93CB7D95B3AE289B</vt:lpwstr>
  </property>
</Properties>
</file>