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3.jpg" ContentType="image/jpe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256" r:id="rId5"/>
    <p:sldId id="258" r:id="rId6"/>
    <p:sldId id="259" r:id="rId7"/>
    <p:sldId id="260" r:id="rId8"/>
    <p:sldId id="270" r:id="rId9"/>
    <p:sldId id="271" r:id="rId10"/>
    <p:sldId id="1550" r:id="rId11"/>
    <p:sldId id="272" r:id="rId12"/>
    <p:sldId id="264" r:id="rId13"/>
    <p:sldId id="273" r:id="rId14"/>
    <p:sldId id="1545" r:id="rId15"/>
    <p:sldId id="1546" r:id="rId16"/>
    <p:sldId id="1547" r:id="rId17"/>
    <p:sldId id="1548" r:id="rId18"/>
    <p:sldId id="267" r:id="rId19"/>
    <p:sldId id="268" r:id="rId2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>
                <a:ea typeface="Microsoft YaHei" panose="020B0503020204020204" pitchFamily="34" charset="-122"/>
              </a:rPr>
              <a:pPr/>
              <a:t>7</a:t>
            </a:fld>
            <a:endParaRPr lang="zh-CN" altLang="en-US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184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>
                <a:ea typeface="Microsoft YaHei" panose="020B0503020204020204" pitchFamily="34" charset="-122"/>
              </a:rPr>
              <a:pPr/>
              <a:t>10</a:t>
            </a:fld>
            <a:endParaRPr lang="zh-CN" altLang="en-US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74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>
                <a:ea typeface="Microsoft YaHei" panose="020B0503020204020204" pitchFamily="34" charset="-122"/>
              </a:rPr>
              <a:pPr/>
              <a:t>15</a:t>
            </a:fld>
            <a:endParaRPr lang="zh-CN" altLang="en-US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032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ykim@aitric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9.png"/><Relationship Id="rId7" Type="http://schemas.openxmlformats.org/officeDocument/2006/relationships/image" Target="../media/image43.jp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3" y="845674"/>
            <a:ext cx="19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FGAI4H-R-038-A01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95419"/>
              </p:ext>
            </p:extLst>
          </p:nvPr>
        </p:nvGraphicFramePr>
        <p:xfrm>
          <a:off x="1424267" y="3274055"/>
          <a:ext cx="9343465" cy="224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270607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57547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AITRICS (KR)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 – Presentation - New TG or subtopic proposal: Artificial Intelligence based Early Warning Score for patient safety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altLang="ko-K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Dongyeop</a:t>
                      </a:r>
                      <a:r>
                        <a:rPr lang="en-GB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Kim </a:t>
                      </a:r>
                      <a:br>
                        <a:rPr lang="en-GB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AITRICS </a:t>
                      </a:r>
                      <a:br>
                        <a:rPr lang="en-GB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Republic of Korea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dykim@aitrics.com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of R-038.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72D12D6D-7D48-7634-446B-5CA4FCE3759C}"/>
              </a:ext>
            </a:extLst>
          </p:cNvPr>
          <p:cNvSpPr/>
          <p:nvPr/>
        </p:nvSpPr>
        <p:spPr>
          <a:xfrm>
            <a:off x="10160" y="-9728"/>
            <a:ext cx="12192000" cy="688716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0A2A593F-C99C-27C2-4583-561F473900A6}"/>
              </a:ext>
            </a:extLst>
          </p:cNvPr>
          <p:cNvGrpSpPr/>
          <p:nvPr/>
        </p:nvGrpSpPr>
        <p:grpSpPr>
          <a:xfrm>
            <a:off x="687531" y="3142697"/>
            <a:ext cx="3158387" cy="1620000"/>
            <a:chOff x="611713" y="4258871"/>
            <a:chExt cx="3158386" cy="1620000"/>
          </a:xfrm>
        </p:grpSpPr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57C65A66-EA75-FCDE-48C2-222B6B74B12E}"/>
                </a:ext>
              </a:extLst>
            </p:cNvPr>
            <p:cNvSpPr/>
            <p:nvPr/>
          </p:nvSpPr>
          <p:spPr>
            <a:xfrm>
              <a:off x="611713" y="4258871"/>
              <a:ext cx="3158386" cy="162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Gilroy SemiBold" panose="00000700000000000000" charset="0"/>
              </a:endParaRPr>
            </a:p>
          </p:txBody>
        </p:sp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7C8B85AF-B9C6-F17F-F061-7384CA60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65" y="4439439"/>
              <a:ext cx="2811360" cy="1373166"/>
            </a:xfrm>
            <a:prstGeom prst="rect">
              <a:avLst/>
            </a:prstGeom>
          </p:spPr>
        </p:pic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0BBD8D51-1AA9-F828-68F9-6A0A43300209}"/>
              </a:ext>
            </a:extLst>
          </p:cNvPr>
          <p:cNvGrpSpPr/>
          <p:nvPr/>
        </p:nvGrpSpPr>
        <p:grpSpPr>
          <a:xfrm>
            <a:off x="4507632" y="3142697"/>
            <a:ext cx="3211468" cy="1620000"/>
            <a:chOff x="4482232" y="4258871"/>
            <a:chExt cx="3211468" cy="1620000"/>
          </a:xfrm>
        </p:grpSpPr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657931DE-88D4-FB59-9249-E785F0644281}"/>
                </a:ext>
              </a:extLst>
            </p:cNvPr>
            <p:cNvSpPr/>
            <p:nvPr/>
          </p:nvSpPr>
          <p:spPr>
            <a:xfrm>
              <a:off x="4482232" y="4258871"/>
              <a:ext cx="3211468" cy="162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Gilroy SemiBold" panose="00000700000000000000" charset="0"/>
              </a:endParaRPr>
            </a:p>
          </p:txBody>
        </p:sp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1757C561-3415-3992-E26A-43267B45D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9149" y="4491100"/>
              <a:ext cx="2933700" cy="1299542"/>
            </a:xfrm>
            <a:prstGeom prst="rect">
              <a:avLst/>
            </a:prstGeom>
          </p:spPr>
        </p:pic>
      </p:grp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48EC4FA5-76F1-7E5A-2A20-BAD3D61FFC8E}"/>
              </a:ext>
            </a:extLst>
          </p:cNvPr>
          <p:cNvSpPr/>
          <p:nvPr/>
        </p:nvSpPr>
        <p:spPr>
          <a:xfrm>
            <a:off x="4452093" y="1957887"/>
            <a:ext cx="3338613" cy="380028"/>
          </a:xfrm>
          <a:prstGeom prst="rect">
            <a:avLst/>
          </a:prstGeom>
          <a:solidFill>
            <a:srgbClr val="4B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altLang="ko-KR" sz="16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charset="0"/>
                <a:ea typeface="+mj-ea"/>
                <a:cs typeface="Roboto Black" panose="02000000000000000000" pitchFamily="50" charset="0"/>
              </a:rPr>
              <a:t>Explainable AI</a:t>
            </a:r>
            <a:endParaRPr lang="ko-KR" altLang="en-US" sz="1600" b="1" dirty="0">
              <a:solidFill>
                <a:schemeClr val="bg1"/>
              </a:solidFill>
              <a:latin typeface="Gilroy SemiBold" panose="00000700000000000000" charset="0"/>
              <a:ea typeface="+mj-ea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9AFBC962-25E1-1941-A7D8-EBF03BAE7F62}"/>
              </a:ext>
            </a:extLst>
          </p:cNvPr>
          <p:cNvSpPr/>
          <p:nvPr/>
        </p:nvSpPr>
        <p:spPr>
          <a:xfrm>
            <a:off x="602298" y="1957887"/>
            <a:ext cx="3338613" cy="380028"/>
          </a:xfrm>
          <a:prstGeom prst="rect">
            <a:avLst/>
          </a:prstGeom>
          <a:solidFill>
            <a:srgbClr val="8B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altLang="ko-KR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charset="0"/>
                <a:ea typeface="+mj-ea"/>
              </a:rPr>
              <a:t>Clinical</a:t>
            </a:r>
            <a:r>
              <a:rPr lang="ko-KR" altLang="en-US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charset="0"/>
                <a:ea typeface="+mj-ea"/>
              </a:rPr>
              <a:t> </a:t>
            </a:r>
            <a:r>
              <a:rPr lang="en-US" altLang="ko-KR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charset="0"/>
                <a:ea typeface="+mj-ea"/>
              </a:rPr>
              <a:t>Benefit</a:t>
            </a:r>
            <a:endParaRPr lang="ko-KR" altLang="en-US" sz="1600" b="1" dirty="0">
              <a:solidFill>
                <a:schemeClr val="bg1"/>
              </a:solidFill>
              <a:latin typeface="Gilroy SemiBold" panose="00000700000000000000" charset="0"/>
              <a:ea typeface="+mj-ea"/>
            </a:endParaRPr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7CE71C9F-EE9F-631C-F884-F5D5BE06DC55}"/>
              </a:ext>
            </a:extLst>
          </p:cNvPr>
          <p:cNvSpPr/>
          <p:nvPr/>
        </p:nvSpPr>
        <p:spPr>
          <a:xfrm>
            <a:off x="8326648" y="1957887"/>
            <a:ext cx="3240514" cy="380028"/>
          </a:xfrm>
          <a:prstGeom prst="rect">
            <a:avLst/>
          </a:prstGeom>
          <a:solidFill>
            <a:srgbClr val="09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altLang="ko-KR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charset="0"/>
                <a:ea typeface="+mj-ea"/>
                <a:cs typeface="Roboto Black" panose="02000000000000000000" pitchFamily="50" charset="0"/>
              </a:rPr>
              <a:t>User Experience</a:t>
            </a:r>
            <a:endParaRPr lang="ko-KR" altLang="en-US" sz="1600" b="1" dirty="0">
              <a:solidFill>
                <a:schemeClr val="bg1"/>
              </a:solidFill>
              <a:latin typeface="Gilroy SemiBold" panose="00000700000000000000" charset="0"/>
              <a:ea typeface="+mj-ea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E97307B-4DCF-44C0-6A96-872663829F87}"/>
              </a:ext>
            </a:extLst>
          </p:cNvPr>
          <p:cNvSpPr txBox="1"/>
          <p:nvPr/>
        </p:nvSpPr>
        <p:spPr>
          <a:xfrm>
            <a:off x="695151" y="2426547"/>
            <a:ext cx="3162305" cy="47093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Event Prediction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  <a:sym typeface="Wingdings" panose="05000000000000000000" pitchFamily="2" charset="2"/>
              </a:rPr>
              <a:t>  </a:t>
            </a:r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  <a:sym typeface="Wingdings" panose="05000000000000000000" pitchFamily="2" charset="2"/>
              </a:rPr>
              <a:t>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  <a:sym typeface="Wingdings" panose="05000000000000000000" pitchFamily="2" charset="2"/>
              </a:rPr>
              <a:t>  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Precise detection of target event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8AE381B-1C97-DBED-F8E1-C2A81C83201D}"/>
              </a:ext>
            </a:extLst>
          </p:cNvPr>
          <p:cNvSpPr txBox="1"/>
          <p:nvPr/>
        </p:nvSpPr>
        <p:spPr>
          <a:xfrm>
            <a:off x="4560776" y="2426547"/>
            <a:ext cx="3473515" cy="45542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Interpretable Result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 Providing to medical staff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BFE6C41-5A31-C957-746D-88250362E35B}"/>
              </a:ext>
            </a:extLst>
          </p:cNvPr>
          <p:cNvSpPr txBox="1"/>
          <p:nvPr/>
        </p:nvSpPr>
        <p:spPr>
          <a:xfrm>
            <a:off x="8437939" y="2417669"/>
            <a:ext cx="2780517" cy="47093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Workflow Enhancement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222A35"/>
                </a:solidFill>
                <a:latin typeface="Gilroy" panose="00000500000000000000"/>
                <a:sym typeface="Wingdings" panose="05000000000000000000" pitchFamily="2" charset="2"/>
              </a:rPr>
              <a:t>  </a:t>
            </a:r>
            <a:r>
              <a:rPr lang="en-US" altLang="ko-KR" sz="1050" dirty="0">
                <a:solidFill>
                  <a:srgbClr val="222A35"/>
                </a:solidFill>
                <a:latin typeface="Gilroy" panose="00000500000000000000"/>
                <a:sym typeface="Wingdings" panose="05000000000000000000" pitchFamily="2" charset="2"/>
              </a:rPr>
              <a:t></a:t>
            </a:r>
            <a:r>
              <a:rPr lang="en-US" altLang="ko-KR" sz="1200" dirty="0">
                <a:solidFill>
                  <a:srgbClr val="222A35"/>
                </a:solidFill>
                <a:latin typeface="Gilroy" panose="00000500000000000000"/>
              </a:rPr>
              <a:t> Fit for clinical workflow</a:t>
            </a:r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AD73C7A0-53B5-2D81-E6B8-B0D4897E6897}"/>
              </a:ext>
            </a:extLst>
          </p:cNvPr>
          <p:cNvGrpSpPr/>
          <p:nvPr/>
        </p:nvGrpSpPr>
        <p:grpSpPr>
          <a:xfrm>
            <a:off x="8380814" y="3142697"/>
            <a:ext cx="3123656" cy="1620001"/>
            <a:chOff x="8393252" y="4258871"/>
            <a:chExt cx="3218217" cy="1620001"/>
          </a:xfrm>
        </p:grpSpPr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DAC8D285-8D4E-43E4-2C30-1ED32E4A5FEC}"/>
                </a:ext>
              </a:extLst>
            </p:cNvPr>
            <p:cNvGrpSpPr/>
            <p:nvPr/>
          </p:nvGrpSpPr>
          <p:grpSpPr>
            <a:xfrm>
              <a:off x="8393252" y="4258872"/>
              <a:ext cx="3218217" cy="1620000"/>
              <a:chOff x="8289448" y="4301976"/>
              <a:chExt cx="3425257" cy="1724221"/>
            </a:xfrm>
          </p:grpSpPr>
          <p:grpSp>
            <p:nvGrpSpPr>
              <p:cNvPr id="123" name="그룹 122">
                <a:extLst>
                  <a:ext uri="{FF2B5EF4-FFF2-40B4-BE49-F238E27FC236}">
                    <a16:creationId xmlns:a16="http://schemas.microsoft.com/office/drawing/2014/main" id="{342120DD-C048-DDC9-2A0F-FACE0BAE9EB9}"/>
                  </a:ext>
                </a:extLst>
              </p:cNvPr>
              <p:cNvGrpSpPr/>
              <p:nvPr/>
            </p:nvGrpSpPr>
            <p:grpSpPr>
              <a:xfrm>
                <a:off x="8864638" y="4806613"/>
                <a:ext cx="2267896" cy="1219583"/>
                <a:chOff x="8699710" y="4213967"/>
                <a:chExt cx="2595395" cy="1395699"/>
              </a:xfrm>
            </p:grpSpPr>
            <p:pic>
              <p:nvPicPr>
                <p:cNvPr id="126" name="그림 125">
                  <a:extLst>
                    <a:ext uri="{FF2B5EF4-FFF2-40B4-BE49-F238E27FC236}">
                      <a16:creationId xmlns:a16="http://schemas.microsoft.com/office/drawing/2014/main" id="{69EC7025-C228-5A6D-9079-DF1B62B370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-8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12600" y="4213967"/>
                  <a:ext cx="882505" cy="1395699"/>
                </a:xfrm>
                <a:prstGeom prst="round2SameRect">
                  <a:avLst/>
                </a:prstGeom>
              </p:spPr>
            </p:pic>
            <p:pic>
              <p:nvPicPr>
                <p:cNvPr id="127" name="그림 126">
                  <a:extLst>
                    <a:ext uri="{FF2B5EF4-FFF2-40B4-BE49-F238E27FC236}">
                      <a16:creationId xmlns:a16="http://schemas.microsoft.com/office/drawing/2014/main" id="{F629670B-F5DF-A51C-B843-4D07E3EF3F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-8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99710" y="4213967"/>
                  <a:ext cx="882505" cy="1395699"/>
                </a:xfrm>
                <a:prstGeom prst="round2SameRect">
                  <a:avLst/>
                </a:prstGeom>
              </p:spPr>
            </p:pic>
          </p:grpSp>
          <p:sp>
            <p:nvSpPr>
              <p:cNvPr id="124" name="직사각형 123">
                <a:extLst>
                  <a:ext uri="{FF2B5EF4-FFF2-40B4-BE49-F238E27FC236}">
                    <a16:creationId xmlns:a16="http://schemas.microsoft.com/office/drawing/2014/main" id="{492CF799-0BD9-369F-C057-DA2D61CAFCF0}"/>
                  </a:ext>
                </a:extLst>
              </p:cNvPr>
              <p:cNvSpPr/>
              <p:nvPr/>
            </p:nvSpPr>
            <p:spPr>
              <a:xfrm>
                <a:off x="8289448" y="4301976"/>
                <a:ext cx="3425257" cy="1724221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Gilroy SemiBold" panose="00000700000000000000" charset="0"/>
                </a:endParaRPr>
              </a:p>
            </p:txBody>
          </p:sp>
          <p:pic>
            <p:nvPicPr>
              <p:cNvPr id="125" name="그림 124">
                <a:extLst>
                  <a:ext uri="{FF2B5EF4-FFF2-40B4-BE49-F238E27FC236}">
                    <a16:creationId xmlns:a16="http://schemas.microsoft.com/office/drawing/2014/main" id="{FD699DCC-B5A6-6E28-9FDD-405ADF6A6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51117" y="4552949"/>
                <a:ext cx="931539" cy="1473247"/>
              </a:xfrm>
              <a:prstGeom prst="round2SameRect">
                <a:avLst/>
              </a:prstGeom>
            </p:spPr>
          </p:pic>
        </p:grp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EA431105-92C4-9DF3-9BA7-6014DB4A0C55}"/>
                </a:ext>
              </a:extLst>
            </p:cNvPr>
            <p:cNvSpPr/>
            <p:nvPr/>
          </p:nvSpPr>
          <p:spPr>
            <a:xfrm>
              <a:off x="8393252" y="4258871"/>
              <a:ext cx="3218216" cy="16200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Gilroy SemiBold" panose="00000700000000000000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6AD5106-85F8-694C-A0F9-B8327164983A}"/>
              </a:ext>
            </a:extLst>
          </p:cNvPr>
          <p:cNvSpPr txBox="1"/>
          <p:nvPr/>
        </p:nvSpPr>
        <p:spPr>
          <a:xfrm>
            <a:off x="698786" y="5194034"/>
            <a:ext cx="3338613" cy="36000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cs typeface="Roboto Black" panose="02000000000000000000" pitchFamily="50" charset="0"/>
              </a:rPr>
              <a:t>Sangchul</a:t>
            </a:r>
            <a:r>
              <a:rPr lang="en-US" altLang="ko-KR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cs typeface="Roboto Black" panose="02000000000000000000" pitchFamily="50" charset="0"/>
              </a:rPr>
              <a:t> Hahn et. al., “Event Prediction Model Considering Time and Input Error Using Electronic Medical Records in the Intensive Care</a:t>
            </a:r>
          </a:p>
          <a:p>
            <a:r>
              <a:rPr lang="en-US" altLang="ko-KR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/>
                <a:cs typeface="Roboto Black" panose="02000000000000000000" pitchFamily="50" charset="0"/>
              </a:rPr>
              <a:t>Unit: A Retrospective Study” JMIR (2021)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AD229EF-64E0-93C2-AED4-B863C97A8BF9}"/>
              </a:ext>
            </a:extLst>
          </p:cNvPr>
          <p:cNvSpPr txBox="1"/>
          <p:nvPr/>
        </p:nvSpPr>
        <p:spPr>
          <a:xfrm>
            <a:off x="687531" y="5665612"/>
            <a:ext cx="3338613" cy="21600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Saehoon</a:t>
            </a:r>
            <a:r>
              <a:rPr lang="en-US" altLang="ko-KR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 Kim et. al., “A Deep Learning Model for Real-time Mortality </a:t>
            </a:r>
          </a:p>
          <a:p>
            <a:r>
              <a:rPr lang="en-US" altLang="ko-KR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Prediction in Critically ill Children” CRITICAL CARE (2019)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CE4597A-37EB-C30F-0B77-8AA88369BCD0}"/>
              </a:ext>
            </a:extLst>
          </p:cNvPr>
          <p:cNvSpPr txBox="1"/>
          <p:nvPr/>
        </p:nvSpPr>
        <p:spPr>
          <a:xfrm>
            <a:off x="687531" y="4938725"/>
            <a:ext cx="1761095" cy="36000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ko-KR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• </a:t>
            </a:r>
            <a:r>
              <a:rPr lang="en-US" altLang="ko-KR" sz="1100" dirty="0">
                <a:solidFill>
                  <a:srgbClr val="222A35"/>
                </a:solidFill>
                <a:latin typeface="Gilroy SemiBold" panose="00000700000000000000" charset="0"/>
              </a:rPr>
              <a:t>Clinical Paper</a:t>
            </a:r>
            <a:endParaRPr lang="en-US" altLang="ko-KR" sz="1000" dirty="0">
              <a:solidFill>
                <a:srgbClr val="222A35"/>
              </a:solidFill>
              <a:latin typeface="Gilroy SemiBold" panose="00000700000000000000" charset="0"/>
            </a:endParaRPr>
          </a:p>
          <a:p>
            <a:pPr>
              <a:lnSpc>
                <a:spcPts val="1400"/>
              </a:lnSpc>
            </a:pPr>
            <a:endParaRPr lang="en-US" altLang="ko-KR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charset="0"/>
              <a:cs typeface="Roboto Black" panose="02000000000000000000" pitchFamily="50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93B3AF3-9B2E-928E-C8F4-0D4490270694}"/>
              </a:ext>
            </a:extLst>
          </p:cNvPr>
          <p:cNvSpPr txBox="1"/>
          <p:nvPr/>
        </p:nvSpPr>
        <p:spPr>
          <a:xfrm>
            <a:off x="4565793" y="4886599"/>
            <a:ext cx="3157288" cy="102080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• Uncertainty score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         </a:t>
            </a:r>
            <a:r>
              <a:rPr lang="en-US" altLang="ko-KR" sz="1050" i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“How confidence is the model on this score?”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• Feature Importance graph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         </a:t>
            </a:r>
            <a:r>
              <a:rPr lang="en-US" altLang="ko-KR" sz="1050" i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“Which input feature had the most influence?”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C8A49FC-533E-557D-0C95-99A054A4350C}"/>
              </a:ext>
            </a:extLst>
          </p:cNvPr>
          <p:cNvSpPr txBox="1"/>
          <p:nvPr/>
        </p:nvSpPr>
        <p:spPr>
          <a:xfrm>
            <a:off x="8437939" y="4886599"/>
            <a:ext cx="2621240" cy="90828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• </a:t>
            </a:r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User friendly interface 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• Optimization of clinical workflow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charset="0"/>
                <a:cs typeface="Roboto Black" panose="02000000000000000000" pitchFamily="50" charset="0"/>
              </a:rPr>
              <a:t>• Mobile solution for remote access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C8E02-5BF5-4A3C-7209-55F3F1495A33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id="{DAAEE1EE-3EF7-5E27-397C-5E0F9C3EC4FB}"/>
              </a:ext>
            </a:extLst>
          </p:cNvPr>
          <p:cNvSpPr txBox="1">
            <a:spLocks/>
          </p:cNvSpPr>
          <p:nvPr/>
        </p:nvSpPr>
        <p:spPr>
          <a:xfrm>
            <a:off x="267293" y="1192010"/>
            <a:ext cx="11657413" cy="50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Monitoring patients in real-time with three features</a:t>
            </a:r>
            <a:endParaRPr lang="ko-KR" altLang="en-US" b="1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B819D0A-6E4C-66E3-592E-34AEDEAF0622}"/>
              </a:ext>
            </a:extLst>
          </p:cNvPr>
          <p:cNvSpPr txBox="1">
            <a:spLocks/>
          </p:cNvSpPr>
          <p:nvPr/>
        </p:nvSpPr>
        <p:spPr>
          <a:xfrm>
            <a:off x="615896" y="516306"/>
            <a:ext cx="2096824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4600" b="1" i="0">
                <a:solidFill>
                  <a:srgbClr val="00886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f-ZA" sz="2400" b="0" kern="0" dirty="0">
                <a:solidFill>
                  <a:srgbClr val="0066FF"/>
                </a:solidFill>
                <a:latin typeface="Gilroy SemiBold" panose="00000700000000000000" charset="0"/>
                <a:ea typeface="나눔스퀘어OTF_ac Bold" panose="020B0600000101010101" pitchFamily="34" charset="-127"/>
              </a:rPr>
              <a:t>Main Features</a:t>
            </a:r>
            <a:endParaRPr kumimoji="0" lang="af-ZA" sz="2400" b="0" i="0" u="none" strike="noStrike" kern="0" cap="none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ilroy SemiBold" panose="00000700000000000000" charset="0"/>
              <a:ea typeface="나눔스퀘어OTF_ac Bold" panose="020B0600000101010101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D076C52-0192-AD2C-24AE-C6421207D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6353998"/>
            <a:ext cx="951845" cy="2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3">
            <a:extLst>
              <a:ext uri="{FF2B5EF4-FFF2-40B4-BE49-F238E27FC236}">
                <a16:creationId xmlns:a16="http://schemas.microsoft.com/office/drawing/2014/main" id="{A64D57F9-2E27-39FE-D62D-5E0EFFFDECCA}"/>
              </a:ext>
            </a:extLst>
          </p:cNvPr>
          <p:cNvSpPr/>
          <p:nvPr/>
        </p:nvSpPr>
        <p:spPr>
          <a:xfrm>
            <a:off x="0" y="0"/>
            <a:ext cx="12192000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C8E02-5BF5-4A3C-7209-55F3F1495A33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B819D0A-6E4C-66E3-592E-34AEDEAF0622}"/>
              </a:ext>
            </a:extLst>
          </p:cNvPr>
          <p:cNvSpPr txBox="1">
            <a:spLocks/>
          </p:cNvSpPr>
          <p:nvPr/>
        </p:nvSpPr>
        <p:spPr>
          <a:xfrm>
            <a:off x="615896" y="516306"/>
            <a:ext cx="4299004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4600" b="1" i="0">
                <a:solidFill>
                  <a:srgbClr val="00886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2400" b="0" i="0" u="none" strike="noStrike" kern="0" cap="none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ilroy SemiBold" panose="00000700000000000000" charset="0"/>
                <a:ea typeface="나눔스퀘어OTF_ac Bold" panose="020B0600000101010101" pitchFamily="34" charset="-127"/>
              </a:rPr>
              <a:t>Performance </a:t>
            </a:r>
            <a:r>
              <a:rPr kumimoji="0" lang="af-ZA" sz="1600" b="0" i="0" u="none" strike="noStrike" kern="0" cap="none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ilroy SemiBold" panose="00000700000000000000" charset="0"/>
                <a:ea typeface="나눔스퀘어OTF_ac Bold" panose="020B0600000101010101" pitchFamily="34" charset="-127"/>
              </a:rPr>
              <a:t>(1/3)</a:t>
            </a:r>
            <a:endParaRPr kumimoji="0" lang="af-ZA" sz="2400" b="0" i="0" u="none" strike="noStrike" kern="0" cap="none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ilroy SemiBold" panose="00000700000000000000" charset="0"/>
              <a:ea typeface="나눔스퀘어OTF_ac Bold" panose="020B0600000101010101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D076C52-0192-AD2C-24AE-C6421207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6353998"/>
            <a:ext cx="951845" cy="24801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82491B3-E292-08C9-8BA8-05983698456E}"/>
              </a:ext>
            </a:extLst>
          </p:cNvPr>
          <p:cNvSpPr/>
          <p:nvPr/>
        </p:nvSpPr>
        <p:spPr>
          <a:xfrm>
            <a:off x="1318797" y="2256939"/>
            <a:ext cx="4299074" cy="440378"/>
          </a:xfrm>
          <a:prstGeom prst="roundRect">
            <a:avLst>
              <a:gd name="adj" fmla="val 8185"/>
            </a:avLst>
          </a:prstGeom>
          <a:solidFill>
            <a:srgbClr val="4B8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Major Adverse Events 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(Cardiac Arrest, ICU transfer, Mortality)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5EB5312-A77E-0D63-4C63-5879AC8DCCFD}"/>
              </a:ext>
            </a:extLst>
          </p:cNvPr>
          <p:cNvSpPr/>
          <p:nvPr/>
        </p:nvSpPr>
        <p:spPr>
          <a:xfrm>
            <a:off x="1434012" y="2757251"/>
            <a:ext cx="4183858" cy="1450993"/>
          </a:xfrm>
          <a:prstGeom prst="roundRect">
            <a:avLst>
              <a:gd name="adj" fmla="val 343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56D87D4-3374-4091-728F-144617E2D88C}"/>
              </a:ext>
            </a:extLst>
          </p:cNvPr>
          <p:cNvSpPr/>
          <p:nvPr/>
        </p:nvSpPr>
        <p:spPr>
          <a:xfrm>
            <a:off x="1380672" y="4905060"/>
            <a:ext cx="4237200" cy="1005681"/>
          </a:xfrm>
          <a:prstGeom prst="roundRect">
            <a:avLst>
              <a:gd name="adj" fmla="val 458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C7C53C5-46D3-3000-13A5-1C77CEBDABB7}"/>
              </a:ext>
            </a:extLst>
          </p:cNvPr>
          <p:cNvSpPr/>
          <p:nvPr/>
        </p:nvSpPr>
        <p:spPr>
          <a:xfrm>
            <a:off x="1378862" y="4445230"/>
            <a:ext cx="4239010" cy="391276"/>
          </a:xfrm>
          <a:prstGeom prst="roundRect">
            <a:avLst>
              <a:gd name="adj" fmla="val 8185"/>
            </a:avLst>
          </a:prstGeom>
          <a:solidFill>
            <a:srgbClr val="4B8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</a:rPr>
              <a:t>Sepsis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C7BB4FBB-5B51-76A7-B7EF-CF7C39B595D1}"/>
              </a:ext>
            </a:extLst>
          </p:cNvPr>
          <p:cNvSpPr/>
          <p:nvPr/>
        </p:nvSpPr>
        <p:spPr>
          <a:xfrm>
            <a:off x="1750477" y="2894331"/>
            <a:ext cx="3351600" cy="370275"/>
          </a:xfrm>
          <a:prstGeom prst="roundRect">
            <a:avLst>
              <a:gd name="adj" fmla="val 8196"/>
            </a:avLst>
          </a:prstGeom>
          <a:solidFill>
            <a:srgbClr val="4B82FF">
              <a:alpha val="20000"/>
            </a:srgbClr>
          </a:solidFill>
          <a:ln w="6350">
            <a:solidFill>
              <a:srgbClr val="4B82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AITRICS-VC  |  AUROC </a:t>
            </a:r>
            <a:r>
              <a:rPr lang="en-US" altLang="ko-KR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0.909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8F511203-D0B7-3FAE-7BEE-9E7AD6E5D0F1}"/>
              </a:ext>
            </a:extLst>
          </p:cNvPr>
          <p:cNvSpPr/>
          <p:nvPr/>
        </p:nvSpPr>
        <p:spPr>
          <a:xfrm>
            <a:off x="1750478" y="3335711"/>
            <a:ext cx="3351600" cy="370275"/>
          </a:xfrm>
          <a:prstGeom prst="roundRect">
            <a:avLst>
              <a:gd name="adj" fmla="val 819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MEWS</a:t>
            </a:r>
            <a:r>
              <a:rPr lang="en-US" altLang="ko-KR" sz="1200" baseline="30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*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  |  AUROC 0.633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5946F4E8-C82B-BA88-C5A7-E10F0C115B0B}"/>
              </a:ext>
            </a:extLst>
          </p:cNvPr>
          <p:cNvSpPr/>
          <p:nvPr/>
        </p:nvSpPr>
        <p:spPr>
          <a:xfrm>
            <a:off x="1750478" y="3777091"/>
            <a:ext cx="3351600" cy="370275"/>
          </a:xfrm>
          <a:prstGeom prst="roundRect">
            <a:avLst>
              <a:gd name="adj" fmla="val 819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NEWS*  |  AUROC 0.648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9AD02CED-A819-6CC6-5F16-FEBAF258BF8B}"/>
              </a:ext>
            </a:extLst>
          </p:cNvPr>
          <p:cNvSpPr/>
          <p:nvPr/>
        </p:nvSpPr>
        <p:spPr>
          <a:xfrm>
            <a:off x="1750478" y="5001206"/>
            <a:ext cx="3351600" cy="370275"/>
          </a:xfrm>
          <a:prstGeom prst="roundRect">
            <a:avLst>
              <a:gd name="adj" fmla="val 8196"/>
            </a:avLst>
          </a:prstGeom>
          <a:solidFill>
            <a:srgbClr val="76A0FF">
              <a:alpha val="20000"/>
            </a:srgbClr>
          </a:solidFill>
          <a:ln w="6350">
            <a:solidFill>
              <a:srgbClr val="76A0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AITIRCS-VC  |  AUROC </a:t>
            </a:r>
            <a:r>
              <a:rPr lang="en-US" altLang="ko-KR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0.929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6AC829AE-A518-D553-912A-435047BFFC6C}"/>
              </a:ext>
            </a:extLst>
          </p:cNvPr>
          <p:cNvSpPr/>
          <p:nvPr/>
        </p:nvSpPr>
        <p:spPr>
          <a:xfrm>
            <a:off x="1750478" y="5442586"/>
            <a:ext cx="3351600" cy="370275"/>
          </a:xfrm>
          <a:prstGeom prst="roundRect">
            <a:avLst>
              <a:gd name="adj" fmla="val 819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qSOFA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*  |  AUROC 0.687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A7864-33F3-9B42-1AB4-FFF847C8F722}"/>
              </a:ext>
            </a:extLst>
          </p:cNvPr>
          <p:cNvSpPr txBox="1"/>
          <p:nvPr/>
        </p:nvSpPr>
        <p:spPr>
          <a:xfrm>
            <a:off x="6882199" y="4110616"/>
            <a:ext cx="4370605" cy="145099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9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Medium"/>
                <a:cs typeface="Roboto Black" panose="02000000000000000000" pitchFamily="50" charset="0"/>
              </a:rPr>
              <a:t>* AUROC (Area Under ROC curve)</a:t>
            </a:r>
          </a:p>
          <a:p>
            <a:pPr>
              <a:lnSpc>
                <a:spcPct val="150000"/>
              </a:lnSpc>
            </a:pPr>
            <a:endParaRPr lang="en-US" altLang="ko-KR" sz="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Gilroy Medium"/>
              <a:cs typeface="Roboto Black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Medium"/>
                <a:cs typeface="Roboto Black" panose="02000000000000000000" pitchFamily="50" charset="0"/>
              </a:rPr>
              <a:t>* MEWS (Modified Early Warning Score)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Medium"/>
                <a:cs typeface="Roboto Black" panose="02000000000000000000" pitchFamily="50" charset="0"/>
              </a:rPr>
              <a:t>* NEWS (National Early Warning Score)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Medium"/>
                <a:cs typeface="Roboto Black" panose="02000000000000000000" pitchFamily="50" charset="0"/>
              </a:rPr>
              <a:t>* </a:t>
            </a:r>
            <a:r>
              <a:rPr lang="en-US" altLang="ko-KR" sz="9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Medium"/>
                <a:cs typeface="Roboto Black" panose="02000000000000000000" pitchFamily="50" charset="0"/>
              </a:rPr>
              <a:t>qSOFA</a:t>
            </a:r>
            <a:r>
              <a:rPr lang="en-US" altLang="ko-KR" sz="9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Medium"/>
                <a:cs typeface="Roboto Black" panose="02000000000000000000" pitchFamily="50" charset="0"/>
              </a:rPr>
              <a:t> Score (quick Sequential Organ Failure Assessment Score)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Medium"/>
                <a:cs typeface="Roboto Black" panose="02000000000000000000" pitchFamily="50" charset="0"/>
              </a:rPr>
              <a:t>* APACHE Score (Acute Physiology and Chronic Health Evaluation Score)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42202DF-F919-1083-99D5-D404D3953AED}"/>
              </a:ext>
            </a:extLst>
          </p:cNvPr>
          <p:cNvCxnSpPr>
            <a:cxnSpLocks/>
          </p:cNvCxnSpPr>
          <p:nvPr/>
        </p:nvCxnSpPr>
        <p:spPr>
          <a:xfrm>
            <a:off x="958837" y="1878812"/>
            <a:ext cx="0" cy="406268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>
            <a:extLst>
              <a:ext uri="{FF2B5EF4-FFF2-40B4-BE49-F238E27FC236}">
                <a16:creationId xmlns:a16="http://schemas.microsoft.com/office/drawing/2014/main" id="{72C00CB0-2AFD-5397-7B3C-D059032B88F4}"/>
              </a:ext>
            </a:extLst>
          </p:cNvPr>
          <p:cNvSpPr/>
          <p:nvPr/>
        </p:nvSpPr>
        <p:spPr>
          <a:xfrm>
            <a:off x="886814" y="1881513"/>
            <a:ext cx="159288" cy="1473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681634-A80C-E642-0A06-5EAA1029E75F}"/>
              </a:ext>
            </a:extLst>
          </p:cNvPr>
          <p:cNvSpPr txBox="1"/>
          <p:nvPr/>
        </p:nvSpPr>
        <p:spPr>
          <a:xfrm>
            <a:off x="1255620" y="1836453"/>
            <a:ext cx="3600000" cy="23746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General wards </a:t>
            </a:r>
            <a:r>
              <a:rPr lang="en-US" altLang="ko-KR" sz="1600" baseline="30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#1</a:t>
            </a:r>
            <a:endParaRPr lang="en-US" altLang="ko-KR" sz="1600" baseline="30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D6806B9-40E0-0906-B110-53349D3C55E0}"/>
              </a:ext>
            </a:extLst>
          </p:cNvPr>
          <p:cNvSpPr/>
          <p:nvPr/>
        </p:nvSpPr>
        <p:spPr>
          <a:xfrm>
            <a:off x="6874579" y="2256939"/>
            <a:ext cx="4238364" cy="391276"/>
          </a:xfrm>
          <a:prstGeom prst="roundRect">
            <a:avLst>
              <a:gd name="adj" fmla="val 8185"/>
            </a:avLst>
          </a:prstGeom>
          <a:solidFill>
            <a:srgbClr val="091E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</a:rPr>
              <a:t>Mortality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FB978A7-72EC-B226-DB94-376EC6F4B039}"/>
              </a:ext>
            </a:extLst>
          </p:cNvPr>
          <p:cNvSpPr/>
          <p:nvPr/>
        </p:nvSpPr>
        <p:spPr>
          <a:xfrm>
            <a:off x="6875913" y="2726773"/>
            <a:ext cx="4238365" cy="1031682"/>
          </a:xfrm>
          <a:prstGeom prst="roundRect">
            <a:avLst>
              <a:gd name="adj" fmla="val 343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0C65219-2867-3C60-975F-5E2E8E29C27D}"/>
              </a:ext>
            </a:extLst>
          </p:cNvPr>
          <p:cNvGrpSpPr/>
          <p:nvPr/>
        </p:nvGrpSpPr>
        <p:grpSpPr>
          <a:xfrm>
            <a:off x="7314602" y="2823284"/>
            <a:ext cx="3742453" cy="2763285"/>
            <a:chOff x="1607126" y="3075709"/>
            <a:chExt cx="3742453" cy="2987273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CA320F8D-EA19-7E77-6338-B516E25ED017}"/>
                </a:ext>
              </a:extLst>
            </p:cNvPr>
            <p:cNvSpPr/>
            <p:nvPr/>
          </p:nvSpPr>
          <p:spPr>
            <a:xfrm>
              <a:off x="1607126" y="3075709"/>
              <a:ext cx="3350526" cy="400289"/>
            </a:xfrm>
            <a:prstGeom prst="roundRect">
              <a:avLst>
                <a:gd name="adj" fmla="val 8196"/>
              </a:avLst>
            </a:prstGeom>
            <a:solidFill>
              <a:srgbClr val="A7C2FF">
                <a:alpha val="20000"/>
              </a:srgbClr>
            </a:solidFill>
            <a:ln w="6350">
              <a:solidFill>
                <a:srgbClr val="A7C2F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" panose="00000800000000000000" pitchFamily="50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  <a:t>AITRICS-VC  |  AUROC </a:t>
              </a:r>
              <a:r>
                <a:rPr lang="en-US" altLang="ko-KR" sz="12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" panose="00000800000000000000" pitchFamily="50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  <a:t>0.964</a:t>
              </a:r>
              <a:endParaRPr lang="ko-KR" altLang="en-US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DDEF50B6-646F-3D32-1EE0-CCEA54B351A7}"/>
                </a:ext>
              </a:extLst>
            </p:cNvPr>
            <p:cNvSpPr/>
            <p:nvPr/>
          </p:nvSpPr>
          <p:spPr>
            <a:xfrm>
              <a:off x="1607126" y="3573461"/>
              <a:ext cx="3350526" cy="400289"/>
            </a:xfrm>
            <a:prstGeom prst="roundRect">
              <a:avLst>
                <a:gd name="adj" fmla="val 8196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SemiBold" panose="00000700000000000000" pitchFamily="2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  <a:t>APACHE*  |  AUROC 0.888</a:t>
              </a:r>
              <a:endParaRPr lang="ko-KR" altLang="en-US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6429F6-9A11-86AC-09A1-9832F0AF7917}"/>
                </a:ext>
              </a:extLst>
            </p:cNvPr>
            <p:cNvSpPr txBox="1"/>
            <p:nvPr/>
          </p:nvSpPr>
          <p:spPr>
            <a:xfrm>
              <a:off x="4985213" y="5888354"/>
              <a:ext cx="364366" cy="17462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Gilroy Bold" panose="00000800000000000000" pitchFamily="50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  <a:t>22.4</a:t>
              </a:r>
              <a:r>
                <a:rPr lang="en-US" altLang="ko-KR" sz="1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Gilroy" panose="00000500000000000000" pitchFamily="50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  <a:t>%</a:t>
              </a:r>
            </a:p>
          </p:txBody>
        </p:sp>
      </p:grpSp>
      <p:sp>
        <p:nvSpPr>
          <p:cNvPr id="46" name="내용 개체 틀 4">
            <a:extLst>
              <a:ext uri="{FF2B5EF4-FFF2-40B4-BE49-F238E27FC236}">
                <a16:creationId xmlns:a16="http://schemas.microsoft.com/office/drawing/2014/main" id="{77491E46-148C-7F06-D4DF-BF93F992EA6A}"/>
              </a:ext>
            </a:extLst>
          </p:cNvPr>
          <p:cNvSpPr txBox="1">
            <a:spLocks/>
          </p:cNvSpPr>
          <p:nvPr/>
        </p:nvSpPr>
        <p:spPr>
          <a:xfrm>
            <a:off x="267293" y="1189474"/>
            <a:ext cx="11657413" cy="50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Higher predictive power than conventional early warning scores or similar tools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73C725E5-3FCA-0CB9-AEF3-F643CF91AEC6}"/>
              </a:ext>
            </a:extLst>
          </p:cNvPr>
          <p:cNvCxnSpPr>
            <a:cxnSpLocks/>
          </p:cNvCxnSpPr>
          <p:nvPr/>
        </p:nvCxnSpPr>
        <p:spPr>
          <a:xfrm>
            <a:off x="6445237" y="1986560"/>
            <a:ext cx="0" cy="406268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FC590C0C-0AFD-EA66-C5F6-60B3DCBBC5C1}"/>
              </a:ext>
            </a:extLst>
          </p:cNvPr>
          <p:cNvSpPr/>
          <p:nvPr/>
        </p:nvSpPr>
        <p:spPr>
          <a:xfrm>
            <a:off x="6373214" y="1890201"/>
            <a:ext cx="159288" cy="1473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61CA53-D1AF-8107-E880-1FB51507ED9D}"/>
              </a:ext>
            </a:extLst>
          </p:cNvPr>
          <p:cNvSpPr txBox="1"/>
          <p:nvPr/>
        </p:nvSpPr>
        <p:spPr>
          <a:xfrm>
            <a:off x="6742019" y="1836453"/>
            <a:ext cx="3600000" cy="23746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Intensive Care Units </a:t>
            </a:r>
            <a:r>
              <a:rPr lang="en-US" altLang="ko-KR" sz="1600" baseline="30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#2</a:t>
            </a:r>
            <a:endParaRPr lang="en-US" altLang="ko-KR" sz="1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09A3B7-99C4-CE52-F3C6-AB4B91FBF9CD}"/>
              </a:ext>
            </a:extLst>
          </p:cNvPr>
          <p:cNvSpPr txBox="1"/>
          <p:nvPr/>
        </p:nvSpPr>
        <p:spPr>
          <a:xfrm>
            <a:off x="6874579" y="5364009"/>
            <a:ext cx="4487325" cy="50323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i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Reference:  #1. IRB No. NHIMC 2018-06-004-001, National Health Insurance Ilsan Hospital (KR)</a:t>
            </a:r>
          </a:p>
          <a:p>
            <a:r>
              <a:rPr lang="en-US" altLang="ko-KR" sz="800" i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#2. Sung M, et al. “Event Prediction Model Considering Time and Input Error Using Electronic Medical Records in the Intensive Care Unit: Retrospective Study”, JMIR Med Inform 2021;9(11):e26426</a:t>
            </a:r>
          </a:p>
          <a:p>
            <a:endParaRPr lang="en-US" altLang="ko-KR" sz="800" i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/>
              <a:cs typeface="Roboto Black" panose="02000000000000000000" pitchFamily="50" charset="0"/>
            </a:endParaRPr>
          </a:p>
          <a:p>
            <a:endParaRPr lang="en-US" altLang="ko-KR" sz="800" i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/>
              <a:cs typeface="Roboto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3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">
            <a:extLst>
              <a:ext uri="{FF2B5EF4-FFF2-40B4-BE49-F238E27FC236}">
                <a16:creationId xmlns:a16="http://schemas.microsoft.com/office/drawing/2014/main" id="{963BB419-94BE-518C-B57E-01B3EAA9B243}"/>
              </a:ext>
            </a:extLst>
          </p:cNvPr>
          <p:cNvSpPr/>
          <p:nvPr/>
        </p:nvSpPr>
        <p:spPr>
          <a:xfrm>
            <a:off x="0" y="0"/>
            <a:ext cx="12192000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C8E02-5BF5-4A3C-7209-55F3F1495A33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B819D0A-6E4C-66E3-592E-34AEDEAF0622}"/>
              </a:ext>
            </a:extLst>
          </p:cNvPr>
          <p:cNvSpPr txBox="1">
            <a:spLocks/>
          </p:cNvSpPr>
          <p:nvPr/>
        </p:nvSpPr>
        <p:spPr>
          <a:xfrm>
            <a:off x="615896" y="516306"/>
            <a:ext cx="4299004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4600" b="1" i="0">
                <a:solidFill>
                  <a:srgbClr val="00886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2400" b="0" i="0" u="none" strike="noStrike" kern="0" cap="none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ilroy SemiBold" panose="00000700000000000000" charset="0"/>
                <a:ea typeface="나눔스퀘어OTF_ac Bold" panose="020B0600000101010101" pitchFamily="34" charset="-127"/>
              </a:rPr>
              <a:t>Performance </a:t>
            </a:r>
            <a:r>
              <a:rPr kumimoji="0" lang="af-ZA" sz="1600" b="0" i="0" u="none" strike="noStrike" kern="0" cap="none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ilroy SemiBold" panose="00000700000000000000" charset="0"/>
                <a:ea typeface="나눔스퀘어OTF_ac Bold" panose="020B0600000101010101" pitchFamily="34" charset="-127"/>
              </a:rPr>
              <a:t>(2/3)</a:t>
            </a:r>
            <a:endParaRPr kumimoji="0" lang="af-ZA" sz="2400" b="0" i="0" u="none" strike="noStrike" kern="0" cap="none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ilroy SemiBold" panose="00000700000000000000" charset="0"/>
              <a:ea typeface="나눔스퀘어OTF_ac Bold" panose="020B0600000101010101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D076C52-0192-AD2C-24AE-C6421207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6353998"/>
            <a:ext cx="951845" cy="24801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82491B3-E292-08C9-8BA8-05983698456E}"/>
              </a:ext>
            </a:extLst>
          </p:cNvPr>
          <p:cNvSpPr/>
          <p:nvPr/>
        </p:nvSpPr>
        <p:spPr>
          <a:xfrm>
            <a:off x="1318797" y="2412325"/>
            <a:ext cx="3352263" cy="492494"/>
          </a:xfrm>
          <a:prstGeom prst="roundRect">
            <a:avLst>
              <a:gd name="adj" fmla="val 8185"/>
            </a:avLst>
          </a:prstGeom>
          <a:solidFill>
            <a:srgbClr val="4B8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Major Adverse Events 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(Cardiac Arrest, ICU transfer, Mortality)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C7C53C5-46D3-3000-13A5-1C77CEBDABB7}"/>
              </a:ext>
            </a:extLst>
          </p:cNvPr>
          <p:cNvSpPr/>
          <p:nvPr/>
        </p:nvSpPr>
        <p:spPr>
          <a:xfrm>
            <a:off x="1318797" y="3441410"/>
            <a:ext cx="3352263" cy="391276"/>
          </a:xfrm>
          <a:prstGeom prst="roundRect">
            <a:avLst>
              <a:gd name="adj" fmla="val 8185"/>
            </a:avLst>
          </a:prstGeom>
          <a:solidFill>
            <a:srgbClr val="4B8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</a:rPr>
              <a:t>Sepsis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C7BB4FBB-5B51-76A7-B7EF-CF7C39B595D1}"/>
              </a:ext>
            </a:extLst>
          </p:cNvPr>
          <p:cNvSpPr/>
          <p:nvPr/>
        </p:nvSpPr>
        <p:spPr>
          <a:xfrm>
            <a:off x="1315236" y="2901364"/>
            <a:ext cx="3352261" cy="370275"/>
          </a:xfrm>
          <a:prstGeom prst="roundRect">
            <a:avLst>
              <a:gd name="adj" fmla="val 8196"/>
            </a:avLst>
          </a:prstGeom>
          <a:solidFill>
            <a:srgbClr val="4B82FF">
              <a:alpha val="20000"/>
            </a:srgbClr>
          </a:solidFill>
          <a:ln w="6350">
            <a:solidFill>
              <a:srgbClr val="4B82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AUROC  </a:t>
            </a:r>
            <a:r>
              <a:rPr lang="en-US" altLang="ko-KR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0.961   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(n=2,953)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9AD02CED-A819-6CC6-5F16-FEBAF258BF8B}"/>
              </a:ext>
            </a:extLst>
          </p:cNvPr>
          <p:cNvSpPr/>
          <p:nvPr/>
        </p:nvSpPr>
        <p:spPr>
          <a:xfrm>
            <a:off x="1315237" y="3829972"/>
            <a:ext cx="3352264" cy="370275"/>
          </a:xfrm>
          <a:prstGeom prst="roundRect">
            <a:avLst>
              <a:gd name="adj" fmla="val 8196"/>
            </a:avLst>
          </a:prstGeom>
          <a:solidFill>
            <a:srgbClr val="76A0FF">
              <a:alpha val="20000"/>
            </a:srgbClr>
          </a:solidFill>
          <a:ln w="6350">
            <a:solidFill>
              <a:srgbClr val="76A0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AUROC  </a:t>
            </a:r>
            <a:r>
              <a:rPr lang="en-US" altLang="ko-KR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0.869   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(n=3,668)</a:t>
            </a:r>
            <a:r>
              <a:rPr lang="en-US" altLang="ko-KR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 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42202DF-F919-1083-99D5-D404D3953AED}"/>
              </a:ext>
            </a:extLst>
          </p:cNvPr>
          <p:cNvCxnSpPr>
            <a:cxnSpLocks/>
          </p:cNvCxnSpPr>
          <p:nvPr/>
        </p:nvCxnSpPr>
        <p:spPr>
          <a:xfrm>
            <a:off x="958837" y="2046150"/>
            <a:ext cx="0" cy="368983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>
            <a:extLst>
              <a:ext uri="{FF2B5EF4-FFF2-40B4-BE49-F238E27FC236}">
                <a16:creationId xmlns:a16="http://schemas.microsoft.com/office/drawing/2014/main" id="{72C00CB0-2AFD-5397-7B3C-D059032B88F4}"/>
              </a:ext>
            </a:extLst>
          </p:cNvPr>
          <p:cNvSpPr/>
          <p:nvPr/>
        </p:nvSpPr>
        <p:spPr>
          <a:xfrm>
            <a:off x="886814" y="2036899"/>
            <a:ext cx="159288" cy="1473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681634-A80C-E642-0A06-5EAA1029E75F}"/>
              </a:ext>
            </a:extLst>
          </p:cNvPr>
          <p:cNvSpPr txBox="1"/>
          <p:nvPr/>
        </p:nvSpPr>
        <p:spPr>
          <a:xfrm>
            <a:off x="1255620" y="1991839"/>
            <a:ext cx="3600000" cy="23746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General wards</a:t>
            </a:r>
            <a:endParaRPr lang="en-US" altLang="ko-KR" sz="1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D6806B9-40E0-0906-B110-53349D3C55E0}"/>
              </a:ext>
            </a:extLst>
          </p:cNvPr>
          <p:cNvSpPr/>
          <p:nvPr/>
        </p:nvSpPr>
        <p:spPr>
          <a:xfrm>
            <a:off x="1288917" y="4955475"/>
            <a:ext cx="3352261" cy="391276"/>
          </a:xfrm>
          <a:prstGeom prst="roundRect">
            <a:avLst>
              <a:gd name="adj" fmla="val 8185"/>
            </a:avLst>
          </a:prstGeom>
          <a:solidFill>
            <a:srgbClr val="091E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</a:rPr>
              <a:t>Mortality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A320F8D-EA19-7E77-6338-B516E25ED017}"/>
              </a:ext>
            </a:extLst>
          </p:cNvPr>
          <p:cNvSpPr/>
          <p:nvPr/>
        </p:nvSpPr>
        <p:spPr>
          <a:xfrm>
            <a:off x="1288917" y="5348396"/>
            <a:ext cx="3350526" cy="370275"/>
          </a:xfrm>
          <a:prstGeom prst="roundRect">
            <a:avLst>
              <a:gd name="adj" fmla="val 8196"/>
            </a:avLst>
          </a:prstGeom>
          <a:solidFill>
            <a:srgbClr val="A7C2FF">
              <a:alpha val="20000"/>
            </a:srgbClr>
          </a:solidFill>
          <a:ln w="6350">
            <a:solidFill>
              <a:srgbClr val="A7C2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AUROC  </a:t>
            </a:r>
            <a:r>
              <a:rPr lang="en-US" altLang="ko-KR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0.975   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(n=754)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46" name="내용 개체 틀 4">
            <a:extLst>
              <a:ext uri="{FF2B5EF4-FFF2-40B4-BE49-F238E27FC236}">
                <a16:creationId xmlns:a16="http://schemas.microsoft.com/office/drawing/2014/main" id="{77491E46-148C-7F06-D4DF-BF93F992EA6A}"/>
              </a:ext>
            </a:extLst>
          </p:cNvPr>
          <p:cNvSpPr txBox="1">
            <a:spLocks/>
          </p:cNvSpPr>
          <p:nvPr/>
        </p:nvSpPr>
        <p:spPr>
          <a:xfrm>
            <a:off x="267293" y="1189474"/>
            <a:ext cx="11657413" cy="50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Pivotal Clinical Trial for medical device approval </a:t>
            </a:r>
            <a:r>
              <a:rPr lang="af-ZA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in </a:t>
            </a: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KR 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FC590C0C-0AFD-EA66-C5F6-60B3DCBBC5C1}"/>
              </a:ext>
            </a:extLst>
          </p:cNvPr>
          <p:cNvSpPr/>
          <p:nvPr/>
        </p:nvSpPr>
        <p:spPr>
          <a:xfrm>
            <a:off x="881312" y="4632246"/>
            <a:ext cx="159288" cy="1473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61CA53-D1AF-8107-E880-1FB51507ED9D}"/>
              </a:ext>
            </a:extLst>
          </p:cNvPr>
          <p:cNvSpPr txBox="1"/>
          <p:nvPr/>
        </p:nvSpPr>
        <p:spPr>
          <a:xfrm>
            <a:off x="1250117" y="4578498"/>
            <a:ext cx="3600000" cy="23746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Intensive Care Units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DE6F482-340A-27DB-52D9-1687B5CD3D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526" y="1863375"/>
            <a:ext cx="2676836" cy="221078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1311BF8-4C39-A2DF-2995-C41A605DB1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4228278"/>
            <a:ext cx="2742004" cy="219025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8333B96-86DC-EEDA-4E5C-C96992EB64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138" y="1863375"/>
            <a:ext cx="2742004" cy="22107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2573692-2884-80FE-5F67-05429A1B1B51}"/>
              </a:ext>
            </a:extLst>
          </p:cNvPr>
          <p:cNvSpPr txBox="1"/>
          <p:nvPr/>
        </p:nvSpPr>
        <p:spPr>
          <a:xfrm>
            <a:off x="9068907" y="5735980"/>
            <a:ext cx="2742004" cy="89112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i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Reference: National Health Insurance Ilsan Hospital (KR)</a:t>
            </a:r>
          </a:p>
          <a:p>
            <a:r>
              <a:rPr lang="en-US" altLang="ko-KR" sz="800" i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IND No. 1334, 1335, 1336 </a:t>
            </a:r>
          </a:p>
          <a:p>
            <a:r>
              <a:rPr lang="en-US" altLang="ko-KR" sz="800" i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IRB No. NHIMC 2022-04-011-002, </a:t>
            </a:r>
          </a:p>
          <a:p>
            <a:r>
              <a:rPr lang="en-US" altLang="ko-KR" sz="800" i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/>
                <a:cs typeface="Roboto Black" panose="02000000000000000000" pitchFamily="50" charset="0"/>
              </a:rPr>
              <a:t>2022-04-012-002, 2022-04-013-002</a:t>
            </a:r>
          </a:p>
        </p:txBody>
      </p:sp>
    </p:spTree>
    <p:extLst>
      <p:ext uri="{BB962C8B-B14F-4D97-AF65-F5344CB8AC3E}">
        <p14:creationId xmlns:p14="http://schemas.microsoft.com/office/powerpoint/2010/main" val="410709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">
            <a:extLst>
              <a:ext uri="{FF2B5EF4-FFF2-40B4-BE49-F238E27FC236}">
                <a16:creationId xmlns:a16="http://schemas.microsoft.com/office/drawing/2014/main" id="{963BB419-94BE-518C-B57E-01B3EAA9B243}"/>
              </a:ext>
            </a:extLst>
          </p:cNvPr>
          <p:cNvSpPr/>
          <p:nvPr/>
        </p:nvSpPr>
        <p:spPr>
          <a:xfrm>
            <a:off x="0" y="0"/>
            <a:ext cx="12192000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C8E02-5BF5-4A3C-7209-55F3F1495A33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B819D0A-6E4C-66E3-592E-34AEDEAF0622}"/>
              </a:ext>
            </a:extLst>
          </p:cNvPr>
          <p:cNvSpPr txBox="1">
            <a:spLocks/>
          </p:cNvSpPr>
          <p:nvPr/>
        </p:nvSpPr>
        <p:spPr>
          <a:xfrm>
            <a:off x="615896" y="516306"/>
            <a:ext cx="4299004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4600" b="1" i="0">
                <a:solidFill>
                  <a:srgbClr val="00886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2400" b="0" i="0" u="none" strike="noStrike" kern="0" cap="none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ilroy SemiBold" panose="00000700000000000000" charset="0"/>
                <a:ea typeface="나눔스퀘어OTF_ac Bold" panose="020B0600000101010101" pitchFamily="34" charset="-127"/>
              </a:rPr>
              <a:t>Performance </a:t>
            </a:r>
            <a:r>
              <a:rPr kumimoji="0" lang="af-ZA" sz="1600" b="0" i="0" u="none" strike="noStrike" kern="0" cap="none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ilroy SemiBold" panose="00000700000000000000" charset="0"/>
                <a:ea typeface="나눔스퀘어OTF_ac Bold" panose="020B0600000101010101" pitchFamily="34" charset="-127"/>
              </a:rPr>
              <a:t>(3/3)</a:t>
            </a:r>
            <a:endParaRPr kumimoji="0" lang="af-ZA" sz="2400" b="0" i="0" u="none" strike="noStrike" kern="0" cap="none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ilroy SemiBold" panose="00000700000000000000" charset="0"/>
              <a:ea typeface="나눔스퀘어OTF_ac Bold" panose="020B0600000101010101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D076C52-0192-AD2C-24AE-C6421207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6353998"/>
            <a:ext cx="951845" cy="248010"/>
          </a:xfrm>
          <a:prstGeom prst="rect">
            <a:avLst/>
          </a:prstGeom>
        </p:spPr>
      </p:pic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42202DF-F919-1083-99D5-D404D3953AED}"/>
              </a:ext>
            </a:extLst>
          </p:cNvPr>
          <p:cNvCxnSpPr>
            <a:cxnSpLocks/>
          </p:cNvCxnSpPr>
          <p:nvPr/>
        </p:nvCxnSpPr>
        <p:spPr>
          <a:xfrm>
            <a:off x="6813537" y="1914917"/>
            <a:ext cx="0" cy="411226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>
            <a:extLst>
              <a:ext uri="{FF2B5EF4-FFF2-40B4-BE49-F238E27FC236}">
                <a16:creationId xmlns:a16="http://schemas.microsoft.com/office/drawing/2014/main" id="{72C00CB0-2AFD-5397-7B3C-D059032B88F4}"/>
              </a:ext>
            </a:extLst>
          </p:cNvPr>
          <p:cNvSpPr/>
          <p:nvPr/>
        </p:nvSpPr>
        <p:spPr>
          <a:xfrm>
            <a:off x="6741514" y="1905666"/>
            <a:ext cx="159288" cy="1473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681634-A80C-E642-0A06-5EAA1029E75F}"/>
              </a:ext>
            </a:extLst>
          </p:cNvPr>
          <p:cNvSpPr txBox="1"/>
          <p:nvPr/>
        </p:nvSpPr>
        <p:spPr>
          <a:xfrm>
            <a:off x="7110320" y="1860606"/>
            <a:ext cx="3600000" cy="23746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General wards</a:t>
            </a:r>
            <a:endParaRPr lang="en-US" altLang="ko-KR" sz="1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D6806B9-40E0-0906-B110-53349D3C55E0}"/>
              </a:ext>
            </a:extLst>
          </p:cNvPr>
          <p:cNvSpPr/>
          <p:nvPr/>
        </p:nvSpPr>
        <p:spPr>
          <a:xfrm>
            <a:off x="7143617" y="4417842"/>
            <a:ext cx="3827410" cy="342000"/>
          </a:xfrm>
          <a:prstGeom prst="roundRect">
            <a:avLst>
              <a:gd name="adj" fmla="val 8185"/>
            </a:avLst>
          </a:prstGeom>
          <a:solidFill>
            <a:srgbClr val="091E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</a:rPr>
              <a:t>Mortality</a:t>
            </a:r>
          </a:p>
        </p:txBody>
      </p:sp>
      <p:sp>
        <p:nvSpPr>
          <p:cNvPr id="46" name="내용 개체 틀 4">
            <a:extLst>
              <a:ext uri="{FF2B5EF4-FFF2-40B4-BE49-F238E27FC236}">
                <a16:creationId xmlns:a16="http://schemas.microsoft.com/office/drawing/2014/main" id="{77491E46-148C-7F06-D4DF-BF93F992EA6A}"/>
              </a:ext>
            </a:extLst>
          </p:cNvPr>
          <p:cNvSpPr txBox="1">
            <a:spLocks/>
          </p:cNvSpPr>
          <p:nvPr/>
        </p:nvSpPr>
        <p:spPr>
          <a:xfrm>
            <a:off x="267293" y="1189474"/>
            <a:ext cx="11657413" cy="50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Model expansion &amp; performance validation in US population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FC590C0C-0AFD-EA66-C5F6-60B3DCBBC5C1}"/>
              </a:ext>
            </a:extLst>
          </p:cNvPr>
          <p:cNvSpPr/>
          <p:nvPr/>
        </p:nvSpPr>
        <p:spPr>
          <a:xfrm>
            <a:off x="6736012" y="4072388"/>
            <a:ext cx="159288" cy="1473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61CA53-D1AF-8107-E880-1FB51507ED9D}"/>
              </a:ext>
            </a:extLst>
          </p:cNvPr>
          <p:cNvSpPr txBox="1"/>
          <p:nvPr/>
        </p:nvSpPr>
        <p:spPr>
          <a:xfrm>
            <a:off x="7104817" y="4018640"/>
            <a:ext cx="3600000" cy="23746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Intensive Care Units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85FF3E6-D895-3BB1-5482-CA18DBCB5CA8}"/>
              </a:ext>
            </a:extLst>
          </p:cNvPr>
          <p:cNvSpPr/>
          <p:nvPr/>
        </p:nvSpPr>
        <p:spPr>
          <a:xfrm>
            <a:off x="7132690" y="2527971"/>
            <a:ext cx="3827410" cy="1276769"/>
          </a:xfrm>
          <a:prstGeom prst="roundRect">
            <a:avLst>
              <a:gd name="adj" fmla="val 458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C824C4D-ECDA-E280-3ED6-F0B32C877A90}"/>
              </a:ext>
            </a:extLst>
          </p:cNvPr>
          <p:cNvSpPr/>
          <p:nvPr/>
        </p:nvSpPr>
        <p:spPr>
          <a:xfrm>
            <a:off x="7130879" y="2220541"/>
            <a:ext cx="3840146" cy="343589"/>
          </a:xfrm>
          <a:prstGeom prst="roundRect">
            <a:avLst>
              <a:gd name="adj" fmla="val 8185"/>
            </a:avLst>
          </a:prstGeom>
          <a:solidFill>
            <a:srgbClr val="4B8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</a:rPr>
              <a:t>Sepsis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85B353F-3F4E-7F7E-9F9A-5F2B913D30C0}"/>
              </a:ext>
            </a:extLst>
          </p:cNvPr>
          <p:cNvSpPr/>
          <p:nvPr/>
        </p:nvSpPr>
        <p:spPr>
          <a:xfrm>
            <a:off x="7586316" y="2624117"/>
            <a:ext cx="2860702" cy="306000"/>
          </a:xfrm>
          <a:prstGeom prst="roundRect">
            <a:avLst>
              <a:gd name="adj" fmla="val 8196"/>
            </a:avLst>
          </a:prstGeom>
          <a:solidFill>
            <a:srgbClr val="76A0FF">
              <a:alpha val="20000"/>
            </a:srgbClr>
          </a:solidFill>
          <a:ln w="6350">
            <a:solidFill>
              <a:srgbClr val="76A0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AITIRCS-VC  |  AUROC </a:t>
            </a:r>
            <a:r>
              <a:rPr lang="en-US" altLang="ko-KR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0.834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1B398E2-9B30-057D-9D06-CA4C792804C4}"/>
              </a:ext>
            </a:extLst>
          </p:cNvPr>
          <p:cNvSpPr/>
          <p:nvPr/>
        </p:nvSpPr>
        <p:spPr>
          <a:xfrm>
            <a:off x="7586315" y="3017872"/>
            <a:ext cx="2860703" cy="306000"/>
          </a:xfrm>
          <a:prstGeom prst="roundRect">
            <a:avLst>
              <a:gd name="adj" fmla="val 819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Logistic Regression*  |  AUROC 0.717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1B9FA93-AE8D-0A1C-802F-101AF209F829}"/>
              </a:ext>
            </a:extLst>
          </p:cNvPr>
          <p:cNvSpPr/>
          <p:nvPr/>
        </p:nvSpPr>
        <p:spPr>
          <a:xfrm>
            <a:off x="7586316" y="3397797"/>
            <a:ext cx="2860704" cy="306000"/>
          </a:xfrm>
          <a:prstGeom prst="roundRect">
            <a:avLst>
              <a:gd name="adj" fmla="val 819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XGBoost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*  |  AUROC 0.759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4B434FE-214F-D615-8F28-548DA61B30F1}"/>
              </a:ext>
            </a:extLst>
          </p:cNvPr>
          <p:cNvSpPr/>
          <p:nvPr/>
        </p:nvSpPr>
        <p:spPr>
          <a:xfrm>
            <a:off x="7132689" y="4750417"/>
            <a:ext cx="3838337" cy="1276769"/>
          </a:xfrm>
          <a:prstGeom prst="roundRect">
            <a:avLst>
              <a:gd name="adj" fmla="val 458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ED3E6559-29E2-0F54-4A5C-D518492BAEC9}"/>
              </a:ext>
            </a:extLst>
          </p:cNvPr>
          <p:cNvSpPr/>
          <p:nvPr/>
        </p:nvSpPr>
        <p:spPr>
          <a:xfrm>
            <a:off x="7586315" y="4850687"/>
            <a:ext cx="2860704" cy="306000"/>
          </a:xfrm>
          <a:prstGeom prst="roundRect">
            <a:avLst>
              <a:gd name="adj" fmla="val 8196"/>
            </a:avLst>
          </a:prstGeom>
          <a:solidFill>
            <a:srgbClr val="76A0FF">
              <a:alpha val="20000"/>
            </a:srgbClr>
          </a:solidFill>
          <a:ln w="6350">
            <a:solidFill>
              <a:srgbClr val="76A0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AITIRCS-VC  |  AUROC </a:t>
            </a:r>
            <a:r>
              <a:rPr lang="en-US" altLang="ko-KR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0.921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D613F13-8885-E70F-B798-96D3AD1E8D11}"/>
              </a:ext>
            </a:extLst>
          </p:cNvPr>
          <p:cNvSpPr/>
          <p:nvPr/>
        </p:nvSpPr>
        <p:spPr>
          <a:xfrm>
            <a:off x="7586315" y="5244442"/>
            <a:ext cx="2860704" cy="306000"/>
          </a:xfrm>
          <a:prstGeom prst="roundRect">
            <a:avLst>
              <a:gd name="adj" fmla="val 819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Logistic Regression*  |  AUROC 0.890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A2E6578A-6088-B0B8-5508-38610CBB58CA}"/>
              </a:ext>
            </a:extLst>
          </p:cNvPr>
          <p:cNvSpPr/>
          <p:nvPr/>
        </p:nvSpPr>
        <p:spPr>
          <a:xfrm>
            <a:off x="7586315" y="5624367"/>
            <a:ext cx="2860704" cy="306000"/>
          </a:xfrm>
          <a:prstGeom prst="roundRect">
            <a:avLst>
              <a:gd name="adj" fmla="val 819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XGBoost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*  |  AUROC 0.890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7B08AA43-5271-CADF-16C9-E7E2AAEED8F2}"/>
              </a:ext>
            </a:extLst>
          </p:cNvPr>
          <p:cNvSpPr/>
          <p:nvPr/>
        </p:nvSpPr>
        <p:spPr>
          <a:xfrm>
            <a:off x="1118240" y="2322785"/>
            <a:ext cx="4965491" cy="3774989"/>
          </a:xfrm>
          <a:prstGeom prst="roundRect">
            <a:avLst>
              <a:gd name="adj" fmla="val 343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F8E77C9C-7F97-71DC-47A0-DF68C52F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825" y="2610087"/>
            <a:ext cx="2727897" cy="4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DBA203-F490-7AC5-A3C9-B8C23F764B78}"/>
              </a:ext>
            </a:extLst>
          </p:cNvPr>
          <p:cNvSpPr txBox="1"/>
          <p:nvPr/>
        </p:nvSpPr>
        <p:spPr>
          <a:xfrm>
            <a:off x="1290101" y="3327148"/>
            <a:ext cx="4646612" cy="270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Gilroy Medium" panose="00000600000000000000"/>
              </a:rPr>
              <a:t>Cleveland Clinic Foundation Data</a:t>
            </a:r>
          </a:p>
          <a:p>
            <a:endParaRPr lang="en-US" altLang="ko-KR" sz="1200" dirty="0">
              <a:latin typeface="Gilroy Medium" panose="00000600000000000000"/>
            </a:endParaRPr>
          </a:p>
          <a:p>
            <a:pPr marL="228594" indent="-228594">
              <a:lnSpc>
                <a:spcPct val="130000"/>
              </a:lnSpc>
              <a:buFontTx/>
              <a:buChar char="-"/>
            </a:pPr>
            <a:r>
              <a:rPr lang="en-US" altLang="ko-KR" sz="1200" dirty="0">
                <a:latin typeface="Gilroy Medium" panose="00000600000000000000"/>
              </a:rPr>
              <a:t>Re-training &amp; Evaluation with an independent test dataset</a:t>
            </a:r>
          </a:p>
          <a:p>
            <a:pPr marL="228594" indent="-228594">
              <a:lnSpc>
                <a:spcPct val="130000"/>
              </a:lnSpc>
              <a:buFontTx/>
              <a:buChar char="-"/>
            </a:pPr>
            <a:r>
              <a:rPr lang="en-US" altLang="ko-KR" sz="1200" dirty="0">
                <a:latin typeface="Gilroy Medium" panose="00000600000000000000"/>
              </a:rPr>
              <a:t>Period : Dec 2004  - Dec 2019</a:t>
            </a:r>
          </a:p>
          <a:p>
            <a:pPr marL="228594" indent="-228594">
              <a:lnSpc>
                <a:spcPct val="130000"/>
              </a:lnSpc>
              <a:buFontTx/>
              <a:buChar char="-"/>
            </a:pPr>
            <a:r>
              <a:rPr lang="en-US" altLang="ko-KR" sz="1200" dirty="0">
                <a:latin typeface="Gilroy Medium" panose="00000600000000000000"/>
              </a:rPr>
              <a:t>IRB No. 18-316: Medical Records: Retrospective Big Data EHR Study to Predict Disease Progression and Optimize Patient Outcomes</a:t>
            </a:r>
          </a:p>
          <a:p>
            <a:pPr marL="228594" indent="-228594">
              <a:lnSpc>
                <a:spcPct val="130000"/>
              </a:lnSpc>
              <a:buFontTx/>
              <a:buChar char="-"/>
            </a:pPr>
            <a:endParaRPr lang="en-US" altLang="ko-KR" sz="1200" dirty="0">
              <a:latin typeface="Gilroy Medium" panose="00000600000000000000"/>
            </a:endParaRPr>
          </a:p>
          <a:p>
            <a:pPr marL="228594" indent="-228594">
              <a:lnSpc>
                <a:spcPct val="130000"/>
              </a:lnSpc>
              <a:buFontTx/>
              <a:buChar char="-"/>
            </a:pPr>
            <a:endParaRPr lang="en-US" altLang="ko-KR" sz="1200" dirty="0">
              <a:latin typeface="Gilroy Medium" panose="00000600000000000000"/>
            </a:endParaRPr>
          </a:p>
          <a:p>
            <a:pPr>
              <a:lnSpc>
                <a:spcPct val="130000"/>
              </a:lnSpc>
            </a:pPr>
            <a:endParaRPr lang="en-US" altLang="ko-KR" sz="1200" dirty="0">
              <a:latin typeface="Gilroy Medium" panose="00000600000000000000"/>
            </a:endParaRPr>
          </a:p>
          <a:p>
            <a:pPr>
              <a:lnSpc>
                <a:spcPct val="130000"/>
              </a:lnSpc>
            </a:pPr>
            <a:endParaRPr lang="en-US" altLang="ko-KR" sz="500" dirty="0">
              <a:latin typeface="Gilroy Medium" panose="00000600000000000000"/>
            </a:endParaRPr>
          </a:p>
          <a:p>
            <a:pPr marL="228594" indent="-228594">
              <a:lnSpc>
                <a:spcPct val="130000"/>
              </a:lnSpc>
              <a:buFontTx/>
              <a:buChar char="-"/>
            </a:pPr>
            <a:r>
              <a:rPr lang="en-US" altLang="ko-KR" sz="1200" i="1" dirty="0">
                <a:latin typeface="Gilroy Medium" panose="00000600000000000000"/>
              </a:rPr>
              <a:t>Publication is under review</a:t>
            </a:r>
          </a:p>
        </p:txBody>
      </p:sp>
      <p:graphicFrame>
        <p:nvGraphicFramePr>
          <p:cNvPr id="37" name="표 4">
            <a:extLst>
              <a:ext uri="{FF2B5EF4-FFF2-40B4-BE49-F238E27FC236}">
                <a16:creationId xmlns:a16="http://schemas.microsoft.com/office/drawing/2014/main" id="{0E7A47F1-7408-8C5D-3A1A-A5719F72C75A}"/>
              </a:ext>
            </a:extLst>
          </p:cNvPr>
          <p:cNvGraphicFramePr>
            <a:graphicFrameLocks noGrp="1"/>
          </p:cNvGraphicFramePr>
          <p:nvPr/>
        </p:nvGraphicFramePr>
        <p:xfrm>
          <a:off x="1353632" y="5037120"/>
          <a:ext cx="4494705" cy="597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235">
                  <a:extLst>
                    <a:ext uri="{9D8B030D-6E8A-4147-A177-3AD203B41FA5}">
                      <a16:colId xmlns:a16="http://schemas.microsoft.com/office/drawing/2014/main" val="2121511707"/>
                    </a:ext>
                  </a:extLst>
                </a:gridCol>
                <a:gridCol w="1498235">
                  <a:extLst>
                    <a:ext uri="{9D8B030D-6E8A-4147-A177-3AD203B41FA5}">
                      <a16:colId xmlns:a16="http://schemas.microsoft.com/office/drawing/2014/main" val="2530264567"/>
                    </a:ext>
                  </a:extLst>
                </a:gridCol>
                <a:gridCol w="1498235">
                  <a:extLst>
                    <a:ext uri="{9D8B030D-6E8A-4147-A177-3AD203B41FA5}">
                      <a16:colId xmlns:a16="http://schemas.microsoft.com/office/drawing/2014/main" val="142347617"/>
                    </a:ext>
                  </a:extLst>
                </a:gridCol>
              </a:tblGrid>
              <a:tr h="3034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Clr>
                          <a:srgbClr val="000000"/>
                        </a:buClr>
                        <a:buSzPts val="1200"/>
                      </a:pPr>
                      <a:r>
                        <a:rPr lang="en-US" altLang="ko-KR" sz="1200" b="1" kern="12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</a:gra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Gilroy Medium" panose="00000600000000000000"/>
                          <a:ea typeface="+mj-ea"/>
                          <a:cs typeface="Arial"/>
                        </a:rPr>
                        <a:t>Type</a:t>
                      </a:r>
                      <a:endParaRPr lang="ko-KR" altLang="en-US" sz="1200" b="1" kern="1200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</a:gra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Gilroy Medium" panose="00000600000000000000"/>
                        <a:ea typeface="+mj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Clr>
                          <a:srgbClr val="000000"/>
                        </a:buClr>
                        <a:buSzPts val="1200"/>
                      </a:pPr>
                      <a:r>
                        <a:rPr lang="en-US" altLang="ko-KR" sz="1200" b="1" kern="12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</a:gra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Gilroy Medium" panose="00000600000000000000"/>
                          <a:ea typeface="+mj-ea"/>
                          <a:cs typeface="Arial"/>
                        </a:rPr>
                        <a:t>ICU</a:t>
                      </a:r>
                      <a:endParaRPr lang="ko-KR" altLang="en-US" sz="1200" b="1" kern="1200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</a:gra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Gilroy Medium" panose="00000600000000000000"/>
                        <a:ea typeface="+mj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Clr>
                          <a:srgbClr val="000000"/>
                        </a:buClr>
                        <a:buSzPts val="1200"/>
                      </a:pPr>
                      <a:r>
                        <a:rPr lang="en-US" altLang="ko-KR" sz="1200" b="1" kern="1200" dirty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</a:gra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Gilroy Medium" panose="00000600000000000000"/>
                          <a:ea typeface="+mj-ea"/>
                          <a:cs typeface="Arial"/>
                        </a:rPr>
                        <a:t>GW</a:t>
                      </a:r>
                      <a:endParaRPr lang="ko-KR" altLang="en-US" sz="1200" b="1" kern="1200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</a:gra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Gilroy Medium" panose="00000600000000000000"/>
                        <a:ea typeface="+mj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863990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gradFill>
                            <a:gsLst>
                              <a:gs pos="375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latin typeface="Gilroy Medium" panose="00000600000000000000"/>
                          <a:ea typeface="+mn-ea"/>
                          <a:cs typeface="Roboto Black" panose="02000000000000000000" pitchFamily="50" charset="0"/>
                        </a:rPr>
                        <a:t>Patient</a:t>
                      </a:r>
                      <a:endParaRPr lang="ko-KR" altLang="en-US" sz="1200" b="1" kern="120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gradFill>
                          <a:gsLst>
                            <a:gs pos="375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latin typeface="Gilroy Medium" panose="00000600000000000000"/>
                        <a:ea typeface="+mn-ea"/>
                        <a:cs typeface="Roboto Black" panose="02000000000000000000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gradFill>
                            <a:gsLst>
                              <a:gs pos="375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latin typeface="Gilroy Medium" panose="00000600000000000000"/>
                          <a:ea typeface="+mn-ea"/>
                          <a:cs typeface="Roboto Black" panose="02000000000000000000" pitchFamily="50" charset="0"/>
                        </a:rPr>
                        <a:t>175,973</a:t>
                      </a:r>
                      <a:endParaRPr lang="ko-KR" altLang="en-US" sz="1200" b="1" kern="120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gradFill>
                          <a:gsLst>
                            <a:gs pos="375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0"/>
                        </a:gradFill>
                        <a:latin typeface="Gilroy Medium" panose="00000600000000000000"/>
                        <a:ea typeface="+mn-ea"/>
                        <a:cs typeface="Roboto Black" panose="02000000000000000000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gradFill>
                            <a:gsLst>
                              <a:gs pos="375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0"/>
                          </a:gradFill>
                          <a:latin typeface="Gilroy Medium" panose="00000600000000000000"/>
                          <a:ea typeface="+mn-ea"/>
                          <a:cs typeface="Roboto Black" panose="02000000000000000000" pitchFamily="50" charset="0"/>
                        </a:rPr>
                        <a:t>178,076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188293"/>
                  </a:ext>
                </a:extLst>
              </a:tr>
            </a:tbl>
          </a:graphicData>
        </a:graphic>
      </p:graphicFrame>
      <p:pic>
        <p:nvPicPr>
          <p:cNvPr id="39" name="Picture 2">
            <a:extLst>
              <a:ext uri="{FF2B5EF4-FFF2-40B4-BE49-F238E27FC236}">
                <a16:creationId xmlns:a16="http://schemas.microsoft.com/office/drawing/2014/main" id="{27BAB6F7-EB20-A0F0-296C-FACB0C7F6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528" y="2610085"/>
            <a:ext cx="855179" cy="4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A016610-7AA7-A244-6DAC-DCF1214E16B8}"/>
              </a:ext>
            </a:extLst>
          </p:cNvPr>
          <p:cNvSpPr txBox="1"/>
          <p:nvPr/>
        </p:nvSpPr>
        <p:spPr>
          <a:xfrm>
            <a:off x="7171419" y="6085069"/>
            <a:ext cx="3035454" cy="27795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ilroy Medium" panose="000006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* LR/XGB : Conventional Machine Learning Method</a:t>
            </a: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FFE8E1A0-4105-A6F3-4195-D7A770F8991A}"/>
              </a:ext>
            </a:extLst>
          </p:cNvPr>
          <p:cNvSpPr/>
          <p:nvPr/>
        </p:nvSpPr>
        <p:spPr>
          <a:xfrm>
            <a:off x="1118240" y="1995363"/>
            <a:ext cx="4965490" cy="343589"/>
          </a:xfrm>
          <a:prstGeom prst="roundRect">
            <a:avLst>
              <a:gd name="adj" fmla="val 818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</a:rPr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78401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icture 4">
            <a:extLst>
              <a:ext uri="{FF2B5EF4-FFF2-40B4-BE49-F238E27FC236}">
                <a16:creationId xmlns:a16="http://schemas.microsoft.com/office/drawing/2014/main" id="{2B60A6BB-5D24-C031-0E9C-104C79A572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027" y="1962746"/>
            <a:ext cx="876999" cy="34567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A721C4B6-EA50-4CFB-FCBF-8BB677437100}"/>
              </a:ext>
            </a:extLst>
          </p:cNvPr>
          <p:cNvSpPr/>
          <p:nvPr/>
        </p:nvSpPr>
        <p:spPr>
          <a:xfrm>
            <a:off x="0" y="0"/>
            <a:ext cx="12192000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B6360-AB37-6B59-0C86-6DA3BC3B3112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C16A89-E925-FDBD-690E-00CED5DB9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6353998"/>
            <a:ext cx="951845" cy="248010"/>
          </a:xfrm>
          <a:prstGeom prst="rect">
            <a:avLst/>
          </a:prstGeom>
        </p:spPr>
      </p:pic>
      <p:sp>
        <p:nvSpPr>
          <p:cNvPr id="8" name="Google Shape;132;gb1ccf47607_0_116">
            <a:extLst>
              <a:ext uri="{FF2B5EF4-FFF2-40B4-BE49-F238E27FC236}">
                <a16:creationId xmlns:a16="http://schemas.microsoft.com/office/drawing/2014/main" id="{C5395B96-A80B-2BA2-60D0-EC10B7B4B46D}"/>
              </a:ext>
            </a:extLst>
          </p:cNvPr>
          <p:cNvSpPr/>
          <p:nvPr/>
        </p:nvSpPr>
        <p:spPr>
          <a:xfrm>
            <a:off x="705649" y="909049"/>
            <a:ext cx="5734795" cy="652119"/>
          </a:xfrm>
          <a:prstGeom prst="roundRect">
            <a:avLst>
              <a:gd name="adj" fmla="val 17001"/>
            </a:avLst>
          </a:prstGeom>
          <a:solidFill>
            <a:srgbClr val="4B82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48000" rIns="0" bIns="480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altLang="ko-KR" sz="1600" b="1" dirty="0">
                <a:latin typeface="Gilroy Bold" panose="00000800000000000000"/>
                <a:ea typeface="Arial"/>
                <a:cs typeface="Arial"/>
                <a:sym typeface="Arial"/>
              </a:rPr>
              <a:t>Real-world Evidence </a:t>
            </a:r>
            <a:br>
              <a:rPr lang="en-US" altLang="ko-KR" sz="1600" b="1" dirty="0">
                <a:latin typeface="Gilroy Bold" panose="00000800000000000000"/>
                <a:ea typeface="Arial"/>
                <a:cs typeface="Arial"/>
                <a:sym typeface="Arial"/>
              </a:rPr>
            </a:br>
            <a:r>
              <a:rPr lang="en-US" altLang="ko-KR" sz="1600" dirty="0">
                <a:latin typeface="Gilroy Bold" panose="00000800000000000000"/>
                <a:ea typeface="Arial"/>
                <a:cs typeface="Arial"/>
                <a:sym typeface="Arial"/>
              </a:rPr>
              <a:t>with national health</a:t>
            </a:r>
            <a:r>
              <a:rPr lang="ko-KR" altLang="en-US" sz="1600" dirty="0">
                <a:latin typeface="Gilroy Bold" panose="00000800000000000000"/>
                <a:ea typeface="Arial"/>
                <a:cs typeface="Arial"/>
                <a:sym typeface="Arial"/>
              </a:rPr>
              <a:t> </a:t>
            </a:r>
            <a:r>
              <a:rPr lang="en-US" altLang="ko-KR" sz="1600" dirty="0">
                <a:latin typeface="Gilroy Bold" panose="00000800000000000000"/>
                <a:ea typeface="Arial"/>
                <a:cs typeface="Arial"/>
                <a:sym typeface="Arial"/>
              </a:rPr>
              <a:t>institutions and top-tier hospitals</a:t>
            </a:r>
            <a:endParaRPr lang="ko-KR" altLang="en-US" sz="1600" dirty="0">
              <a:latin typeface="Gilroy Bold" panose="00000800000000000000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9F09DE-A148-C3E0-B25D-034E922F809E}"/>
              </a:ext>
            </a:extLst>
          </p:cNvPr>
          <p:cNvSpPr txBox="1"/>
          <p:nvPr/>
        </p:nvSpPr>
        <p:spPr>
          <a:xfrm>
            <a:off x="2344965" y="1945082"/>
            <a:ext cx="5734795" cy="203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39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National Health Insurance Ilsan Hospital (715 beds)</a:t>
            </a:r>
          </a:p>
          <a:p>
            <a:pPr marL="171450" marR="0" lvl="0" indent="-171450" algn="l" defTabSz="91439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R="0" lvl="0" algn="l" defTabSz="91439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National Cancer Center (521 beds)</a:t>
            </a:r>
          </a:p>
          <a:p>
            <a:pPr marL="171450" marR="0" lvl="0" indent="-171450" algn="l" defTabSz="91439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R="0" lvl="0" algn="l" defTabSz="91439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Severance Hospitals (2,119 | 742 | 595 beds)</a:t>
            </a:r>
          </a:p>
          <a:p>
            <a:pPr marL="171450" marR="0" lvl="0" indent="-171450" algn="l" defTabSz="91439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R="0" lvl="0" algn="l" defTabSz="91439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Presbyterian Medical Center Jeonju (730 beds)</a:t>
            </a:r>
            <a:endParaRPr kumimoji="0" lang="en-US" altLang="ko-KR" sz="1400" b="0" i="0" u="none" strike="noStrike" kern="1200" cap="none" spc="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7A33356-4EB5-D60A-78BE-1FB2F552DB95}"/>
              </a:ext>
            </a:extLst>
          </p:cNvPr>
          <p:cNvGrpSpPr/>
          <p:nvPr/>
        </p:nvGrpSpPr>
        <p:grpSpPr>
          <a:xfrm>
            <a:off x="979139" y="2474582"/>
            <a:ext cx="822727" cy="387665"/>
            <a:chOff x="739373" y="2105409"/>
            <a:chExt cx="822727" cy="387665"/>
          </a:xfrm>
        </p:grpSpPr>
        <p:pic>
          <p:nvPicPr>
            <p:cNvPr id="1026" name="Picture 2" descr="국립암센터로고">
              <a:extLst>
                <a:ext uri="{FF2B5EF4-FFF2-40B4-BE49-F238E27FC236}">
                  <a16:creationId xmlns:a16="http://schemas.microsoft.com/office/drawing/2014/main" id="{421853EA-DFE2-17A5-2D1F-B983844F4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73" y="2105409"/>
              <a:ext cx="387665" cy="38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9DB0EE-E61C-A59A-22C3-36263D73BA51}"/>
                </a:ext>
              </a:extLst>
            </p:cNvPr>
            <p:cNvSpPr txBox="1"/>
            <p:nvPr/>
          </p:nvSpPr>
          <p:spPr>
            <a:xfrm>
              <a:off x="982591" y="2174333"/>
              <a:ext cx="5795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Gilroy ExtraBold" panose="00000900000000000000" pitchFamily="50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  <a:t>NCC</a:t>
              </a:r>
              <a:endParaRPr lang="ko-KR" altLang="en-US" sz="1200" dirty="0">
                <a:latin typeface="Gilroy ExtraBold" panose="00000900000000000000" pitchFamily="50" charset="0"/>
              </a:endParaRPr>
            </a:p>
          </p:txBody>
        </p:sp>
      </p:grpSp>
      <p:pic>
        <p:nvPicPr>
          <p:cNvPr id="1028" name="Picture 4" descr="SEVERANCE HOSPITAL">
            <a:extLst>
              <a:ext uri="{FF2B5EF4-FFF2-40B4-BE49-F238E27FC236}">
                <a16:creationId xmlns:a16="http://schemas.microsoft.com/office/drawing/2014/main" id="{A185A399-4798-8D7A-E8F9-637FEF2FE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40993" b="7103"/>
          <a:stretch/>
        </p:blipFill>
        <p:spPr bwMode="auto">
          <a:xfrm>
            <a:off x="1051900" y="3131648"/>
            <a:ext cx="1022642" cy="2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sbyterian Medical Center">
            <a:extLst>
              <a:ext uri="{FF2B5EF4-FFF2-40B4-BE49-F238E27FC236}">
                <a16:creationId xmlns:a16="http://schemas.microsoft.com/office/drawing/2014/main" id="{80EEFFA8-0B59-096C-55FE-E6B1C0765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68" y="3665402"/>
            <a:ext cx="989783" cy="2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63F6B1-018B-A43C-AE32-7A2EE38C4F8A}"/>
              </a:ext>
            </a:extLst>
          </p:cNvPr>
          <p:cNvSpPr txBox="1"/>
          <p:nvPr/>
        </p:nvSpPr>
        <p:spPr>
          <a:xfrm>
            <a:off x="636235" y="4280899"/>
            <a:ext cx="7039151" cy="1635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9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30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Rapid market entry since medical device approval in October 2022</a:t>
            </a:r>
            <a:br>
              <a:rPr kumimoji="0" lang="en-US" altLang="ko-KR" sz="130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</a:br>
            <a:r>
              <a:rPr kumimoji="0" lang="en-US" altLang="ko-KR" sz="1300" i="0" u="none" strike="noStrike" kern="1200" cap="none" spc="0" normalizeH="0" baseline="0" noProof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 </a:t>
            </a:r>
            <a:r>
              <a:rPr lang="en-US" altLang="ko-KR" sz="130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* </a:t>
            </a:r>
            <a:r>
              <a:rPr lang="en-US" altLang="ko-KR" sz="1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offering free services for low-income individuals qualified from the</a:t>
            </a:r>
            <a:r>
              <a:rPr lang="ko-KR" altLang="en-US" sz="1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 </a:t>
            </a:r>
            <a:r>
              <a:rPr lang="en-US" altLang="ko-KR" sz="1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government</a:t>
            </a:r>
            <a:endParaRPr kumimoji="0" lang="en-US" altLang="ko-KR" sz="1300" i="0" u="none" strike="noStrike" kern="1200" cap="none" spc="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L="285750" marR="0" lvl="0" indent="-285750" algn="l" defTabSz="91439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Designated</a:t>
            </a:r>
            <a:r>
              <a:rPr kumimoji="0" lang="en-US" altLang="ko-KR" sz="130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 as a conditional ‘new Health Technology’ for evidence development</a:t>
            </a:r>
          </a:p>
          <a:p>
            <a:pPr marL="285750" marR="0" lvl="0" indent="-285750" algn="l" defTabSz="91439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n</a:t>
            </a:r>
            <a:r>
              <a:rPr kumimoji="0" lang="en-US" altLang="ko-KR" sz="130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HTA (</a:t>
            </a:r>
            <a:r>
              <a:rPr lang="en-US" altLang="ko-KR" sz="1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new </a:t>
            </a:r>
            <a:r>
              <a:rPr kumimoji="0" lang="en-US" altLang="ko-KR" sz="130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Health Technology Assessment) scheduled by 2025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E866419-651D-AAD1-76C8-D174E56E217C}"/>
              </a:ext>
            </a:extLst>
          </p:cNvPr>
          <p:cNvCxnSpPr>
            <a:cxnSpLocks/>
          </p:cNvCxnSpPr>
          <p:nvPr/>
        </p:nvCxnSpPr>
        <p:spPr>
          <a:xfrm>
            <a:off x="772324" y="1934124"/>
            <a:ext cx="0" cy="211658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>
            <a:extLst>
              <a:ext uri="{FF2B5EF4-FFF2-40B4-BE49-F238E27FC236}">
                <a16:creationId xmlns:a16="http://schemas.microsoft.com/office/drawing/2014/main" id="{4D9E2E09-8558-F190-6C0E-8E3FF67369F5}"/>
              </a:ext>
            </a:extLst>
          </p:cNvPr>
          <p:cNvSpPr/>
          <p:nvPr/>
        </p:nvSpPr>
        <p:spPr>
          <a:xfrm>
            <a:off x="692680" y="1913943"/>
            <a:ext cx="159288" cy="1473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사람, 실내, 천장, 바닥이(가) 표시된 사진&#10;&#10;자동 생성된 설명">
            <a:extLst>
              <a:ext uri="{FF2B5EF4-FFF2-40B4-BE49-F238E27FC236}">
                <a16:creationId xmlns:a16="http://schemas.microsoft.com/office/drawing/2014/main" id="{98B26060-59A8-A87B-C0EF-9914B10E70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14205" b="13277"/>
          <a:stretch/>
        </p:blipFill>
        <p:spPr>
          <a:xfrm>
            <a:off x="7537801" y="3582179"/>
            <a:ext cx="4095574" cy="2334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17" name="그림 16" descr="텍스트, 컴퓨터, 사람, 실내이(가) 표시된 사진&#10;&#10;자동 생성된 설명">
            <a:extLst>
              <a:ext uri="{FF2B5EF4-FFF2-40B4-BE49-F238E27FC236}">
                <a16:creationId xmlns:a16="http://schemas.microsoft.com/office/drawing/2014/main" id="{E95E9369-EA44-3D86-1589-A94BF4D5AD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24359" b="7349"/>
          <a:stretch/>
        </p:blipFill>
        <p:spPr>
          <a:xfrm>
            <a:off x="7537801" y="954272"/>
            <a:ext cx="4095574" cy="2334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738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3">
            <a:extLst>
              <a:ext uri="{FF2B5EF4-FFF2-40B4-BE49-F238E27FC236}">
                <a16:creationId xmlns:a16="http://schemas.microsoft.com/office/drawing/2014/main" id="{662732B4-E4F4-0B97-61C0-951FC8AC2252}"/>
              </a:ext>
            </a:extLst>
          </p:cNvPr>
          <p:cNvSpPr/>
          <p:nvPr/>
        </p:nvSpPr>
        <p:spPr>
          <a:xfrm>
            <a:off x="0" y="0"/>
            <a:ext cx="12195513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6" name="object 3">
            <a:extLst>
              <a:ext uri="{FF2B5EF4-FFF2-40B4-BE49-F238E27FC236}">
                <a16:creationId xmlns:a16="http://schemas.microsoft.com/office/drawing/2014/main" id="{E874E0AD-3C79-9941-6CBE-28920E7EC7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9266" y="88258"/>
            <a:ext cx="1409698" cy="1233181"/>
          </a:xfrm>
          <a:prstGeom prst="rect">
            <a:avLst/>
          </a:prstGeom>
        </p:spPr>
      </p:pic>
      <p:pic>
        <p:nvPicPr>
          <p:cNvPr id="17" name="object 4">
            <a:extLst>
              <a:ext uri="{FF2B5EF4-FFF2-40B4-BE49-F238E27FC236}">
                <a16:creationId xmlns:a16="http://schemas.microsoft.com/office/drawing/2014/main" id="{7E926C40-1F35-0A45-8FC5-7B0B9A19291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 flipH="1">
            <a:off x="10734052" y="4247919"/>
            <a:ext cx="1467741" cy="2619376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B6360-AB37-6B59-0C86-6DA3BC3B3112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E2680BF-D090-7AA7-CCB3-95392DD36B8D}"/>
              </a:ext>
            </a:extLst>
          </p:cNvPr>
          <p:cNvSpPr txBox="1">
            <a:spLocks/>
          </p:cNvSpPr>
          <p:nvPr/>
        </p:nvSpPr>
        <p:spPr>
          <a:xfrm>
            <a:off x="1634739" y="1321894"/>
            <a:ext cx="7422175" cy="50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Bold" panose="00000800000000000000"/>
                <a:ea typeface="SpoqaHanSans-Bold" panose="020B0800000000000000" pitchFamily="50" charset="-127"/>
                <a:cs typeface="Roboto Black" panose="02000000000000000000" pitchFamily="50" charset="0"/>
              </a:rPr>
              <a:t>New TG or subtopic proposal</a:t>
            </a:r>
            <a:b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Bold" panose="00000800000000000000"/>
                <a:ea typeface="SpoqaHanSans-Bold" panose="020B0800000000000000" pitchFamily="50" charset="-127"/>
                <a:cs typeface="Roboto Black" panose="02000000000000000000" pitchFamily="50" charset="0"/>
              </a:rPr>
            </a:b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Bold" panose="00000800000000000000"/>
                <a:ea typeface="SpoqaHanSans-Bold" panose="020B0800000000000000" pitchFamily="50" charset="-127"/>
                <a:cs typeface="Roboto Black" panose="02000000000000000000" pitchFamily="50" charset="0"/>
              </a:rPr>
              <a:t>: Artificial Intelligence based Early Warning Score for patient safety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None/>
            </a:pPr>
            <a:endParaRPr lang="en-GB" altLang="ko-KR" sz="500" dirty="0">
              <a:latin typeface="Gilroy Medium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GB" altLang="ko-KR" sz="1600" dirty="0">
                <a:effectLst/>
                <a:latin typeface="Gilroy Medium"/>
                <a:ea typeface="맑은 고딕" panose="020B0503020000020004" pitchFamily="50" charset="-127"/>
              </a:rPr>
              <a:t>We strive to make this technology available to all individuals, </a:t>
            </a:r>
            <a:br>
              <a:rPr lang="en-GB" altLang="ko-KR" sz="1600" dirty="0">
                <a:effectLst/>
                <a:latin typeface="Gilroy Medium"/>
                <a:ea typeface="맑은 고딕" panose="020B0503020000020004" pitchFamily="50" charset="-127"/>
              </a:rPr>
            </a:br>
            <a:r>
              <a:rPr lang="en-GB" altLang="ko-KR" sz="1600" dirty="0">
                <a:effectLst/>
                <a:latin typeface="Gilroy Medium"/>
                <a:ea typeface="맑은 고딕" panose="020B0503020000020004" pitchFamily="50" charset="-127"/>
              </a:rPr>
              <a:t>regardless of their socio-economic status or background.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GB" altLang="ko-K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Medium"/>
              <a:ea typeface="맑은 고딕" panose="020B0503020000020004" pitchFamily="50" charset="-127"/>
              <a:cs typeface="+mn-cs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altLang="ko-KR" sz="1600" dirty="0">
                <a:effectLst/>
                <a:latin typeface="Gilroy Medium"/>
                <a:ea typeface="맑은 고딕" panose="020B0503020000020004" pitchFamily="50" charset="-127"/>
              </a:rPr>
              <a:t>There are no global standard that incorporates technical, clinical, and regulatory issues of this technology</a:t>
            </a:r>
            <a:endParaRPr lang="en-GB" altLang="ko-KR" sz="1600" dirty="0">
              <a:effectLst/>
              <a:latin typeface="Gilroy Medium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None/>
            </a:pPr>
            <a:endParaRPr lang="en-GB" altLang="ko-KR" sz="500" dirty="0">
              <a:effectLst/>
              <a:latin typeface="Gilroy Medium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altLang="ko-KR" sz="1600" dirty="0">
                <a:latin typeface="Gilroy Medium"/>
                <a:ea typeface="맑은 고딕" panose="020B0503020000020004" pitchFamily="50" charset="-127"/>
              </a:rPr>
              <a:t>We are looking forward to building a community to collaborate</a:t>
            </a:r>
            <a:br>
              <a:rPr lang="en-US" altLang="ko-KR" sz="1600" dirty="0">
                <a:latin typeface="Gilroy Medium"/>
                <a:ea typeface="맑은 고딕" panose="020B0503020000020004" pitchFamily="50" charset="-127"/>
              </a:rPr>
            </a:br>
            <a:r>
              <a:rPr lang="en-US" altLang="ko-KR" sz="1600" dirty="0">
                <a:latin typeface="Gilroy Medium"/>
                <a:ea typeface="맑은 고딕" panose="020B0503020000020004" pitchFamily="50" charset="-127"/>
              </a:rPr>
              <a:t>for a </a:t>
            </a:r>
            <a:r>
              <a:rPr lang="en-US" altLang="ko-KR" dirty="0">
                <a:solidFill>
                  <a:srgbClr val="008868"/>
                </a:solidFill>
                <a:latin typeface="Gilroy SemiBold" panose="00000700000000000000" pitchFamily="2" charset="0"/>
                <a:ea typeface="맑은 고딕" panose="020B0503020000020004" pitchFamily="50" charset="-127"/>
              </a:rPr>
              <a:t>fair evaluation</a:t>
            </a:r>
            <a:r>
              <a:rPr lang="en-US" altLang="ko-KR" sz="1600" b="1" dirty="0">
                <a:latin typeface="Gilroy Medium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Gilroy Medium"/>
                <a:ea typeface="맑은 고딕" panose="020B0503020000020004" pitchFamily="50" charset="-127"/>
              </a:rPr>
              <a:t>and </a:t>
            </a:r>
            <a:r>
              <a:rPr lang="en-US" altLang="ko-KR" dirty="0">
                <a:solidFill>
                  <a:srgbClr val="008868"/>
                </a:solidFill>
                <a:latin typeface="Gilroy SemiBold" panose="00000700000000000000" pitchFamily="2" charset="0"/>
                <a:ea typeface="맑은 고딕" panose="020B0503020000020004" pitchFamily="50" charset="-127"/>
              </a:rPr>
              <a:t>adoption</a:t>
            </a:r>
            <a:r>
              <a:rPr lang="en-US" altLang="ko-KR" dirty="0">
                <a:solidFill>
                  <a:srgbClr val="008868"/>
                </a:solidFill>
                <a:latin typeface="Gilroy Medium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Gilroy Medium"/>
                <a:ea typeface="맑은 고딕" panose="020B0503020000020004" pitchFamily="50" charset="-127"/>
              </a:rPr>
              <a:t>of this technology.</a:t>
            </a:r>
            <a:endParaRPr lang="en-GB" altLang="ko-KR" sz="1600" dirty="0">
              <a:latin typeface="Gilroy Medium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C16A89-E925-FDBD-690E-00CED5DB9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6353998"/>
            <a:ext cx="951845" cy="2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6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7A65C44C-3888-05ED-3A44-FDC7B775C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D440BD95-C925-AE1F-D681-B65FE865AB32}"/>
              </a:ext>
            </a:extLst>
          </p:cNvPr>
          <p:cNvCxnSpPr>
            <a:cxnSpLocks/>
          </p:cNvCxnSpPr>
          <p:nvPr/>
        </p:nvCxnSpPr>
        <p:spPr>
          <a:xfrm>
            <a:off x="501770" y="6359785"/>
            <a:ext cx="11188461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5F6A7AA-08D2-AABA-EF21-1863998DBBBE}"/>
              </a:ext>
            </a:extLst>
          </p:cNvPr>
          <p:cNvGrpSpPr/>
          <p:nvPr/>
        </p:nvGrpSpPr>
        <p:grpSpPr>
          <a:xfrm>
            <a:off x="3460392" y="5967491"/>
            <a:ext cx="3086732" cy="246909"/>
            <a:chOff x="4372365" y="5639500"/>
            <a:chExt cx="3086732" cy="246909"/>
          </a:xfrm>
        </p:grpSpPr>
        <p:sp>
          <p:nvSpPr>
            <p:cNvPr id="44" name="Shape 2857">
              <a:extLst>
                <a:ext uri="{FF2B5EF4-FFF2-40B4-BE49-F238E27FC236}">
                  <a16:creationId xmlns:a16="http://schemas.microsoft.com/office/drawing/2014/main" id="{5E9DD6CA-313A-F3F1-C6D4-8039710A572A}"/>
                </a:ext>
              </a:extLst>
            </p:cNvPr>
            <p:cNvSpPr/>
            <p:nvPr/>
          </p:nvSpPr>
          <p:spPr>
            <a:xfrm flipH="1">
              <a:off x="4372365" y="5659841"/>
              <a:ext cx="226568" cy="22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7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05A2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" name="Google Shape;73;p16">
              <a:extLst>
                <a:ext uri="{FF2B5EF4-FFF2-40B4-BE49-F238E27FC236}">
                  <a16:creationId xmlns:a16="http://schemas.microsoft.com/office/drawing/2014/main" id="{DEC763B5-422A-860E-E785-0AA323647097}"/>
                </a:ext>
              </a:extLst>
            </p:cNvPr>
            <p:cNvSpPr txBox="1">
              <a:spLocks/>
            </p:cNvSpPr>
            <p:nvPr/>
          </p:nvSpPr>
          <p:spPr>
            <a:xfrm>
              <a:off x="4646661" y="5639500"/>
              <a:ext cx="2812436" cy="244465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0" indent="0" algn="ctr" defTabSz="685779" rtl="0" eaLnBrk="1" latinLnBrk="1" hangingPunct="1">
                <a:lnSpc>
                  <a:spcPct val="90000"/>
                </a:lnSpc>
                <a:spcBef>
                  <a:spcPts val="751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89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79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68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58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47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37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6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15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779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" sz="1600" b="0" i="0" u="none" strike="noStrike" kern="1200" cap="none" spc="0" normalizeH="0" baseline="0" noProof="0" dirty="0">
                  <a:ln>
                    <a:solidFill>
                      <a:srgbClr val="0071E2">
                        <a:alpha val="0"/>
                      </a:srgbClr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roy SemiBold" panose="00000700000000000000" pitchFamily="2" charset="0"/>
                  <a:ea typeface="Spoqa Han Sans Neo Regular" panose="020B0500000000000000" pitchFamily="34" charset="-128"/>
                  <a:cs typeface="+mn-cs"/>
                </a:rPr>
                <a:t>http://www.aitrics.com/en</a:t>
              </a:r>
              <a:endParaRPr kumimoji="0" lang="en-US" sz="1600" b="0" i="0" u="none" strike="noStrike" kern="1200" cap="none" spc="0" normalizeH="0" baseline="0" noProof="0" dirty="0">
                <a:ln>
                  <a:solidFill>
                    <a:srgbClr val="0071E2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roy SemiBold" panose="00000700000000000000" pitchFamily="2" charset="0"/>
                <a:ea typeface="Spoqa Han Sans Neo Regular" panose="020B0500000000000000" pitchFamily="34" charset="-128"/>
                <a:cs typeface="+mn-cs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B097E4C-49FF-88A2-CA12-5E1BD981DC0F}"/>
              </a:ext>
            </a:extLst>
          </p:cNvPr>
          <p:cNvGrpSpPr/>
          <p:nvPr/>
        </p:nvGrpSpPr>
        <p:grpSpPr>
          <a:xfrm>
            <a:off x="6771930" y="5967491"/>
            <a:ext cx="2505235" cy="265959"/>
            <a:chOff x="7196683" y="5639500"/>
            <a:chExt cx="2505235" cy="265959"/>
          </a:xfrm>
        </p:grpSpPr>
        <p:sp>
          <p:nvSpPr>
            <p:cNvPr id="47" name="Shape 2856">
              <a:extLst>
                <a:ext uri="{FF2B5EF4-FFF2-40B4-BE49-F238E27FC236}">
                  <a16:creationId xmlns:a16="http://schemas.microsoft.com/office/drawing/2014/main" id="{2D34CCC8-CBFA-1768-7CB3-BA6A70EA43EE}"/>
                </a:ext>
              </a:extLst>
            </p:cNvPr>
            <p:cNvSpPr/>
            <p:nvPr/>
          </p:nvSpPr>
          <p:spPr>
            <a:xfrm>
              <a:off x="7196683" y="5666219"/>
              <a:ext cx="239336" cy="23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75" y="14735"/>
                  </a:moveTo>
                  <a:cubicBezTo>
                    <a:pt x="12008" y="15178"/>
                    <a:pt x="11621" y="15531"/>
                    <a:pt x="11226" y="15783"/>
                  </a:cubicBezTo>
                  <a:cubicBezTo>
                    <a:pt x="10834" y="16035"/>
                    <a:pt x="10421" y="16209"/>
                    <a:pt x="10002" y="16302"/>
                  </a:cubicBezTo>
                  <a:cubicBezTo>
                    <a:pt x="9027" y="16517"/>
                    <a:pt x="8105" y="16493"/>
                    <a:pt x="7342" y="16179"/>
                  </a:cubicBezTo>
                  <a:cubicBezTo>
                    <a:pt x="6912" y="16003"/>
                    <a:pt x="6537" y="15755"/>
                    <a:pt x="6227" y="15442"/>
                  </a:cubicBezTo>
                  <a:cubicBezTo>
                    <a:pt x="5915" y="15129"/>
                    <a:pt x="5669" y="14758"/>
                    <a:pt x="5493" y="14340"/>
                  </a:cubicBezTo>
                  <a:cubicBezTo>
                    <a:pt x="5317" y="13924"/>
                    <a:pt x="5228" y="13459"/>
                    <a:pt x="5228" y="12958"/>
                  </a:cubicBezTo>
                  <a:cubicBezTo>
                    <a:pt x="5228" y="12161"/>
                    <a:pt x="5386" y="11302"/>
                    <a:pt x="5698" y="10406"/>
                  </a:cubicBezTo>
                  <a:cubicBezTo>
                    <a:pt x="6010" y="9509"/>
                    <a:pt x="6454" y="8665"/>
                    <a:pt x="7018" y="7900"/>
                  </a:cubicBezTo>
                  <a:cubicBezTo>
                    <a:pt x="7579" y="7140"/>
                    <a:pt x="8265" y="6498"/>
                    <a:pt x="9058" y="5993"/>
                  </a:cubicBezTo>
                  <a:cubicBezTo>
                    <a:pt x="9839" y="5496"/>
                    <a:pt x="10706" y="5245"/>
                    <a:pt x="11636" y="5245"/>
                  </a:cubicBezTo>
                  <a:cubicBezTo>
                    <a:pt x="12014" y="5245"/>
                    <a:pt x="12413" y="5288"/>
                    <a:pt x="12821" y="5373"/>
                  </a:cubicBezTo>
                  <a:cubicBezTo>
                    <a:pt x="13224" y="5457"/>
                    <a:pt x="13613" y="5599"/>
                    <a:pt x="13978" y="5795"/>
                  </a:cubicBezTo>
                  <a:cubicBezTo>
                    <a:pt x="14337" y="5989"/>
                    <a:pt x="14658" y="6246"/>
                    <a:pt x="14931" y="6561"/>
                  </a:cubicBezTo>
                  <a:cubicBezTo>
                    <a:pt x="15189" y="6858"/>
                    <a:pt x="15389" y="7238"/>
                    <a:pt x="15526" y="7692"/>
                  </a:cubicBezTo>
                  <a:lnTo>
                    <a:pt x="13353" y="13035"/>
                  </a:lnTo>
                  <a:cubicBezTo>
                    <a:pt x="13072" y="13720"/>
                    <a:pt x="12743" y="14292"/>
                    <a:pt x="12375" y="14735"/>
                  </a:cubicBezTo>
                  <a:moveTo>
                    <a:pt x="20215" y="16108"/>
                  </a:moveTo>
                  <a:cubicBezTo>
                    <a:pt x="19749" y="16741"/>
                    <a:pt x="19196" y="17344"/>
                    <a:pt x="18569" y="17900"/>
                  </a:cubicBezTo>
                  <a:cubicBezTo>
                    <a:pt x="17943" y="18456"/>
                    <a:pt x="17242" y="18946"/>
                    <a:pt x="16484" y="19359"/>
                  </a:cubicBezTo>
                  <a:cubicBezTo>
                    <a:pt x="15729" y="19770"/>
                    <a:pt x="14914" y="20096"/>
                    <a:pt x="14064" y="20327"/>
                  </a:cubicBezTo>
                  <a:cubicBezTo>
                    <a:pt x="13217" y="20556"/>
                    <a:pt x="12316" y="20673"/>
                    <a:pt x="11388" y="20673"/>
                  </a:cubicBezTo>
                  <a:cubicBezTo>
                    <a:pt x="9991" y="20673"/>
                    <a:pt x="8647" y="20458"/>
                    <a:pt x="7393" y="20036"/>
                  </a:cubicBezTo>
                  <a:cubicBezTo>
                    <a:pt x="6143" y="19615"/>
                    <a:pt x="5029" y="18981"/>
                    <a:pt x="4083" y="18149"/>
                  </a:cubicBezTo>
                  <a:cubicBezTo>
                    <a:pt x="3138" y="17320"/>
                    <a:pt x="2378" y="16274"/>
                    <a:pt x="1823" y="15041"/>
                  </a:cubicBezTo>
                  <a:cubicBezTo>
                    <a:pt x="1269" y="13809"/>
                    <a:pt x="989" y="12357"/>
                    <a:pt x="989" y="10727"/>
                  </a:cubicBezTo>
                  <a:cubicBezTo>
                    <a:pt x="989" y="9370"/>
                    <a:pt x="1254" y="8086"/>
                    <a:pt x="1777" y="6911"/>
                  </a:cubicBezTo>
                  <a:cubicBezTo>
                    <a:pt x="2301" y="5736"/>
                    <a:pt x="3037" y="4693"/>
                    <a:pt x="3964" y="3814"/>
                  </a:cubicBezTo>
                  <a:cubicBezTo>
                    <a:pt x="4892" y="2933"/>
                    <a:pt x="6002" y="2230"/>
                    <a:pt x="7264" y="1722"/>
                  </a:cubicBezTo>
                  <a:cubicBezTo>
                    <a:pt x="8526" y="1215"/>
                    <a:pt x="9914" y="958"/>
                    <a:pt x="11388" y="958"/>
                  </a:cubicBezTo>
                  <a:cubicBezTo>
                    <a:pt x="12700" y="958"/>
                    <a:pt x="13940" y="1156"/>
                    <a:pt x="15072" y="1549"/>
                  </a:cubicBezTo>
                  <a:cubicBezTo>
                    <a:pt x="16200" y="1942"/>
                    <a:pt x="17185" y="2497"/>
                    <a:pt x="17998" y="3203"/>
                  </a:cubicBezTo>
                  <a:cubicBezTo>
                    <a:pt x="18809" y="3906"/>
                    <a:pt x="19455" y="4765"/>
                    <a:pt x="19917" y="5754"/>
                  </a:cubicBezTo>
                  <a:cubicBezTo>
                    <a:pt x="20377" y="6743"/>
                    <a:pt x="20611" y="7843"/>
                    <a:pt x="20611" y="9023"/>
                  </a:cubicBezTo>
                  <a:cubicBezTo>
                    <a:pt x="20611" y="10070"/>
                    <a:pt x="20418" y="11059"/>
                    <a:pt x="20038" y="11962"/>
                  </a:cubicBezTo>
                  <a:cubicBezTo>
                    <a:pt x="19656" y="12869"/>
                    <a:pt x="19171" y="13663"/>
                    <a:pt x="18598" y="14320"/>
                  </a:cubicBezTo>
                  <a:cubicBezTo>
                    <a:pt x="18028" y="14976"/>
                    <a:pt x="17393" y="15502"/>
                    <a:pt x="16714" y="15880"/>
                  </a:cubicBezTo>
                  <a:cubicBezTo>
                    <a:pt x="16044" y="16255"/>
                    <a:pt x="15398" y="16444"/>
                    <a:pt x="14792" y="16444"/>
                  </a:cubicBezTo>
                  <a:cubicBezTo>
                    <a:pt x="14424" y="16444"/>
                    <a:pt x="14151" y="16374"/>
                    <a:pt x="13980" y="16235"/>
                  </a:cubicBezTo>
                  <a:cubicBezTo>
                    <a:pt x="13810" y="16098"/>
                    <a:pt x="13710" y="15916"/>
                    <a:pt x="13675" y="15677"/>
                  </a:cubicBezTo>
                  <a:cubicBezTo>
                    <a:pt x="13638" y="15420"/>
                    <a:pt x="13667" y="15109"/>
                    <a:pt x="13764" y="14754"/>
                  </a:cubicBezTo>
                  <a:cubicBezTo>
                    <a:pt x="13864" y="14385"/>
                    <a:pt x="14007" y="13983"/>
                    <a:pt x="14190" y="13556"/>
                  </a:cubicBezTo>
                  <a:lnTo>
                    <a:pt x="17729" y="4845"/>
                  </a:lnTo>
                  <a:lnTo>
                    <a:pt x="16677" y="4845"/>
                  </a:lnTo>
                  <a:lnTo>
                    <a:pt x="16026" y="6544"/>
                  </a:lnTo>
                  <a:cubicBezTo>
                    <a:pt x="15715" y="5890"/>
                    <a:pt x="15207" y="5363"/>
                    <a:pt x="14512" y="4972"/>
                  </a:cubicBezTo>
                  <a:cubicBezTo>
                    <a:pt x="13703" y="4517"/>
                    <a:pt x="12777" y="4287"/>
                    <a:pt x="11759" y="4287"/>
                  </a:cubicBezTo>
                  <a:cubicBezTo>
                    <a:pt x="10637" y="4287"/>
                    <a:pt x="9596" y="4568"/>
                    <a:pt x="8663" y="5121"/>
                  </a:cubicBezTo>
                  <a:cubicBezTo>
                    <a:pt x="7739" y="5669"/>
                    <a:pt x="6940" y="6381"/>
                    <a:pt x="6289" y="7238"/>
                  </a:cubicBezTo>
                  <a:cubicBezTo>
                    <a:pt x="5641" y="8091"/>
                    <a:pt x="5132" y="9032"/>
                    <a:pt x="4777" y="10034"/>
                  </a:cubicBezTo>
                  <a:cubicBezTo>
                    <a:pt x="4420" y="11037"/>
                    <a:pt x="4240" y="12021"/>
                    <a:pt x="4240" y="12958"/>
                  </a:cubicBezTo>
                  <a:cubicBezTo>
                    <a:pt x="4240" y="13568"/>
                    <a:pt x="4354" y="14151"/>
                    <a:pt x="4579" y="14689"/>
                  </a:cubicBezTo>
                  <a:cubicBezTo>
                    <a:pt x="4804" y="15227"/>
                    <a:pt x="5113" y="15701"/>
                    <a:pt x="5499" y="16097"/>
                  </a:cubicBezTo>
                  <a:cubicBezTo>
                    <a:pt x="5887" y="16495"/>
                    <a:pt x="6354" y="16815"/>
                    <a:pt x="6889" y="17048"/>
                  </a:cubicBezTo>
                  <a:cubicBezTo>
                    <a:pt x="8063" y="17561"/>
                    <a:pt x="9489" y="17484"/>
                    <a:pt x="10904" y="17025"/>
                  </a:cubicBezTo>
                  <a:cubicBezTo>
                    <a:pt x="11562" y="16811"/>
                    <a:pt x="12160" y="16412"/>
                    <a:pt x="12689" y="15835"/>
                  </a:cubicBezTo>
                  <a:cubicBezTo>
                    <a:pt x="12715" y="16226"/>
                    <a:pt x="12874" y="16561"/>
                    <a:pt x="13164" y="16837"/>
                  </a:cubicBezTo>
                  <a:cubicBezTo>
                    <a:pt x="13559" y="17211"/>
                    <a:pt x="14086" y="17402"/>
                    <a:pt x="14731" y="17402"/>
                  </a:cubicBezTo>
                  <a:cubicBezTo>
                    <a:pt x="15501" y="17402"/>
                    <a:pt x="16307" y="17176"/>
                    <a:pt x="17124" y="16733"/>
                  </a:cubicBezTo>
                  <a:cubicBezTo>
                    <a:pt x="17934" y="16294"/>
                    <a:pt x="18680" y="15687"/>
                    <a:pt x="19342" y="14930"/>
                  </a:cubicBezTo>
                  <a:cubicBezTo>
                    <a:pt x="20001" y="14176"/>
                    <a:pt x="20548" y="13284"/>
                    <a:pt x="20967" y="12281"/>
                  </a:cubicBezTo>
                  <a:cubicBezTo>
                    <a:pt x="21387" y="11274"/>
                    <a:pt x="21600" y="10178"/>
                    <a:pt x="21600" y="9023"/>
                  </a:cubicBezTo>
                  <a:cubicBezTo>
                    <a:pt x="21600" y="7651"/>
                    <a:pt x="21328" y="6389"/>
                    <a:pt x="20793" y="5274"/>
                  </a:cubicBezTo>
                  <a:cubicBezTo>
                    <a:pt x="20258" y="4158"/>
                    <a:pt x="19518" y="3199"/>
                    <a:pt x="18594" y="2422"/>
                  </a:cubicBezTo>
                  <a:cubicBezTo>
                    <a:pt x="17672" y="1647"/>
                    <a:pt x="16579" y="1043"/>
                    <a:pt x="15346" y="627"/>
                  </a:cubicBezTo>
                  <a:cubicBezTo>
                    <a:pt x="14116" y="211"/>
                    <a:pt x="12784" y="0"/>
                    <a:pt x="11388" y="0"/>
                  </a:cubicBezTo>
                  <a:cubicBezTo>
                    <a:pt x="9845" y="0"/>
                    <a:pt x="8365" y="271"/>
                    <a:pt x="6989" y="805"/>
                  </a:cubicBezTo>
                  <a:cubicBezTo>
                    <a:pt x="5612" y="1340"/>
                    <a:pt x="4389" y="2093"/>
                    <a:pt x="3356" y="3045"/>
                  </a:cubicBezTo>
                  <a:cubicBezTo>
                    <a:pt x="2321" y="3996"/>
                    <a:pt x="1495" y="5137"/>
                    <a:pt x="899" y="6436"/>
                  </a:cubicBezTo>
                  <a:cubicBezTo>
                    <a:pt x="302" y="7737"/>
                    <a:pt x="0" y="9181"/>
                    <a:pt x="0" y="10727"/>
                  </a:cubicBezTo>
                  <a:cubicBezTo>
                    <a:pt x="0" y="12605"/>
                    <a:pt x="334" y="14252"/>
                    <a:pt x="993" y="15622"/>
                  </a:cubicBezTo>
                  <a:cubicBezTo>
                    <a:pt x="1652" y="16992"/>
                    <a:pt x="2528" y="18134"/>
                    <a:pt x="3595" y="19018"/>
                  </a:cubicBezTo>
                  <a:cubicBezTo>
                    <a:pt x="4661" y="19900"/>
                    <a:pt x="5890" y="20559"/>
                    <a:pt x="7249" y="20975"/>
                  </a:cubicBezTo>
                  <a:cubicBezTo>
                    <a:pt x="8601" y="21390"/>
                    <a:pt x="9994" y="21600"/>
                    <a:pt x="11388" y="21600"/>
                  </a:cubicBezTo>
                  <a:cubicBezTo>
                    <a:pt x="12348" y="21600"/>
                    <a:pt x="13317" y="21474"/>
                    <a:pt x="14267" y="21228"/>
                  </a:cubicBezTo>
                  <a:cubicBezTo>
                    <a:pt x="15214" y="20981"/>
                    <a:pt x="16128" y="20624"/>
                    <a:pt x="16983" y="20169"/>
                  </a:cubicBezTo>
                  <a:cubicBezTo>
                    <a:pt x="17839" y="19713"/>
                    <a:pt x="18642" y="19152"/>
                    <a:pt x="19372" y="18499"/>
                  </a:cubicBezTo>
                  <a:cubicBezTo>
                    <a:pt x="20104" y="17845"/>
                    <a:pt x="20729" y="17110"/>
                    <a:pt x="21232" y="16316"/>
                  </a:cubicBezTo>
                  <a:lnTo>
                    <a:pt x="21411" y="16033"/>
                  </a:lnTo>
                  <a:lnTo>
                    <a:pt x="20270" y="16033"/>
                  </a:lnTo>
                  <a:cubicBezTo>
                    <a:pt x="20270" y="16033"/>
                    <a:pt x="20215" y="16108"/>
                    <a:pt x="20215" y="1610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7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Spoqa Han Sans Neo"/>
                <a:sym typeface="Gill Sans"/>
              </a:endParaRPr>
            </a:p>
          </p:txBody>
        </p:sp>
        <p:sp>
          <p:nvSpPr>
            <p:cNvPr id="48" name="Google Shape;73;p16">
              <a:extLst>
                <a:ext uri="{FF2B5EF4-FFF2-40B4-BE49-F238E27FC236}">
                  <a16:creationId xmlns:a16="http://schemas.microsoft.com/office/drawing/2014/main" id="{80B31364-12AA-9985-0410-ADF39C1F6320}"/>
                </a:ext>
              </a:extLst>
            </p:cNvPr>
            <p:cNvSpPr txBox="1">
              <a:spLocks/>
            </p:cNvSpPr>
            <p:nvPr/>
          </p:nvSpPr>
          <p:spPr>
            <a:xfrm>
              <a:off x="7447760" y="5639500"/>
              <a:ext cx="2254158" cy="244465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0" indent="0" algn="ctr" defTabSz="685779" rtl="0" eaLnBrk="1" latinLnBrk="1" hangingPunct="1">
                <a:lnSpc>
                  <a:spcPct val="90000"/>
                </a:lnSpc>
                <a:spcBef>
                  <a:spcPts val="751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89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79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68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58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47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37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6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15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779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ko" sz="1600" dirty="0">
                  <a:ln>
                    <a:solidFill>
                      <a:srgbClr val="0071E2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Gilroy SemiBold" panose="00000700000000000000" pitchFamily="2" charset="0"/>
                  <a:ea typeface="Spoqa Han Sans Neo Regular" panose="020B0500000000000000" pitchFamily="34" charset="-128"/>
                </a:rPr>
                <a:t>contact@aitrics.com</a:t>
              </a:r>
            </a:p>
            <a:p>
              <a:pPr marL="0" marR="0" lvl="0" indent="0" algn="l" defTabSz="685779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ln>
                    <a:solidFill>
                      <a:srgbClr val="0071E2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Gilroy SemiBold" panose="00000700000000000000" pitchFamily="2" charset="0"/>
                  <a:ea typeface="Spoqa Han Sans Neo Regular" panose="020B0500000000000000" pitchFamily="34" charset="-128"/>
                </a:rPr>
                <a:t>noah@aitrics.com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990ED4A2-869E-FC2D-DB92-D90A54DC9B91}"/>
              </a:ext>
            </a:extLst>
          </p:cNvPr>
          <p:cNvGrpSpPr/>
          <p:nvPr/>
        </p:nvGrpSpPr>
        <p:grpSpPr>
          <a:xfrm>
            <a:off x="9538406" y="5967491"/>
            <a:ext cx="2002564" cy="249102"/>
            <a:chOff x="9253631" y="5639500"/>
            <a:chExt cx="2002564" cy="249102"/>
          </a:xfrm>
        </p:grpSpPr>
        <p:sp>
          <p:nvSpPr>
            <p:cNvPr id="50" name="Shape 2628">
              <a:extLst>
                <a:ext uri="{FF2B5EF4-FFF2-40B4-BE49-F238E27FC236}">
                  <a16:creationId xmlns:a16="http://schemas.microsoft.com/office/drawing/2014/main" id="{A315E868-FB3D-2F9E-9E4C-7CE096BB86D1}"/>
                </a:ext>
              </a:extLst>
            </p:cNvPr>
            <p:cNvSpPr/>
            <p:nvPr/>
          </p:nvSpPr>
          <p:spPr>
            <a:xfrm>
              <a:off x="9253631" y="5645656"/>
              <a:ext cx="242946" cy="24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5" y="20618"/>
                  </a:moveTo>
                  <a:cubicBezTo>
                    <a:pt x="15830" y="20618"/>
                    <a:pt x="15230" y="20482"/>
                    <a:pt x="14664" y="20214"/>
                  </a:cubicBezTo>
                  <a:cubicBezTo>
                    <a:pt x="14611" y="20189"/>
                    <a:pt x="14556" y="20170"/>
                    <a:pt x="14501" y="20155"/>
                  </a:cubicBezTo>
                  <a:cubicBezTo>
                    <a:pt x="8920" y="17308"/>
                    <a:pt x="4296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8" y="6369"/>
                    <a:pt x="982" y="5770"/>
                    <a:pt x="982" y="5155"/>
                  </a:cubicBezTo>
                  <a:cubicBezTo>
                    <a:pt x="982" y="2774"/>
                    <a:pt x="3067" y="982"/>
                    <a:pt x="4418" y="982"/>
                  </a:cubicBezTo>
                  <a:cubicBezTo>
                    <a:pt x="4595" y="982"/>
                    <a:pt x="4712" y="1072"/>
                    <a:pt x="4765" y="1126"/>
                  </a:cubicBezTo>
                  <a:cubicBezTo>
                    <a:pt x="4777" y="1139"/>
                    <a:pt x="4800" y="1164"/>
                    <a:pt x="4832" y="1216"/>
                  </a:cubicBezTo>
                  <a:cubicBezTo>
                    <a:pt x="4849" y="1244"/>
                    <a:pt x="4868" y="1271"/>
                    <a:pt x="4888" y="1297"/>
                  </a:cubicBezTo>
                  <a:lnTo>
                    <a:pt x="8121" y="5453"/>
                  </a:lnTo>
                  <a:cubicBezTo>
                    <a:pt x="8146" y="5485"/>
                    <a:pt x="8173" y="5515"/>
                    <a:pt x="8202" y="5544"/>
                  </a:cubicBezTo>
                  <a:cubicBezTo>
                    <a:pt x="8255" y="5598"/>
                    <a:pt x="8345" y="5715"/>
                    <a:pt x="8345" y="5891"/>
                  </a:cubicBezTo>
                  <a:cubicBezTo>
                    <a:pt x="8345" y="5978"/>
                    <a:pt x="8321" y="6060"/>
                    <a:pt x="8274" y="6135"/>
                  </a:cubicBezTo>
                  <a:lnTo>
                    <a:pt x="7180" y="7221"/>
                  </a:lnTo>
                  <a:cubicBezTo>
                    <a:pt x="7175" y="7226"/>
                    <a:pt x="7170" y="7231"/>
                    <a:pt x="7165" y="7236"/>
                  </a:cubicBezTo>
                  <a:cubicBezTo>
                    <a:pt x="6769" y="7609"/>
                    <a:pt x="6543" y="8126"/>
                    <a:pt x="6543" y="8668"/>
                  </a:cubicBezTo>
                  <a:cubicBezTo>
                    <a:pt x="6543" y="9175"/>
                    <a:pt x="6740" y="9658"/>
                    <a:pt x="7082" y="10020"/>
                  </a:cubicBezTo>
                  <a:cubicBezTo>
                    <a:pt x="7094" y="10040"/>
                    <a:pt x="7107" y="10059"/>
                    <a:pt x="7121" y="10078"/>
                  </a:cubicBezTo>
                  <a:cubicBezTo>
                    <a:pt x="8327" y="11745"/>
                    <a:pt x="9810" y="13222"/>
                    <a:pt x="11528" y="14469"/>
                  </a:cubicBezTo>
                  <a:cubicBezTo>
                    <a:pt x="11541" y="14478"/>
                    <a:pt x="11555" y="14487"/>
                    <a:pt x="11568" y="14496"/>
                  </a:cubicBezTo>
                  <a:cubicBezTo>
                    <a:pt x="11931" y="14844"/>
                    <a:pt x="12418" y="15045"/>
                    <a:pt x="12928" y="15045"/>
                  </a:cubicBezTo>
                  <a:cubicBezTo>
                    <a:pt x="13440" y="15045"/>
                    <a:pt x="13934" y="14840"/>
                    <a:pt x="14301" y="14479"/>
                  </a:cubicBezTo>
                  <a:cubicBezTo>
                    <a:pt x="14320" y="14463"/>
                    <a:pt x="14338" y="14446"/>
                    <a:pt x="14356" y="14427"/>
                  </a:cubicBezTo>
                  <a:lnTo>
                    <a:pt x="15456" y="13320"/>
                  </a:lnTo>
                  <a:cubicBezTo>
                    <a:pt x="15533" y="13271"/>
                    <a:pt x="15615" y="13247"/>
                    <a:pt x="15701" y="13247"/>
                  </a:cubicBezTo>
                  <a:cubicBezTo>
                    <a:pt x="15878" y="13247"/>
                    <a:pt x="15995" y="13337"/>
                    <a:pt x="16048" y="13391"/>
                  </a:cubicBezTo>
                  <a:cubicBezTo>
                    <a:pt x="16077" y="13420"/>
                    <a:pt x="16108" y="13447"/>
                    <a:pt x="16140" y="13472"/>
                  </a:cubicBezTo>
                  <a:lnTo>
                    <a:pt x="20296" y="16704"/>
                  </a:lnTo>
                  <a:cubicBezTo>
                    <a:pt x="20323" y="16725"/>
                    <a:pt x="20351" y="16744"/>
                    <a:pt x="20379" y="16762"/>
                  </a:cubicBezTo>
                  <a:cubicBezTo>
                    <a:pt x="20431" y="16795"/>
                    <a:pt x="20455" y="16816"/>
                    <a:pt x="20466" y="16827"/>
                  </a:cubicBezTo>
                  <a:cubicBezTo>
                    <a:pt x="20520" y="16881"/>
                    <a:pt x="20610" y="16997"/>
                    <a:pt x="20610" y="17174"/>
                  </a:cubicBezTo>
                  <a:cubicBezTo>
                    <a:pt x="20610" y="17207"/>
                    <a:pt x="20612" y="17240"/>
                    <a:pt x="20616" y="17273"/>
                  </a:cubicBezTo>
                  <a:cubicBezTo>
                    <a:pt x="20539" y="18625"/>
                    <a:pt x="18774" y="20618"/>
                    <a:pt x="16445" y="20618"/>
                  </a:cubicBezTo>
                  <a:moveTo>
                    <a:pt x="21600" y="17174"/>
                  </a:moveTo>
                  <a:lnTo>
                    <a:pt x="21592" y="17174"/>
                  </a:lnTo>
                  <a:cubicBezTo>
                    <a:pt x="21592" y="16768"/>
                    <a:pt x="21427" y="16399"/>
                    <a:pt x="21161" y="16133"/>
                  </a:cubicBezTo>
                  <a:cubicBezTo>
                    <a:pt x="21082" y="16054"/>
                    <a:pt x="20994" y="15988"/>
                    <a:pt x="20899" y="15929"/>
                  </a:cubicBezTo>
                  <a:lnTo>
                    <a:pt x="16743" y="12697"/>
                  </a:lnTo>
                  <a:cubicBezTo>
                    <a:pt x="16476" y="12430"/>
                    <a:pt x="16108" y="12265"/>
                    <a:pt x="15701" y="12265"/>
                  </a:cubicBezTo>
                  <a:cubicBezTo>
                    <a:pt x="15368" y="12265"/>
                    <a:pt x="15065" y="12380"/>
                    <a:pt x="14819" y="12567"/>
                  </a:cubicBezTo>
                  <a:lnTo>
                    <a:pt x="13659" y="13736"/>
                  </a:lnTo>
                  <a:lnTo>
                    <a:pt x="13656" y="13733"/>
                  </a:lnTo>
                  <a:cubicBezTo>
                    <a:pt x="13477" y="13934"/>
                    <a:pt x="13218" y="14063"/>
                    <a:pt x="12928" y="14063"/>
                  </a:cubicBezTo>
                  <a:cubicBezTo>
                    <a:pt x="12595" y="14063"/>
                    <a:pt x="12303" y="13897"/>
                    <a:pt x="12125" y="13645"/>
                  </a:cubicBezTo>
                  <a:cubicBezTo>
                    <a:pt x="12119" y="13654"/>
                    <a:pt x="12111" y="13663"/>
                    <a:pt x="12104" y="13674"/>
                  </a:cubicBezTo>
                  <a:cubicBezTo>
                    <a:pt x="10500" y="12510"/>
                    <a:pt x="9078" y="11108"/>
                    <a:pt x="7916" y="9502"/>
                  </a:cubicBezTo>
                  <a:cubicBezTo>
                    <a:pt x="7927" y="9495"/>
                    <a:pt x="7937" y="9486"/>
                    <a:pt x="7949" y="9479"/>
                  </a:cubicBezTo>
                  <a:cubicBezTo>
                    <a:pt x="7693" y="9299"/>
                    <a:pt x="7525" y="9004"/>
                    <a:pt x="7525" y="8668"/>
                  </a:cubicBezTo>
                  <a:cubicBezTo>
                    <a:pt x="7525" y="8367"/>
                    <a:pt x="7662" y="8101"/>
                    <a:pt x="7873" y="7920"/>
                  </a:cubicBezTo>
                  <a:lnTo>
                    <a:pt x="7872" y="7918"/>
                  </a:lnTo>
                  <a:lnTo>
                    <a:pt x="9026" y="6773"/>
                  </a:lnTo>
                  <a:cubicBezTo>
                    <a:pt x="9213" y="6528"/>
                    <a:pt x="9327" y="6224"/>
                    <a:pt x="9327" y="5891"/>
                  </a:cubicBezTo>
                  <a:cubicBezTo>
                    <a:pt x="9327" y="5485"/>
                    <a:pt x="9162" y="5116"/>
                    <a:pt x="8896" y="4850"/>
                  </a:cubicBezTo>
                  <a:lnTo>
                    <a:pt x="5663" y="693"/>
                  </a:lnTo>
                  <a:cubicBezTo>
                    <a:pt x="5604" y="599"/>
                    <a:pt x="5538" y="510"/>
                    <a:pt x="5459" y="432"/>
                  </a:cubicBezTo>
                  <a:cubicBezTo>
                    <a:pt x="5193" y="165"/>
                    <a:pt x="4825" y="0"/>
                    <a:pt x="4418" y="0"/>
                  </a:cubicBezTo>
                  <a:cubicBezTo>
                    <a:pt x="2455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3" y="7373"/>
                  </a:lnTo>
                  <a:cubicBezTo>
                    <a:pt x="3436" y="13255"/>
                    <a:pt x="8345" y="18164"/>
                    <a:pt x="14228" y="21117"/>
                  </a:cubicBezTo>
                  <a:lnTo>
                    <a:pt x="14244" y="21101"/>
                  </a:lnTo>
                  <a:cubicBezTo>
                    <a:pt x="14912" y="21418"/>
                    <a:pt x="15657" y="21600"/>
                    <a:pt x="16445" y="21600"/>
                  </a:cubicBezTo>
                  <a:cubicBezTo>
                    <a:pt x="19292" y="21600"/>
                    <a:pt x="21600" y="19145"/>
                    <a:pt x="21600" y="17182"/>
                  </a:cubicBezTo>
                  <a:cubicBezTo>
                    <a:pt x="21600" y="17179"/>
                    <a:pt x="21600" y="17177"/>
                    <a:pt x="21600" y="1717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7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05A28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Spoqa Han Sans Neo"/>
                <a:sym typeface="Gill Sans"/>
              </a:endParaRPr>
            </a:p>
          </p:txBody>
        </p:sp>
        <p:sp>
          <p:nvSpPr>
            <p:cNvPr id="51" name="Google Shape;73;p16">
              <a:extLst>
                <a:ext uri="{FF2B5EF4-FFF2-40B4-BE49-F238E27FC236}">
                  <a16:creationId xmlns:a16="http://schemas.microsoft.com/office/drawing/2014/main" id="{8BDDC548-179D-BE9F-4A2C-0678BD9C4811}"/>
                </a:ext>
              </a:extLst>
            </p:cNvPr>
            <p:cNvSpPr txBox="1">
              <a:spLocks/>
            </p:cNvSpPr>
            <p:nvPr/>
          </p:nvSpPr>
          <p:spPr>
            <a:xfrm>
              <a:off x="9485283" y="5639500"/>
              <a:ext cx="1770912" cy="244465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0" indent="0" algn="ctr" defTabSz="685779" rtl="0" eaLnBrk="1" latinLnBrk="1" hangingPunct="1">
                <a:lnSpc>
                  <a:spcPct val="90000"/>
                </a:lnSpc>
                <a:spcBef>
                  <a:spcPts val="751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89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79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68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58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447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337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6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115" indent="0" algn="ctr" defTabSz="685779" rtl="0" eaLnBrk="1" latinLnBrk="1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779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" sz="1600" b="0" i="0" u="none" strike="noStrike" kern="1200" cap="none" spc="0" normalizeH="0" baseline="0" noProof="0" dirty="0">
                  <a:ln>
                    <a:solidFill>
                      <a:srgbClr val="0071E2">
                        <a:alpha val="0"/>
                      </a:srgbClr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roy SemiBold" panose="00000700000000000000" pitchFamily="2" charset="0"/>
                  <a:ea typeface="Spoqa Han Sans Neo Regular" panose="020B0500000000000000" pitchFamily="34" charset="-128"/>
                  <a:cs typeface="+mn-cs"/>
                </a:rPr>
                <a:t>+82-2-569-5507</a:t>
              </a:r>
              <a:endParaRPr kumimoji="0" lang="en-US" sz="1600" b="0" i="0" u="none" strike="noStrike" kern="1200" cap="none" spc="0" normalizeH="0" baseline="0" noProof="0" dirty="0">
                <a:ln>
                  <a:solidFill>
                    <a:srgbClr val="0071E2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roy SemiBold" panose="00000700000000000000" pitchFamily="2" charset="0"/>
                <a:ea typeface="Spoqa Han Sans Neo Regular" panose="020B0500000000000000" pitchFamily="34" charset="-128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6C1A453-7DBD-36E5-5B9D-3F52E431D0B6}"/>
              </a:ext>
            </a:extLst>
          </p:cNvPr>
          <p:cNvSpPr txBox="1"/>
          <p:nvPr/>
        </p:nvSpPr>
        <p:spPr>
          <a:xfrm>
            <a:off x="4099007" y="3903417"/>
            <a:ext cx="4053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n>
                  <a:solidFill>
                    <a:srgbClr val="0071E2">
                      <a:alpha val="0"/>
                    </a:srgbClr>
                  </a:solidFill>
                </a:ln>
                <a:solidFill>
                  <a:srgbClr val="FFFFFF"/>
                </a:solidFill>
                <a:latin typeface="Gilroy SemiBold" panose="00000700000000000000" pitchFamily="2" charset="0"/>
                <a:ea typeface="Spoqa Han Sans Neo Regular" panose="020B0500000000000000" pitchFamily="34" charset="-128"/>
              </a:rPr>
              <a:t>-Thank You-</a:t>
            </a:r>
            <a:endParaRPr lang="ko-KR" altLang="en-US" sz="2800" dirty="0">
              <a:ln>
                <a:solidFill>
                  <a:srgbClr val="0071E2">
                    <a:alpha val="0"/>
                  </a:srgbClr>
                </a:solidFill>
              </a:ln>
              <a:solidFill>
                <a:srgbClr val="FFFFFF"/>
              </a:solidFill>
              <a:latin typeface="Gilroy SemiBold" panose="00000700000000000000" pitchFamily="2" charset="0"/>
              <a:ea typeface="Spoqa Han Sans Neo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4F07AC2-063A-2EB3-9C6F-12A04CCDA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6367" y="1345888"/>
            <a:ext cx="5273497" cy="384081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4F5E1B2-4DF3-9056-5A23-D52DDCACF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762" y="2722574"/>
            <a:ext cx="3865199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3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501D3F75-EE46-6456-3DDA-55B86AB9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A7A0384-5BE6-F6A5-965B-F20C9A853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제목 11">
            <a:extLst>
              <a:ext uri="{FF2B5EF4-FFF2-40B4-BE49-F238E27FC236}">
                <a16:creationId xmlns:a16="http://schemas.microsoft.com/office/drawing/2014/main" id="{F6BDC036-6BC0-7073-12AE-56D87ECB9D86}"/>
              </a:ext>
            </a:extLst>
          </p:cNvPr>
          <p:cNvSpPr txBox="1">
            <a:spLocks/>
          </p:cNvSpPr>
          <p:nvPr/>
        </p:nvSpPr>
        <p:spPr>
          <a:xfrm>
            <a:off x="648000" y="790519"/>
            <a:ext cx="8152800" cy="41615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Spoqa Han Sans Neo Medium" panose="020B0500000000000000" pitchFamily="34" charset="-128"/>
                <a:ea typeface="Spoqa Han Sans Neo Medium" panose="020B0500000000000000" pitchFamily="34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en-US" sz="3600" dirty="0">
                <a:latin typeface="Gilroy SemiBold" panose="00000700000000000000" charset="0"/>
                <a:ea typeface="나눔스퀘어OTF_ac Bold" panose="020B0600000101010101" pitchFamily="34" charset="-127"/>
              </a:rPr>
              <a:t>AI-based Early Warning Score </a:t>
            </a:r>
          </a:p>
          <a:p>
            <a:pPr>
              <a:lnSpc>
                <a:spcPct val="100000"/>
              </a:lnSpc>
            </a:pPr>
            <a:r>
              <a:rPr kumimoji="1" lang="en-US" altLang="en-US" sz="2800" dirty="0">
                <a:latin typeface="Gilroy SemiBold" panose="00000700000000000000" charset="0"/>
                <a:ea typeface="나눔스퀘어OTF_ac Bold" panose="020B0600000101010101" pitchFamily="34" charset="-127"/>
              </a:rPr>
              <a:t>for patient safety</a:t>
            </a:r>
          </a:p>
          <a:p>
            <a:pPr>
              <a:lnSpc>
                <a:spcPct val="100000"/>
              </a:lnSpc>
            </a:pPr>
            <a:endParaRPr kumimoji="1" lang="en-US" altLang="en-US" sz="4400" dirty="0">
              <a:latin typeface="Gilroy Bold" panose="00000800000000000000" charset="0"/>
              <a:ea typeface="나눔스퀘어OTF_ac Bold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kumimoji="1" lang="en-US" altLang="en-US" sz="2000" dirty="0">
                <a:latin typeface="Gilroy SemiBold" panose="00000700000000000000" charset="0"/>
                <a:ea typeface="나눔스퀘어OTF_ac" panose="020B0600000101010101" pitchFamily="34" charset="-127"/>
              </a:rPr>
              <a:t>ITU-WHO FG-AI4H, TG proposal</a:t>
            </a:r>
          </a:p>
          <a:p>
            <a:pPr>
              <a:lnSpc>
                <a:spcPct val="100000"/>
              </a:lnSpc>
            </a:pPr>
            <a:endParaRPr kumimoji="1" lang="en-US" altLang="en-US" sz="3600" dirty="0">
              <a:latin typeface="Gilroy SemiBold" panose="00000700000000000000" charset="0"/>
              <a:ea typeface="나눔스퀘어OTF_ac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en-US" sz="2400" kern="1400" dirty="0">
                <a:latin typeface="Gilroy SemiBold" panose="00000700000000000000" charset="0"/>
                <a:ea typeface="나눔스퀘어OTF_ac" panose="020B0600000101010101" pitchFamily="34" charset="-127"/>
              </a:rPr>
              <a:t>Dongyeop Kim</a:t>
            </a:r>
          </a:p>
          <a:p>
            <a:pPr>
              <a:lnSpc>
                <a:spcPct val="150000"/>
              </a:lnSpc>
            </a:pPr>
            <a:r>
              <a:rPr kumimoji="1" lang="en-US" altLang="en-US" sz="1800" dirty="0">
                <a:latin typeface="Gilroy"/>
                <a:ea typeface="나눔스퀘어OTF_ac" panose="020B0600000101010101" pitchFamily="34" charset="-127"/>
              </a:rPr>
              <a:t>Manager, Regulatory Affairs &amp; Quality Assurance</a:t>
            </a:r>
          </a:p>
          <a:p>
            <a:pPr>
              <a:lnSpc>
                <a:spcPct val="150000"/>
              </a:lnSpc>
            </a:pPr>
            <a:r>
              <a:rPr kumimoji="1" lang="en-US" altLang="en-US" sz="1800" dirty="0">
                <a:latin typeface="Gilroy"/>
                <a:ea typeface="나눔스퀘어OTF_ac" panose="020B0600000101010101" pitchFamily="34" charset="-127"/>
              </a:rPr>
              <a:t>noah@aitrics.com</a:t>
            </a:r>
            <a:endParaRPr kumimoji="1" lang="ko-Kore-KR" altLang="en-US" sz="1800" dirty="0">
              <a:latin typeface="Gilroy"/>
              <a:ea typeface="나눔스퀘어OTF_ac" panose="020B0600000101010101" pitchFamily="34" charset="-127"/>
            </a:endParaRPr>
          </a:p>
          <a:p>
            <a:pPr>
              <a:lnSpc>
                <a:spcPct val="100000"/>
              </a:lnSpc>
            </a:pPr>
            <a:endParaRPr kumimoji="1" lang="ko-Kore-KR" altLang="en-US" sz="2800" dirty="0">
              <a:latin typeface="Gilroy Bold" panose="00000800000000000000" charset="0"/>
              <a:ea typeface="나눔스퀘어OTF_ac Bold" panose="020B0600000101010101" pitchFamily="34" charset="-127"/>
            </a:endParaRPr>
          </a:p>
        </p:txBody>
      </p:sp>
      <p:sp>
        <p:nvSpPr>
          <p:cNvPr id="14" name="제목 11">
            <a:extLst>
              <a:ext uri="{FF2B5EF4-FFF2-40B4-BE49-F238E27FC236}">
                <a16:creationId xmlns:a16="http://schemas.microsoft.com/office/drawing/2014/main" id="{B31AE7AB-3305-BCE1-2C4F-CC34F4B15953}"/>
              </a:ext>
            </a:extLst>
          </p:cNvPr>
          <p:cNvSpPr txBox="1">
            <a:spLocks/>
          </p:cNvSpPr>
          <p:nvPr/>
        </p:nvSpPr>
        <p:spPr>
          <a:xfrm>
            <a:off x="648000" y="3429000"/>
            <a:ext cx="6057600" cy="21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Spoqa Han Sans Neo Medium" panose="020B0500000000000000" pitchFamily="34" charset="-128"/>
                <a:ea typeface="Spoqa Han Sans Neo Medium" panose="020B0500000000000000" pitchFamily="34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kumimoji="1" lang="ko-Kore-KR" altLang="en-US" sz="1800" dirty="0">
              <a:latin typeface="나눔스퀘어OTF_ac" panose="020B0600000101010101" pitchFamily="34" charset="-127"/>
              <a:ea typeface="나눔스퀘어OTF_ac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19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3">
            <a:extLst>
              <a:ext uri="{FF2B5EF4-FFF2-40B4-BE49-F238E27FC236}">
                <a16:creationId xmlns:a16="http://schemas.microsoft.com/office/drawing/2014/main" id="{1E53E7E6-0D9B-5730-FE33-6A508CC61C39}"/>
              </a:ext>
            </a:extLst>
          </p:cNvPr>
          <p:cNvSpPr/>
          <p:nvPr/>
        </p:nvSpPr>
        <p:spPr>
          <a:xfrm>
            <a:off x="0" y="0"/>
            <a:ext cx="12188952" cy="6857769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2">
            <a:extLst>
              <a:ext uri="{FF2B5EF4-FFF2-40B4-BE49-F238E27FC236}">
                <a16:creationId xmlns:a16="http://schemas.microsoft.com/office/drawing/2014/main" id="{CF72CE9F-B4F9-4F8D-1BD6-3BD4C0773D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" y="-231"/>
            <a:ext cx="12185904" cy="6858231"/>
          </a:xfrm>
          <a:prstGeom prst="rect">
            <a:avLst/>
          </a:prstGeom>
        </p:spPr>
      </p:pic>
      <p:sp>
        <p:nvSpPr>
          <p:cNvPr id="76" name="object 3">
            <a:extLst>
              <a:ext uri="{FF2B5EF4-FFF2-40B4-BE49-F238E27FC236}">
                <a16:creationId xmlns:a16="http://schemas.microsoft.com/office/drawing/2014/main" id="{D245487A-AB28-9AA5-424B-ADA1B464B9EE}"/>
              </a:ext>
            </a:extLst>
          </p:cNvPr>
          <p:cNvSpPr/>
          <p:nvPr/>
        </p:nvSpPr>
        <p:spPr>
          <a:xfrm>
            <a:off x="14462" y="0"/>
            <a:ext cx="12185904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48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5">
            <a:extLst>
              <a:ext uri="{FF2B5EF4-FFF2-40B4-BE49-F238E27FC236}">
                <a16:creationId xmlns:a16="http://schemas.microsoft.com/office/drawing/2014/main" id="{852E6BEF-FDA6-89F6-A720-41A87213F56A}"/>
              </a:ext>
            </a:extLst>
          </p:cNvPr>
          <p:cNvSpPr txBox="1"/>
          <p:nvPr/>
        </p:nvSpPr>
        <p:spPr>
          <a:xfrm>
            <a:off x="748969" y="2637834"/>
            <a:ext cx="9028112" cy="158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defTabSz="914400">
              <a:lnSpc>
                <a:spcPct val="150000"/>
              </a:lnSpc>
            </a:pPr>
            <a:r>
              <a:rPr lang="en-US" sz="3600" b="1" kern="0" dirty="0">
                <a:solidFill>
                  <a:srgbClr val="FFFFF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76200" dist="190500" dir="3600000" algn="t" rotWithShape="0">
                    <a:prstClr val="black">
                      <a:alpha val="29000"/>
                    </a:prstClr>
                  </a:outerShdw>
                  <a:reflection stA="45000" endPos="0" dist="50800" dir="5400000" sy="-100000" algn="bl" rotWithShape="0"/>
                </a:effectLst>
                <a:latin typeface="Gilroy Bold" panose="00000800000000000000" charset="0"/>
                <a:ea typeface="나눔스퀘어OTF_ac Bold" panose="020B0600000101010101" pitchFamily="34" charset="-127"/>
                <a:cs typeface="Calibri"/>
              </a:rPr>
              <a:t>Save patient’s life and provide </a:t>
            </a:r>
          </a:p>
          <a:p>
            <a:pPr marL="12700" defTabSz="914400">
              <a:lnSpc>
                <a:spcPct val="150000"/>
              </a:lnSpc>
            </a:pPr>
            <a:r>
              <a:rPr lang="en-US" sz="3600" b="1" kern="0" dirty="0">
                <a:solidFill>
                  <a:srgbClr val="FFFFF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76200" dist="190500" dir="3600000" algn="t" rotWithShape="0">
                    <a:prstClr val="black">
                      <a:alpha val="29000"/>
                    </a:prstClr>
                  </a:outerShdw>
                  <a:reflection stA="45000" endPos="0" dist="50800" dir="5400000" sy="-100000" algn="bl" rotWithShape="0"/>
                </a:effectLst>
                <a:latin typeface="Gilroy Bold" panose="00000800000000000000" charset="0"/>
                <a:ea typeface="나눔스퀘어OTF_ac Bold" panose="020B0600000101010101" pitchFamily="34" charset="-127"/>
                <a:cs typeface="Calibri"/>
              </a:rPr>
              <a:t>innovative workflow to medical staff</a:t>
            </a:r>
          </a:p>
        </p:txBody>
      </p:sp>
      <p:sp>
        <p:nvSpPr>
          <p:cNvPr id="63" name="object 7">
            <a:extLst>
              <a:ext uri="{FF2B5EF4-FFF2-40B4-BE49-F238E27FC236}">
                <a16:creationId xmlns:a16="http://schemas.microsoft.com/office/drawing/2014/main" id="{81C3D5EF-83F3-A1B8-2512-511278762A8D}"/>
              </a:ext>
            </a:extLst>
          </p:cNvPr>
          <p:cNvSpPr txBox="1">
            <a:spLocks/>
          </p:cNvSpPr>
          <p:nvPr/>
        </p:nvSpPr>
        <p:spPr>
          <a:xfrm>
            <a:off x="748969" y="1096100"/>
            <a:ext cx="272481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4600" b="1" i="0">
                <a:solidFill>
                  <a:srgbClr val="00886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f-ZA" sz="2800" kern="0" dirty="0">
                <a:solidFill>
                  <a:srgbClr val="FFFFF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76200" dist="190500" dir="3600000" algn="t" rotWithShape="0">
                    <a:prstClr val="black">
                      <a:alpha val="29000"/>
                    </a:prstClr>
                  </a:outerShdw>
                  <a:reflection stA="45000" endPos="0" dist="50800" dir="5400000" sy="-100000" algn="bl" rotWithShape="0"/>
                </a:effectLst>
                <a:latin typeface="Gilroy Bold" panose="00000800000000000000" charset="0"/>
                <a:ea typeface="나눔스퀘어OTF_ac Bold" panose="020B0600000101010101" pitchFamily="34" charset="-127"/>
              </a:rPr>
              <a:t>Our Vision</a:t>
            </a: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B571BDF4-0D94-C397-569B-70F46B473762}"/>
              </a:ext>
            </a:extLst>
          </p:cNvPr>
          <p:cNvGrpSpPr/>
          <p:nvPr/>
        </p:nvGrpSpPr>
        <p:grpSpPr>
          <a:xfrm>
            <a:off x="10095579" y="5943600"/>
            <a:ext cx="1512221" cy="408107"/>
            <a:chOff x="-1231900" y="2689225"/>
            <a:chExt cx="13671551" cy="3473450"/>
          </a:xfrm>
          <a:solidFill>
            <a:schemeClr val="bg1"/>
          </a:solidFill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9DCECA93-3463-8F88-3DB3-91D39C236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4175" y="3395663"/>
              <a:ext cx="1995488" cy="2060575"/>
            </a:xfrm>
            <a:custGeom>
              <a:avLst/>
              <a:gdLst>
                <a:gd name="T0" fmla="*/ 811 w 1257"/>
                <a:gd name="T1" fmla="*/ 0 h 1298"/>
                <a:gd name="T2" fmla="*/ 443 w 1257"/>
                <a:gd name="T3" fmla="*/ 0 h 1298"/>
                <a:gd name="T4" fmla="*/ 0 w 1257"/>
                <a:gd name="T5" fmla="*/ 1298 h 1298"/>
                <a:gd name="T6" fmla="*/ 322 w 1257"/>
                <a:gd name="T7" fmla="*/ 1298 h 1298"/>
                <a:gd name="T8" fmla="*/ 415 w 1257"/>
                <a:gd name="T9" fmla="*/ 1006 h 1298"/>
                <a:gd name="T10" fmla="*/ 839 w 1257"/>
                <a:gd name="T11" fmla="*/ 1006 h 1298"/>
                <a:gd name="T12" fmla="*/ 932 w 1257"/>
                <a:gd name="T13" fmla="*/ 1298 h 1298"/>
                <a:gd name="T14" fmla="*/ 1257 w 1257"/>
                <a:gd name="T15" fmla="*/ 1298 h 1298"/>
                <a:gd name="T16" fmla="*/ 811 w 1257"/>
                <a:gd name="T17" fmla="*/ 0 h 1298"/>
                <a:gd name="T18" fmla="*/ 505 w 1257"/>
                <a:gd name="T19" fmla="*/ 728 h 1298"/>
                <a:gd name="T20" fmla="*/ 628 w 1257"/>
                <a:gd name="T21" fmla="*/ 340 h 1298"/>
                <a:gd name="T22" fmla="*/ 752 w 1257"/>
                <a:gd name="T23" fmla="*/ 728 h 1298"/>
                <a:gd name="T24" fmla="*/ 505 w 1257"/>
                <a:gd name="T25" fmla="*/ 72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7" h="1298">
                  <a:moveTo>
                    <a:pt x="811" y="0"/>
                  </a:moveTo>
                  <a:lnTo>
                    <a:pt x="443" y="0"/>
                  </a:lnTo>
                  <a:lnTo>
                    <a:pt x="0" y="1298"/>
                  </a:lnTo>
                  <a:lnTo>
                    <a:pt x="322" y="1298"/>
                  </a:lnTo>
                  <a:lnTo>
                    <a:pt x="415" y="1006"/>
                  </a:lnTo>
                  <a:lnTo>
                    <a:pt x="839" y="1006"/>
                  </a:lnTo>
                  <a:lnTo>
                    <a:pt x="932" y="1298"/>
                  </a:lnTo>
                  <a:lnTo>
                    <a:pt x="1257" y="1298"/>
                  </a:lnTo>
                  <a:lnTo>
                    <a:pt x="811" y="0"/>
                  </a:lnTo>
                  <a:close/>
                  <a:moveTo>
                    <a:pt x="505" y="728"/>
                  </a:moveTo>
                  <a:lnTo>
                    <a:pt x="628" y="340"/>
                  </a:lnTo>
                  <a:lnTo>
                    <a:pt x="752" y="728"/>
                  </a:lnTo>
                  <a:lnTo>
                    <a:pt x="505" y="7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5F075029-50B8-0406-9D34-354400AB8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3395663"/>
              <a:ext cx="471488" cy="2060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B50FF27-1CBA-A4E0-626F-B1F566985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3395663"/>
              <a:ext cx="1525588" cy="2060575"/>
            </a:xfrm>
            <a:custGeom>
              <a:avLst/>
              <a:gdLst>
                <a:gd name="T0" fmla="*/ 961 w 961"/>
                <a:gd name="T1" fmla="*/ 285 h 1298"/>
                <a:gd name="T2" fmla="*/ 629 w 961"/>
                <a:gd name="T3" fmla="*/ 285 h 1298"/>
                <a:gd name="T4" fmla="*/ 629 w 961"/>
                <a:gd name="T5" fmla="*/ 1298 h 1298"/>
                <a:gd name="T6" fmla="*/ 332 w 961"/>
                <a:gd name="T7" fmla="*/ 1298 h 1298"/>
                <a:gd name="T8" fmla="*/ 332 w 961"/>
                <a:gd name="T9" fmla="*/ 285 h 1298"/>
                <a:gd name="T10" fmla="*/ 0 w 961"/>
                <a:gd name="T11" fmla="*/ 285 h 1298"/>
                <a:gd name="T12" fmla="*/ 0 w 961"/>
                <a:gd name="T13" fmla="*/ 0 h 1298"/>
                <a:gd name="T14" fmla="*/ 961 w 961"/>
                <a:gd name="T15" fmla="*/ 0 h 1298"/>
                <a:gd name="T16" fmla="*/ 961 w 961"/>
                <a:gd name="T17" fmla="*/ 285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1" h="1298">
                  <a:moveTo>
                    <a:pt x="961" y="285"/>
                  </a:moveTo>
                  <a:lnTo>
                    <a:pt x="629" y="285"/>
                  </a:lnTo>
                  <a:lnTo>
                    <a:pt x="629" y="1298"/>
                  </a:lnTo>
                  <a:lnTo>
                    <a:pt x="332" y="1298"/>
                  </a:lnTo>
                  <a:lnTo>
                    <a:pt x="332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961" y="0"/>
                  </a:lnTo>
                  <a:lnTo>
                    <a:pt x="961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6CAC335F-168A-8206-C114-6B8E6E6A3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7888" y="3395663"/>
              <a:ext cx="1584325" cy="2060575"/>
            </a:xfrm>
            <a:custGeom>
              <a:avLst/>
              <a:gdLst>
                <a:gd name="T0" fmla="*/ 184 w 421"/>
                <a:gd name="T1" fmla="*/ 367 h 546"/>
                <a:gd name="T2" fmla="*/ 124 w 421"/>
                <a:gd name="T3" fmla="*/ 367 h 546"/>
                <a:gd name="T4" fmla="*/ 124 w 421"/>
                <a:gd name="T5" fmla="*/ 546 h 546"/>
                <a:gd name="T6" fmla="*/ 0 w 421"/>
                <a:gd name="T7" fmla="*/ 546 h 546"/>
                <a:gd name="T8" fmla="*/ 0 w 421"/>
                <a:gd name="T9" fmla="*/ 0 h 546"/>
                <a:gd name="T10" fmla="*/ 218 w 421"/>
                <a:gd name="T11" fmla="*/ 0 h 546"/>
                <a:gd name="T12" fmla="*/ 405 w 421"/>
                <a:gd name="T13" fmla="*/ 187 h 546"/>
                <a:gd name="T14" fmla="*/ 304 w 421"/>
                <a:gd name="T15" fmla="*/ 346 h 546"/>
                <a:gd name="T16" fmla="*/ 421 w 421"/>
                <a:gd name="T17" fmla="*/ 546 h 546"/>
                <a:gd name="T18" fmla="*/ 286 w 421"/>
                <a:gd name="T19" fmla="*/ 546 h 546"/>
                <a:gd name="T20" fmla="*/ 184 w 421"/>
                <a:gd name="T21" fmla="*/ 367 h 546"/>
                <a:gd name="T22" fmla="*/ 124 w 421"/>
                <a:gd name="T23" fmla="*/ 257 h 546"/>
                <a:gd name="T24" fmla="*/ 218 w 421"/>
                <a:gd name="T25" fmla="*/ 257 h 546"/>
                <a:gd name="T26" fmla="*/ 280 w 421"/>
                <a:gd name="T27" fmla="*/ 187 h 546"/>
                <a:gd name="T28" fmla="*/ 218 w 421"/>
                <a:gd name="T29" fmla="*/ 117 h 546"/>
                <a:gd name="T30" fmla="*/ 124 w 421"/>
                <a:gd name="T31" fmla="*/ 117 h 546"/>
                <a:gd name="T32" fmla="*/ 124 w 421"/>
                <a:gd name="T33" fmla="*/ 257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1" h="546">
                  <a:moveTo>
                    <a:pt x="184" y="367"/>
                  </a:moveTo>
                  <a:cubicBezTo>
                    <a:pt x="124" y="367"/>
                    <a:pt x="124" y="367"/>
                    <a:pt x="124" y="367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0" y="546"/>
                    <a:pt x="0" y="546"/>
                    <a:pt x="0" y="5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322" y="0"/>
                    <a:pt x="405" y="84"/>
                    <a:pt x="405" y="187"/>
                  </a:cubicBezTo>
                  <a:cubicBezTo>
                    <a:pt x="405" y="254"/>
                    <a:pt x="364" y="315"/>
                    <a:pt x="304" y="346"/>
                  </a:cubicBezTo>
                  <a:cubicBezTo>
                    <a:pt x="421" y="546"/>
                    <a:pt x="421" y="546"/>
                    <a:pt x="421" y="546"/>
                  </a:cubicBezTo>
                  <a:cubicBezTo>
                    <a:pt x="286" y="546"/>
                    <a:pt x="286" y="546"/>
                    <a:pt x="286" y="546"/>
                  </a:cubicBezTo>
                  <a:lnTo>
                    <a:pt x="184" y="367"/>
                  </a:lnTo>
                  <a:close/>
                  <a:moveTo>
                    <a:pt x="124" y="257"/>
                  </a:moveTo>
                  <a:cubicBezTo>
                    <a:pt x="218" y="257"/>
                    <a:pt x="218" y="257"/>
                    <a:pt x="218" y="257"/>
                  </a:cubicBezTo>
                  <a:cubicBezTo>
                    <a:pt x="252" y="257"/>
                    <a:pt x="280" y="227"/>
                    <a:pt x="280" y="187"/>
                  </a:cubicBezTo>
                  <a:cubicBezTo>
                    <a:pt x="280" y="147"/>
                    <a:pt x="252" y="117"/>
                    <a:pt x="218" y="117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124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rgbClr val="008868"/>
                </a:solidFill>
              </a:endParaRPr>
            </a:p>
          </p:txBody>
        </p:sp>
        <p:sp>
          <p:nvSpPr>
            <p:cNvPr id="69" name="Rectangle 9">
              <a:extLst>
                <a:ext uri="{FF2B5EF4-FFF2-40B4-BE49-F238E27FC236}">
                  <a16:creationId xmlns:a16="http://schemas.microsoft.com/office/drawing/2014/main" id="{FBE58914-E878-05AF-85F7-FA155DB48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825" y="3395663"/>
              <a:ext cx="469900" cy="2060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D473C16E-F717-F835-4C9B-19628EFA1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9338" y="3354388"/>
              <a:ext cx="1951038" cy="2144713"/>
            </a:xfrm>
            <a:custGeom>
              <a:avLst/>
              <a:gdLst>
                <a:gd name="T0" fmla="*/ 0 w 518"/>
                <a:gd name="T1" fmla="*/ 284 h 568"/>
                <a:gd name="T2" fmla="*/ 284 w 518"/>
                <a:gd name="T3" fmla="*/ 0 h 568"/>
                <a:gd name="T4" fmla="*/ 518 w 518"/>
                <a:gd name="T5" fmla="*/ 127 h 568"/>
                <a:gd name="T6" fmla="*/ 410 w 518"/>
                <a:gd name="T7" fmla="*/ 189 h 568"/>
                <a:gd name="T8" fmla="*/ 284 w 518"/>
                <a:gd name="T9" fmla="*/ 122 h 568"/>
                <a:gd name="T10" fmla="*/ 125 w 518"/>
                <a:gd name="T11" fmla="*/ 284 h 568"/>
                <a:gd name="T12" fmla="*/ 284 w 518"/>
                <a:gd name="T13" fmla="*/ 446 h 568"/>
                <a:gd name="T14" fmla="*/ 410 w 518"/>
                <a:gd name="T15" fmla="*/ 379 h 568"/>
                <a:gd name="T16" fmla="*/ 518 w 518"/>
                <a:gd name="T17" fmla="*/ 442 h 568"/>
                <a:gd name="T18" fmla="*/ 284 w 518"/>
                <a:gd name="T19" fmla="*/ 568 h 568"/>
                <a:gd name="T20" fmla="*/ 0 w 518"/>
                <a:gd name="T21" fmla="*/ 28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68">
                  <a:moveTo>
                    <a:pt x="0" y="284"/>
                  </a:moveTo>
                  <a:cubicBezTo>
                    <a:pt x="0" y="123"/>
                    <a:pt x="119" y="0"/>
                    <a:pt x="284" y="0"/>
                  </a:cubicBezTo>
                  <a:cubicBezTo>
                    <a:pt x="383" y="0"/>
                    <a:pt x="470" y="49"/>
                    <a:pt x="518" y="127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6" y="147"/>
                    <a:pt x="339" y="122"/>
                    <a:pt x="284" y="122"/>
                  </a:cubicBezTo>
                  <a:cubicBezTo>
                    <a:pt x="187" y="122"/>
                    <a:pt x="125" y="187"/>
                    <a:pt x="125" y="284"/>
                  </a:cubicBezTo>
                  <a:cubicBezTo>
                    <a:pt x="125" y="381"/>
                    <a:pt x="187" y="446"/>
                    <a:pt x="284" y="446"/>
                  </a:cubicBezTo>
                  <a:cubicBezTo>
                    <a:pt x="339" y="446"/>
                    <a:pt x="387" y="421"/>
                    <a:pt x="410" y="379"/>
                  </a:cubicBezTo>
                  <a:cubicBezTo>
                    <a:pt x="518" y="442"/>
                    <a:pt x="518" y="442"/>
                    <a:pt x="518" y="442"/>
                  </a:cubicBezTo>
                  <a:cubicBezTo>
                    <a:pt x="471" y="519"/>
                    <a:pt x="384" y="568"/>
                    <a:pt x="284" y="568"/>
                  </a:cubicBezTo>
                  <a:cubicBezTo>
                    <a:pt x="119" y="568"/>
                    <a:pt x="0" y="445"/>
                    <a:pt x="0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EEA0793D-FAD4-05CB-C5C6-C625C9FB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3738" y="3354388"/>
              <a:ext cx="1585913" cy="2144713"/>
            </a:xfrm>
            <a:custGeom>
              <a:avLst/>
              <a:gdLst>
                <a:gd name="T0" fmla="*/ 0 w 421"/>
                <a:gd name="T1" fmla="*/ 433 h 568"/>
                <a:gd name="T2" fmla="*/ 108 w 421"/>
                <a:gd name="T3" fmla="*/ 371 h 568"/>
                <a:gd name="T4" fmla="*/ 222 w 421"/>
                <a:gd name="T5" fmla="*/ 446 h 568"/>
                <a:gd name="T6" fmla="*/ 296 w 421"/>
                <a:gd name="T7" fmla="*/ 402 h 568"/>
                <a:gd name="T8" fmla="*/ 183 w 421"/>
                <a:gd name="T9" fmla="*/ 332 h 568"/>
                <a:gd name="T10" fmla="*/ 23 w 421"/>
                <a:gd name="T11" fmla="*/ 166 h 568"/>
                <a:gd name="T12" fmla="*/ 206 w 421"/>
                <a:gd name="T13" fmla="*/ 0 h 568"/>
                <a:gd name="T14" fmla="*/ 405 w 421"/>
                <a:gd name="T15" fmla="*/ 123 h 568"/>
                <a:gd name="T16" fmla="*/ 300 w 421"/>
                <a:gd name="T17" fmla="*/ 185 h 568"/>
                <a:gd name="T18" fmla="*/ 206 w 421"/>
                <a:gd name="T19" fmla="*/ 122 h 568"/>
                <a:gd name="T20" fmla="*/ 147 w 421"/>
                <a:gd name="T21" fmla="*/ 163 h 568"/>
                <a:gd name="T22" fmla="*/ 246 w 421"/>
                <a:gd name="T23" fmla="*/ 231 h 568"/>
                <a:gd name="T24" fmla="*/ 421 w 421"/>
                <a:gd name="T25" fmla="*/ 400 h 568"/>
                <a:gd name="T26" fmla="*/ 218 w 421"/>
                <a:gd name="T27" fmla="*/ 568 h 568"/>
                <a:gd name="T28" fmla="*/ 0 w 421"/>
                <a:gd name="T29" fmla="*/ 43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568">
                  <a:moveTo>
                    <a:pt x="0" y="433"/>
                  </a:moveTo>
                  <a:cubicBezTo>
                    <a:pt x="108" y="371"/>
                    <a:pt x="108" y="371"/>
                    <a:pt x="108" y="371"/>
                  </a:cubicBezTo>
                  <a:cubicBezTo>
                    <a:pt x="127" y="416"/>
                    <a:pt x="161" y="446"/>
                    <a:pt x="222" y="446"/>
                  </a:cubicBezTo>
                  <a:cubicBezTo>
                    <a:pt x="281" y="446"/>
                    <a:pt x="296" y="423"/>
                    <a:pt x="296" y="402"/>
                  </a:cubicBezTo>
                  <a:cubicBezTo>
                    <a:pt x="296" y="368"/>
                    <a:pt x="265" y="355"/>
                    <a:pt x="183" y="332"/>
                  </a:cubicBezTo>
                  <a:cubicBezTo>
                    <a:pt x="102" y="310"/>
                    <a:pt x="23" y="271"/>
                    <a:pt x="23" y="166"/>
                  </a:cubicBezTo>
                  <a:cubicBezTo>
                    <a:pt x="23" y="61"/>
                    <a:pt x="112" y="0"/>
                    <a:pt x="206" y="0"/>
                  </a:cubicBezTo>
                  <a:cubicBezTo>
                    <a:pt x="296" y="0"/>
                    <a:pt x="366" y="43"/>
                    <a:pt x="405" y="123"/>
                  </a:cubicBezTo>
                  <a:cubicBezTo>
                    <a:pt x="300" y="185"/>
                    <a:pt x="300" y="185"/>
                    <a:pt x="300" y="185"/>
                  </a:cubicBezTo>
                  <a:cubicBezTo>
                    <a:pt x="281" y="146"/>
                    <a:pt x="256" y="122"/>
                    <a:pt x="206" y="122"/>
                  </a:cubicBezTo>
                  <a:cubicBezTo>
                    <a:pt x="167" y="122"/>
                    <a:pt x="147" y="141"/>
                    <a:pt x="147" y="163"/>
                  </a:cubicBezTo>
                  <a:cubicBezTo>
                    <a:pt x="147" y="188"/>
                    <a:pt x="161" y="205"/>
                    <a:pt x="246" y="231"/>
                  </a:cubicBezTo>
                  <a:cubicBezTo>
                    <a:pt x="328" y="256"/>
                    <a:pt x="421" y="285"/>
                    <a:pt x="421" y="400"/>
                  </a:cubicBezTo>
                  <a:cubicBezTo>
                    <a:pt x="421" y="505"/>
                    <a:pt x="337" y="568"/>
                    <a:pt x="218" y="568"/>
                  </a:cubicBezTo>
                  <a:cubicBezTo>
                    <a:pt x="104" y="568"/>
                    <a:pt x="30" y="513"/>
                    <a:pt x="0" y="4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B88FFF1D-F563-5F30-F968-78D3314D2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1900" y="2689225"/>
              <a:ext cx="4767263" cy="3473450"/>
            </a:xfrm>
            <a:custGeom>
              <a:avLst/>
              <a:gdLst>
                <a:gd name="T0" fmla="*/ 1235 w 1266"/>
                <a:gd name="T1" fmla="*/ 43 h 920"/>
                <a:gd name="T2" fmla="*/ 1141 w 1266"/>
                <a:gd name="T3" fmla="*/ 0 h 920"/>
                <a:gd name="T4" fmla="*/ 477 w 1266"/>
                <a:gd name="T5" fmla="*/ 0 h 920"/>
                <a:gd name="T6" fmla="*/ 455 w 1266"/>
                <a:gd name="T7" fmla="*/ 62 h 920"/>
                <a:gd name="T8" fmla="*/ 1141 w 1266"/>
                <a:gd name="T9" fmla="*/ 62 h 920"/>
                <a:gd name="T10" fmla="*/ 1204 w 1266"/>
                <a:gd name="T11" fmla="*/ 125 h 920"/>
                <a:gd name="T12" fmla="*/ 1204 w 1266"/>
                <a:gd name="T13" fmla="*/ 795 h 920"/>
                <a:gd name="T14" fmla="*/ 1141 w 1266"/>
                <a:gd name="T15" fmla="*/ 858 h 920"/>
                <a:gd name="T16" fmla="*/ 955 w 1266"/>
                <a:gd name="T17" fmla="*/ 858 h 920"/>
                <a:gd name="T18" fmla="*/ 933 w 1266"/>
                <a:gd name="T19" fmla="*/ 920 h 920"/>
                <a:gd name="T20" fmla="*/ 1141 w 1266"/>
                <a:gd name="T21" fmla="*/ 920 h 920"/>
                <a:gd name="T22" fmla="*/ 1266 w 1266"/>
                <a:gd name="T23" fmla="*/ 795 h 920"/>
                <a:gd name="T24" fmla="*/ 1266 w 1266"/>
                <a:gd name="T25" fmla="*/ 125 h 920"/>
                <a:gd name="T26" fmla="*/ 1235 w 1266"/>
                <a:gd name="T27" fmla="*/ 43 h 920"/>
                <a:gd name="T28" fmla="*/ 125 w 1266"/>
                <a:gd name="T29" fmla="*/ 858 h 920"/>
                <a:gd name="T30" fmla="*/ 62 w 1266"/>
                <a:gd name="T31" fmla="*/ 795 h 920"/>
                <a:gd name="T32" fmla="*/ 62 w 1266"/>
                <a:gd name="T33" fmla="*/ 125 h 920"/>
                <a:gd name="T34" fmla="*/ 125 w 1266"/>
                <a:gd name="T35" fmla="*/ 62 h 920"/>
                <a:gd name="T36" fmla="*/ 311 w 1266"/>
                <a:gd name="T37" fmla="*/ 62 h 920"/>
                <a:gd name="T38" fmla="*/ 333 w 1266"/>
                <a:gd name="T39" fmla="*/ 0 h 920"/>
                <a:gd name="T40" fmla="*/ 125 w 1266"/>
                <a:gd name="T41" fmla="*/ 0 h 920"/>
                <a:gd name="T42" fmla="*/ 0 w 1266"/>
                <a:gd name="T43" fmla="*/ 125 h 920"/>
                <a:gd name="T44" fmla="*/ 0 w 1266"/>
                <a:gd name="T45" fmla="*/ 795 h 920"/>
                <a:gd name="T46" fmla="*/ 31 w 1266"/>
                <a:gd name="T47" fmla="*/ 877 h 920"/>
                <a:gd name="T48" fmla="*/ 125 w 1266"/>
                <a:gd name="T49" fmla="*/ 920 h 920"/>
                <a:gd name="T50" fmla="*/ 789 w 1266"/>
                <a:gd name="T51" fmla="*/ 920 h 920"/>
                <a:gd name="T52" fmla="*/ 811 w 1266"/>
                <a:gd name="T53" fmla="*/ 858 h 920"/>
                <a:gd name="T54" fmla="*/ 125 w 1266"/>
                <a:gd name="T55" fmla="*/ 858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6" h="920">
                  <a:moveTo>
                    <a:pt x="1235" y="43"/>
                  </a:moveTo>
                  <a:cubicBezTo>
                    <a:pt x="1213" y="17"/>
                    <a:pt x="1179" y="0"/>
                    <a:pt x="1141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55" y="62"/>
                    <a:pt x="455" y="62"/>
                    <a:pt x="455" y="62"/>
                  </a:cubicBezTo>
                  <a:cubicBezTo>
                    <a:pt x="1141" y="62"/>
                    <a:pt x="1141" y="62"/>
                    <a:pt x="1141" y="62"/>
                  </a:cubicBezTo>
                  <a:cubicBezTo>
                    <a:pt x="1176" y="62"/>
                    <a:pt x="1204" y="90"/>
                    <a:pt x="1204" y="125"/>
                  </a:cubicBezTo>
                  <a:cubicBezTo>
                    <a:pt x="1204" y="795"/>
                    <a:pt x="1204" y="795"/>
                    <a:pt x="1204" y="795"/>
                  </a:cubicBezTo>
                  <a:cubicBezTo>
                    <a:pt x="1204" y="830"/>
                    <a:pt x="1176" y="858"/>
                    <a:pt x="1141" y="858"/>
                  </a:cubicBezTo>
                  <a:cubicBezTo>
                    <a:pt x="955" y="858"/>
                    <a:pt x="955" y="858"/>
                    <a:pt x="955" y="858"/>
                  </a:cubicBezTo>
                  <a:cubicBezTo>
                    <a:pt x="933" y="920"/>
                    <a:pt x="933" y="920"/>
                    <a:pt x="933" y="920"/>
                  </a:cubicBezTo>
                  <a:cubicBezTo>
                    <a:pt x="1141" y="920"/>
                    <a:pt x="1141" y="920"/>
                    <a:pt x="1141" y="920"/>
                  </a:cubicBezTo>
                  <a:cubicBezTo>
                    <a:pt x="1210" y="920"/>
                    <a:pt x="1266" y="864"/>
                    <a:pt x="1266" y="795"/>
                  </a:cubicBezTo>
                  <a:cubicBezTo>
                    <a:pt x="1266" y="125"/>
                    <a:pt x="1266" y="125"/>
                    <a:pt x="1266" y="125"/>
                  </a:cubicBezTo>
                  <a:cubicBezTo>
                    <a:pt x="1266" y="93"/>
                    <a:pt x="1255" y="65"/>
                    <a:pt x="1235" y="43"/>
                  </a:cubicBezTo>
                  <a:close/>
                  <a:moveTo>
                    <a:pt x="125" y="858"/>
                  </a:moveTo>
                  <a:cubicBezTo>
                    <a:pt x="90" y="858"/>
                    <a:pt x="62" y="830"/>
                    <a:pt x="62" y="79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90"/>
                    <a:pt x="90" y="62"/>
                    <a:pt x="125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cubicBezTo>
                    <a:pt x="0" y="795"/>
                    <a:pt x="0" y="795"/>
                    <a:pt x="0" y="795"/>
                  </a:cubicBezTo>
                  <a:cubicBezTo>
                    <a:pt x="0" y="827"/>
                    <a:pt x="11" y="855"/>
                    <a:pt x="31" y="877"/>
                  </a:cubicBezTo>
                  <a:cubicBezTo>
                    <a:pt x="53" y="903"/>
                    <a:pt x="87" y="920"/>
                    <a:pt x="125" y="920"/>
                  </a:cubicBezTo>
                  <a:cubicBezTo>
                    <a:pt x="789" y="920"/>
                    <a:pt x="789" y="920"/>
                    <a:pt x="789" y="920"/>
                  </a:cubicBezTo>
                  <a:cubicBezTo>
                    <a:pt x="811" y="858"/>
                    <a:pt x="811" y="858"/>
                    <a:pt x="811" y="858"/>
                  </a:cubicBezTo>
                  <a:lnTo>
                    <a:pt x="125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2D77249-84E0-2C36-5912-C7F1EFFCFA54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6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그림 75">
            <a:extLst>
              <a:ext uri="{FF2B5EF4-FFF2-40B4-BE49-F238E27FC236}">
                <a16:creationId xmlns:a16="http://schemas.microsoft.com/office/drawing/2014/main" id="{18869651-84BF-0D83-95AA-9840E7748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5" y="6274854"/>
            <a:ext cx="1074759" cy="35403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4908DEC-CAC6-F80A-4BBA-8D206F1DD6E8}"/>
              </a:ext>
            </a:extLst>
          </p:cNvPr>
          <p:cNvSpPr/>
          <p:nvPr/>
        </p:nvSpPr>
        <p:spPr>
          <a:xfrm>
            <a:off x="0" y="0"/>
            <a:ext cx="12192000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2C06FA0-8A25-D5F5-EAC0-117060329EC6}"/>
              </a:ext>
            </a:extLst>
          </p:cNvPr>
          <p:cNvSpPr txBox="1">
            <a:spLocks/>
          </p:cNvSpPr>
          <p:nvPr/>
        </p:nvSpPr>
        <p:spPr>
          <a:xfrm>
            <a:off x="538500" y="455138"/>
            <a:ext cx="550037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4600" b="1" i="0">
                <a:solidFill>
                  <a:srgbClr val="00886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f-ZA" sz="2400" b="0" kern="0" dirty="0">
                <a:latin typeface="Gilroy SemiBold" panose="00000700000000000000" charset="0"/>
                <a:ea typeface="나눔스퀘어OTF_ac Bold" panose="020B0600000101010101" pitchFamily="34" charset="-127"/>
              </a:rPr>
              <a:t>About us</a:t>
            </a:r>
            <a:endParaRPr kumimoji="0" lang="af-ZA" sz="2400" b="0" i="0" u="none" strike="noStrike" kern="0" cap="none" normalizeH="0" baseline="0" noProof="0" dirty="0">
              <a:ln>
                <a:noFill/>
              </a:ln>
              <a:solidFill>
                <a:srgbClr val="008868"/>
              </a:solidFill>
              <a:effectLst/>
              <a:uLnTx/>
              <a:uFillTx/>
              <a:latin typeface="Gilroy SemiBold" panose="00000700000000000000" charset="0"/>
              <a:ea typeface="나눔스퀘어OTF_ac Bold" panose="020B0600000101010101" pitchFamily="34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4BC360A-33BD-8B54-0B0C-732EB037C370}"/>
              </a:ext>
            </a:extLst>
          </p:cNvPr>
          <p:cNvSpPr/>
          <p:nvPr/>
        </p:nvSpPr>
        <p:spPr>
          <a:xfrm>
            <a:off x="4329977" y="2418841"/>
            <a:ext cx="3478692" cy="3497088"/>
          </a:xfrm>
          <a:prstGeom prst="roundRect">
            <a:avLst>
              <a:gd name="adj" fmla="val 4576"/>
            </a:avLst>
          </a:prstGeom>
          <a:solidFill>
            <a:srgbClr val="00886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B93FE53-9091-6745-EFDE-FA56B641E7F1}"/>
              </a:ext>
            </a:extLst>
          </p:cNvPr>
          <p:cNvSpPr/>
          <p:nvPr/>
        </p:nvSpPr>
        <p:spPr>
          <a:xfrm>
            <a:off x="4448726" y="1736540"/>
            <a:ext cx="3241195" cy="3463607"/>
          </a:xfrm>
          <a:prstGeom prst="roundRect">
            <a:avLst>
              <a:gd name="adj" fmla="val 457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B1C6372-5415-0238-941B-8139E34E326B}"/>
              </a:ext>
            </a:extLst>
          </p:cNvPr>
          <p:cNvSpPr/>
          <p:nvPr/>
        </p:nvSpPr>
        <p:spPr>
          <a:xfrm>
            <a:off x="8144015" y="2418841"/>
            <a:ext cx="3478692" cy="3497088"/>
          </a:xfrm>
          <a:prstGeom prst="roundRect">
            <a:avLst>
              <a:gd name="adj" fmla="val 4576"/>
            </a:avLst>
          </a:prstGeom>
          <a:solidFill>
            <a:srgbClr val="0064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7A2EF531-0986-29E6-BBE8-08C2EE8E0483}"/>
              </a:ext>
            </a:extLst>
          </p:cNvPr>
          <p:cNvSpPr/>
          <p:nvPr/>
        </p:nvSpPr>
        <p:spPr>
          <a:xfrm>
            <a:off x="515939" y="2384168"/>
            <a:ext cx="3478692" cy="3497088"/>
          </a:xfrm>
          <a:prstGeom prst="roundRect">
            <a:avLst>
              <a:gd name="adj" fmla="val 4576"/>
            </a:avLst>
          </a:prstGeom>
          <a:solidFill>
            <a:srgbClr val="00A8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8BEBF12-40F2-A0CD-C7CE-0F96635FE61C}"/>
              </a:ext>
            </a:extLst>
          </p:cNvPr>
          <p:cNvSpPr/>
          <p:nvPr/>
        </p:nvSpPr>
        <p:spPr>
          <a:xfrm>
            <a:off x="8262764" y="1736540"/>
            <a:ext cx="3241195" cy="3463608"/>
          </a:xfrm>
          <a:prstGeom prst="roundRect">
            <a:avLst>
              <a:gd name="adj" fmla="val 457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852F0-979D-F115-3E88-65BD1D3392BE}"/>
              </a:ext>
            </a:extLst>
          </p:cNvPr>
          <p:cNvSpPr txBox="1"/>
          <p:nvPr/>
        </p:nvSpPr>
        <p:spPr>
          <a:xfrm>
            <a:off x="8479361" y="5417213"/>
            <a:ext cx="2808000" cy="28825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Medium" pitchFamily="2" charset="0"/>
                <a:ea typeface="SpoqaHanSans-Light" panose="020B0300000000000000" pitchFamily="50" charset="-127"/>
                <a:cs typeface="Roboto Black" panose="02000000000000000000" pitchFamily="50" charset="0"/>
              </a:rPr>
              <a:t>Partnerships</a:t>
            </a: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ilroy Medium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1200F6-4458-8E79-61F9-9FA3BDED5D9D}"/>
              </a:ext>
            </a:extLst>
          </p:cNvPr>
          <p:cNvSpPr txBox="1"/>
          <p:nvPr/>
        </p:nvSpPr>
        <p:spPr>
          <a:xfrm>
            <a:off x="4703987" y="5417213"/>
            <a:ext cx="2808000" cy="288258"/>
          </a:xfrm>
          <a:prstGeom prst="rect">
            <a:avLst/>
          </a:prstGeom>
          <a:solidFill>
            <a:srgbClr val="008868"/>
          </a:solidFill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Medium" pitchFamily="2" charset="0"/>
                <a:ea typeface="SpoqaHanSans-Light" panose="020B0300000000000000" pitchFamily="50" charset="-127"/>
                <a:cs typeface="Roboto Black" panose="02000000000000000000" pitchFamily="50" charset="0"/>
              </a:rPr>
              <a:t>Market-ready</a:t>
            </a: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ilroy Medium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7FA9963-8607-829A-EA46-01E97D63EEBA}"/>
              </a:ext>
            </a:extLst>
          </p:cNvPr>
          <p:cNvSpPr/>
          <p:nvPr/>
        </p:nvSpPr>
        <p:spPr>
          <a:xfrm>
            <a:off x="634688" y="1736540"/>
            <a:ext cx="3241195" cy="3428934"/>
          </a:xfrm>
          <a:prstGeom prst="roundRect">
            <a:avLst>
              <a:gd name="adj" fmla="val 457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CCF4CC-A3E3-C768-57FE-9CD377EEFFC3}"/>
              </a:ext>
            </a:extLst>
          </p:cNvPr>
          <p:cNvSpPr txBox="1"/>
          <p:nvPr/>
        </p:nvSpPr>
        <p:spPr>
          <a:xfrm>
            <a:off x="677864" y="5382540"/>
            <a:ext cx="3154842" cy="28825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Medium" pitchFamily="2" charset="0"/>
                <a:ea typeface="SpoqaHanSans-Light" panose="020B0300000000000000" pitchFamily="50" charset="-127"/>
                <a:cs typeface="Roboto Black" panose="02000000000000000000" pitchFamily="50" charset="0"/>
              </a:rPr>
              <a:t>Advanced Technology</a:t>
            </a: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ffectLst/>
              <a:latin typeface="Gilroy Medium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E0689B-F53A-4DAF-E379-A329CFF62A07}"/>
              </a:ext>
            </a:extLst>
          </p:cNvPr>
          <p:cNvSpPr txBox="1"/>
          <p:nvPr/>
        </p:nvSpPr>
        <p:spPr>
          <a:xfrm>
            <a:off x="726033" y="1872670"/>
            <a:ext cx="3078098" cy="65239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Accepted papers </a:t>
            </a:r>
          </a:p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in Global Top-tier conferences</a:t>
            </a:r>
          </a:p>
          <a:p>
            <a:pPr algn="ctr"/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Bold" panose="000008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(</a:t>
            </a: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ICLR, ICML, NeurIPS, etc.</a:t>
            </a: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Bold" panose="000008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)</a:t>
            </a:r>
          </a:p>
        </p:txBody>
      </p:sp>
      <p:graphicFrame>
        <p:nvGraphicFramePr>
          <p:cNvPr id="61" name="Group 284">
            <a:extLst>
              <a:ext uri="{FF2B5EF4-FFF2-40B4-BE49-F238E27FC236}">
                <a16:creationId xmlns:a16="http://schemas.microsoft.com/office/drawing/2014/main" id="{D6B924B7-D3A1-8250-33F7-56CA434C7526}"/>
              </a:ext>
            </a:extLst>
          </p:cNvPr>
          <p:cNvGraphicFramePr>
            <a:graphicFrameLocks/>
          </p:cNvGraphicFramePr>
          <p:nvPr/>
        </p:nvGraphicFramePr>
        <p:xfrm>
          <a:off x="887285" y="3060677"/>
          <a:ext cx="2736000" cy="19059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8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317">
                <a:tc>
                  <a:txBody>
                    <a:bodyPr/>
                    <a:lstStyle/>
                    <a:p>
                      <a:pPr marL="0" marR="0" indent="0" algn="ctr" defTabSz="9143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roy Bold" panose="00000800000000000000" pitchFamily="50" charset="0"/>
                          <a:ea typeface="SpoqaHanSans-Bold" panose="020B0800000000000000" pitchFamily="50" charset="-127"/>
                          <a:cs typeface="Roboto Black" panose="02000000000000000000" pitchFamily="50" charset="0"/>
                        </a:rPr>
                        <a:t>2021</a:t>
                      </a:r>
                      <a:endParaRPr lang="ko-KR" altLang="en-US" sz="1400" kern="120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roy Bold" panose="00000800000000000000" pitchFamily="50" charset="0"/>
                        <a:ea typeface="SpoqaHanSans-Bold" panose="020B0800000000000000" pitchFamily="50" charset="-127"/>
                        <a:cs typeface="Roboto Black" panose="02000000000000000000" pitchFamily="50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kern="12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roy Bold" panose="00000800000000000000" pitchFamily="50" charset="0"/>
                          <a:ea typeface="SpoqaHanSans-Bold" panose="020B0800000000000000" pitchFamily="50" charset="-127"/>
                          <a:cs typeface="Roboto Black" panose="02000000000000000000" pitchFamily="50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317">
                <a:tc>
                  <a:txBody>
                    <a:bodyPr/>
                    <a:lstStyle/>
                    <a:p>
                      <a:pPr marL="0" marR="0" indent="0" algn="ctr" defTabSz="9143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roy Bold" panose="00000800000000000000" pitchFamily="50" charset="0"/>
                          <a:ea typeface="SpoqaHanSans-Bold" panose="020B0800000000000000" pitchFamily="50" charset="-127"/>
                          <a:cs typeface="Roboto Black" panose="02000000000000000000" pitchFamily="50" charset="0"/>
                        </a:rPr>
                        <a:t>2020</a:t>
                      </a:r>
                      <a:endParaRPr lang="ko-KR" altLang="en-US" sz="1400" kern="120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roy Bold" panose="00000800000000000000" pitchFamily="50" charset="0"/>
                        <a:ea typeface="SpoqaHanSans-Bold" panose="020B0800000000000000" pitchFamily="50" charset="-127"/>
                        <a:cs typeface="Roboto Black" panose="02000000000000000000" pitchFamily="50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kern="12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roy Bold" panose="00000800000000000000" pitchFamily="50" charset="0"/>
                          <a:ea typeface="SpoqaHanSans-Bold" panose="020B0800000000000000" pitchFamily="50" charset="-127"/>
                          <a:cs typeface="Roboto Black" panose="02000000000000000000" pitchFamily="50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471638"/>
                  </a:ext>
                </a:extLst>
              </a:tr>
              <a:tr h="635317">
                <a:tc>
                  <a:txBody>
                    <a:bodyPr/>
                    <a:lstStyle/>
                    <a:p>
                      <a:pPr marL="0" marR="0" indent="0" algn="ctr" defTabSz="9143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roy Bold" panose="00000800000000000000" pitchFamily="50" charset="0"/>
                          <a:ea typeface="SpoqaHanSans-Bold" panose="020B0800000000000000" pitchFamily="50" charset="-127"/>
                          <a:cs typeface="Roboto Black" panose="02000000000000000000" pitchFamily="50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lroy Bold" panose="00000800000000000000" pitchFamily="50" charset="0"/>
                          <a:ea typeface="SpoqaHanSans-Bold" panose="020B0800000000000000" pitchFamily="50" charset="-127"/>
                          <a:cs typeface="Roboto Black" panose="02000000000000000000" pitchFamily="50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2" name="사각형: 둥근 위쪽 모서리 61">
            <a:extLst>
              <a:ext uri="{FF2B5EF4-FFF2-40B4-BE49-F238E27FC236}">
                <a16:creationId xmlns:a16="http://schemas.microsoft.com/office/drawing/2014/main" id="{273A7068-CF3E-52EE-D855-E7F06252414F}"/>
              </a:ext>
            </a:extLst>
          </p:cNvPr>
          <p:cNvSpPr/>
          <p:nvPr/>
        </p:nvSpPr>
        <p:spPr>
          <a:xfrm>
            <a:off x="887285" y="2704055"/>
            <a:ext cx="1072800" cy="306318"/>
          </a:xfrm>
          <a:prstGeom prst="round2SameRect">
            <a:avLst>
              <a:gd name="adj1" fmla="val 34383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Year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63" name="사각형: 둥근 위쪽 모서리 62">
            <a:extLst>
              <a:ext uri="{FF2B5EF4-FFF2-40B4-BE49-F238E27FC236}">
                <a16:creationId xmlns:a16="http://schemas.microsoft.com/office/drawing/2014/main" id="{AFB188A0-E30C-275E-36BA-8FBB71621AE2}"/>
              </a:ext>
            </a:extLst>
          </p:cNvPr>
          <p:cNvSpPr/>
          <p:nvPr/>
        </p:nvSpPr>
        <p:spPr>
          <a:xfrm>
            <a:off x="1988885" y="2704055"/>
            <a:ext cx="1634400" cy="306318"/>
          </a:xfrm>
          <a:prstGeom prst="round2SameRect">
            <a:avLst>
              <a:gd name="adj1" fmla="val 29068"/>
              <a:gd name="adj2" fmla="val 0"/>
            </a:avLst>
          </a:prstGeom>
          <a:solidFill>
            <a:srgbClr val="00A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Number of Papers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64" name="내용 개체 틀 4">
            <a:extLst>
              <a:ext uri="{FF2B5EF4-FFF2-40B4-BE49-F238E27FC236}">
                <a16:creationId xmlns:a16="http://schemas.microsoft.com/office/drawing/2014/main" id="{6E49C503-495F-1D8E-FB0E-2203F693908A}"/>
              </a:ext>
            </a:extLst>
          </p:cNvPr>
          <p:cNvSpPr txBox="1">
            <a:spLocks/>
          </p:cNvSpPr>
          <p:nvPr/>
        </p:nvSpPr>
        <p:spPr>
          <a:xfrm>
            <a:off x="267290" y="1112703"/>
            <a:ext cx="11657413" cy="50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Innovating healthcare workflow with the World Class AI/ML Expertise</a:t>
            </a:r>
            <a:endParaRPr lang="ko-KR" alt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94D77726-1581-D756-9E70-4C79769C9594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6373F54-08F9-066F-BE45-73DF81F26061}"/>
              </a:ext>
            </a:extLst>
          </p:cNvPr>
          <p:cNvSpPr txBox="1"/>
          <p:nvPr/>
        </p:nvSpPr>
        <p:spPr>
          <a:xfrm>
            <a:off x="4530274" y="1924854"/>
            <a:ext cx="3078098" cy="65239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First-approved </a:t>
            </a:r>
          </a:p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medical device in Korea</a:t>
            </a:r>
            <a:endParaRPr lang="en-US" altLang="ko-KR" sz="1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8868"/>
              </a:solidFill>
              <a:latin typeface="Gilroy Bold" panose="000008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7FEF5E-006A-A990-E577-ADC050388A11}"/>
              </a:ext>
            </a:extLst>
          </p:cNvPr>
          <p:cNvSpPr txBox="1"/>
          <p:nvPr/>
        </p:nvSpPr>
        <p:spPr>
          <a:xfrm>
            <a:off x="8344312" y="1924854"/>
            <a:ext cx="3078098" cy="65239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Partnerships with the </a:t>
            </a:r>
            <a:b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</a:br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best institutions</a:t>
            </a:r>
            <a:endParaRPr lang="en-US" altLang="ko-KR" sz="1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8868"/>
              </a:solidFill>
              <a:latin typeface="Gilroy Bold" panose="000008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65C0B20-FB31-91E8-0395-0D0B99DAE92B}"/>
              </a:ext>
            </a:extLst>
          </p:cNvPr>
          <p:cNvSpPr txBox="1"/>
          <p:nvPr/>
        </p:nvSpPr>
        <p:spPr>
          <a:xfrm>
            <a:off x="8593218" y="2496685"/>
            <a:ext cx="268759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L="171450" marR="0" indent="-17145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L="171450" marR="0" indent="-17145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KAIST (Korea Advanced Institute of Science and Technology)</a:t>
            </a:r>
          </a:p>
          <a:p>
            <a:pPr marL="171450" marR="0" indent="-17145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L="171450" marR="0" indent="-17145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National Health Insurance Ilsan Hospital (KR)</a:t>
            </a:r>
          </a:p>
          <a:p>
            <a:pPr marL="171450" marR="0" indent="-17145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kern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L="171450" marR="0" indent="-17145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National Cancer Center (KR)</a:t>
            </a:r>
          </a:p>
          <a:p>
            <a:pPr marL="171450" marR="0" indent="-17145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L="171450" marR="0" indent="-17145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Severance Hospital (KR)</a:t>
            </a:r>
          </a:p>
          <a:p>
            <a:pPr marL="171450" marR="0" indent="-17145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kern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L="171450" marR="0" indent="-171450" defTabSz="914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Clevelan</a:t>
            </a: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d Clinic (US)</a:t>
            </a:r>
          </a:p>
        </p:txBody>
      </p:sp>
      <p:pic>
        <p:nvPicPr>
          <p:cNvPr id="78" name="그림 77">
            <a:extLst>
              <a:ext uri="{FF2B5EF4-FFF2-40B4-BE49-F238E27FC236}">
                <a16:creationId xmlns:a16="http://schemas.microsoft.com/office/drawing/2014/main" id="{3E350171-DD72-CAEA-3AAB-22AAE40A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497" y="2785175"/>
            <a:ext cx="2249001" cy="55100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6364BA8-DDC4-F8BD-E954-99239E2D2A91}"/>
              </a:ext>
            </a:extLst>
          </p:cNvPr>
          <p:cNvSpPr txBox="1"/>
          <p:nvPr/>
        </p:nvSpPr>
        <p:spPr>
          <a:xfrm>
            <a:off x="4655405" y="3469744"/>
            <a:ext cx="2827835" cy="1425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39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(approved by Oct 2022)</a:t>
            </a:r>
          </a:p>
          <a:p>
            <a:pPr marL="171450" marR="0" indent="-171450" defTabSz="91439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Sepsis Prediction</a:t>
            </a:r>
          </a:p>
          <a:p>
            <a:pPr marL="171450" marR="0" indent="-171450" defTabSz="91439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Major adverse event Prediction</a:t>
            </a:r>
          </a:p>
          <a:p>
            <a:pPr marR="0" defTabSz="91439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    (Cardiac Arrest, ICU transfer, Mortality)</a:t>
            </a:r>
            <a:endParaRPr lang="en-US" altLang="ko-KR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L="171450" indent="-171450" defTabSz="914390" latinLnBrk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Mortality Prediction </a:t>
            </a:r>
            <a:r>
              <a:rPr lang="en-US" altLang="ko-KR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Bold" panose="00000800000000000000" pitchFamily="50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(* only in ICU)</a:t>
            </a:r>
            <a:endParaRPr lang="en-US" altLang="ko-KR" sz="1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Bold" panose="00000800000000000000" pitchFamily="50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3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94D77726-1581-D756-9E70-4C79769C9594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kumimoji="1"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18869651-84BF-0D83-95AA-9840E7748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5" y="6274854"/>
            <a:ext cx="1074759" cy="354038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66D4BFF-ABE6-B6E4-E4DC-CB2ADF073005}"/>
              </a:ext>
            </a:extLst>
          </p:cNvPr>
          <p:cNvSpPr/>
          <p:nvPr/>
        </p:nvSpPr>
        <p:spPr>
          <a:xfrm>
            <a:off x="1314387" y="1627841"/>
            <a:ext cx="4423829" cy="4561288"/>
          </a:xfrm>
          <a:prstGeom prst="roundRect">
            <a:avLst>
              <a:gd name="adj" fmla="val 4084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A3864-7843-226C-F716-E8EFF40EFE24}"/>
              </a:ext>
            </a:extLst>
          </p:cNvPr>
          <p:cNvSpPr txBox="1"/>
          <p:nvPr/>
        </p:nvSpPr>
        <p:spPr>
          <a:xfrm>
            <a:off x="1533552" y="2122004"/>
            <a:ext cx="3995682" cy="118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" sz="1400" dirty="0">
                <a:solidFill>
                  <a:srgbClr val="222A35"/>
                </a:solidFill>
                <a:latin typeface="Gilroy Medium" panose="00000600000000000000" charset="0"/>
                <a:cs typeface="Arial"/>
              </a:rPr>
              <a:t>Increased demand for medical services during pandemic, aging population, etc.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" sz="1400" dirty="0">
                <a:solidFill>
                  <a:srgbClr val="222A35"/>
                </a:solidFill>
                <a:latin typeface="Gilroy Medium" panose="00000600000000000000" charset="0"/>
                <a:cs typeface="Arial"/>
              </a:rPr>
              <a:t>The large amount of time and money required to train medical staff</a:t>
            </a:r>
            <a:endParaRPr lang="en-US" altLang="ko-KR" sz="1400" dirty="0">
              <a:solidFill>
                <a:srgbClr val="222A35"/>
              </a:solidFill>
              <a:latin typeface="Gilroy Medium" panose="00000600000000000000" charset="0"/>
              <a:cs typeface="Arial"/>
            </a:endParaRPr>
          </a:p>
        </p:txBody>
      </p:sp>
      <p:sp>
        <p:nvSpPr>
          <p:cNvPr id="6" name="Google Shape;132;gb1ccf47607_0_116">
            <a:extLst>
              <a:ext uri="{FF2B5EF4-FFF2-40B4-BE49-F238E27FC236}">
                <a16:creationId xmlns:a16="http://schemas.microsoft.com/office/drawing/2014/main" id="{0080B4F3-2AEA-3730-EFBC-038AC6BAD1A6}"/>
              </a:ext>
            </a:extLst>
          </p:cNvPr>
          <p:cNvSpPr/>
          <p:nvPr/>
        </p:nvSpPr>
        <p:spPr>
          <a:xfrm>
            <a:off x="1554551" y="1624336"/>
            <a:ext cx="3929666" cy="448200"/>
          </a:xfrm>
          <a:prstGeom prst="roundRect">
            <a:avLst>
              <a:gd name="adj" fmla="val 17001"/>
            </a:avLst>
          </a:prstGeom>
          <a:solidFill>
            <a:srgbClr val="00A8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48000" rIns="0" bIns="480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altLang="ko-KR" sz="1600" dirty="0">
                <a:latin typeface="Gilroy Medium" pitchFamily="2" charset="0"/>
                <a:ea typeface="Arial"/>
                <a:cs typeface="Arial"/>
                <a:sym typeface="Arial"/>
              </a:rPr>
              <a:t>The issue of health worker shortage</a:t>
            </a:r>
            <a:endParaRPr lang="ko-KR" altLang="en-US" sz="1600" dirty="0">
              <a:latin typeface="Gilroy Medium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6C3411D-29E3-85DB-F2E3-16D405BA49CE}"/>
              </a:ext>
            </a:extLst>
          </p:cNvPr>
          <p:cNvSpPr/>
          <p:nvPr/>
        </p:nvSpPr>
        <p:spPr>
          <a:xfrm>
            <a:off x="6453784" y="1627842"/>
            <a:ext cx="4423829" cy="4561288"/>
          </a:xfrm>
          <a:prstGeom prst="roundRect">
            <a:avLst>
              <a:gd name="adj" fmla="val 4074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B9849-BD2E-149B-B8AD-F3FB78C344F4}"/>
              </a:ext>
            </a:extLst>
          </p:cNvPr>
          <p:cNvSpPr txBox="1"/>
          <p:nvPr/>
        </p:nvSpPr>
        <p:spPr>
          <a:xfrm>
            <a:off x="6633422" y="2122004"/>
            <a:ext cx="4078387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222A35"/>
                </a:solidFill>
                <a:latin typeface="Gilroy Medium" panose="00000600000000000000" charset="0"/>
                <a:cs typeface="Arial"/>
              </a:rPr>
              <a:t>Major factor that increasing costs for disease management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222A35"/>
                </a:solidFill>
                <a:latin typeface="Gilroy Medium" panose="00000600000000000000" charset="0"/>
                <a:cs typeface="Arial"/>
              </a:rPr>
              <a:t>1 in 3 people who dies in a hospital had sepsis during their hospitalization</a:t>
            </a:r>
            <a:endParaRPr lang="ko-KR" altLang="en-US" sz="1400" dirty="0">
              <a:solidFill>
                <a:srgbClr val="222A35"/>
              </a:solidFill>
              <a:latin typeface="Gilroy Medium" panose="00000600000000000000" charset="0"/>
              <a:cs typeface="Arial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D84D83B-903C-D271-F246-FA938A87CEDB}"/>
              </a:ext>
            </a:extLst>
          </p:cNvPr>
          <p:cNvSpPr/>
          <p:nvPr/>
        </p:nvSpPr>
        <p:spPr>
          <a:xfrm>
            <a:off x="9437211" y="3971202"/>
            <a:ext cx="1164880" cy="58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Google Shape;132;gb1ccf47607_0_116">
            <a:extLst>
              <a:ext uri="{FF2B5EF4-FFF2-40B4-BE49-F238E27FC236}">
                <a16:creationId xmlns:a16="http://schemas.microsoft.com/office/drawing/2014/main" id="{B1ED277C-9CD2-37DD-0127-ABCF2B31FD6B}"/>
              </a:ext>
            </a:extLst>
          </p:cNvPr>
          <p:cNvSpPr/>
          <p:nvPr/>
        </p:nvSpPr>
        <p:spPr>
          <a:xfrm>
            <a:off x="6707783" y="1627108"/>
            <a:ext cx="3929666" cy="450962"/>
          </a:xfrm>
          <a:prstGeom prst="roundRect">
            <a:avLst>
              <a:gd name="adj" fmla="val 16897"/>
            </a:avLst>
          </a:prstGeom>
          <a:solidFill>
            <a:srgbClr val="00886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48000" rIns="0" bIns="480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altLang="ko-KR" sz="1600" dirty="0">
                <a:solidFill>
                  <a:schemeClr val="lt1"/>
                </a:solidFill>
                <a:latin typeface="Gilroy Medium" pitchFamily="2" charset="0"/>
                <a:ea typeface="Arial"/>
                <a:cs typeface="Arial"/>
                <a:sym typeface="Arial"/>
              </a:rPr>
              <a:t>Life-threatening acute disease</a:t>
            </a:r>
            <a:endParaRPr lang="en-US" sz="1600" dirty="0">
              <a:solidFill>
                <a:schemeClr val="lt1"/>
              </a:solidFill>
              <a:latin typeface="Gilroy Medium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83C53EFB-572A-6828-AD92-44910A762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4" t="14578" r="3808" b="7936"/>
          <a:stretch/>
        </p:blipFill>
        <p:spPr>
          <a:xfrm>
            <a:off x="1495452" y="3742631"/>
            <a:ext cx="4149659" cy="2058832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64BE0B6-F427-D849-60D2-728DA7A02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" t="-85" r="28355" b="85056"/>
          <a:stretch/>
        </p:blipFill>
        <p:spPr>
          <a:xfrm>
            <a:off x="1424664" y="3381815"/>
            <a:ext cx="3179315" cy="37800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4EC5D2B-4CE6-368C-78CD-6C7D84CD644F}"/>
              </a:ext>
            </a:extLst>
          </p:cNvPr>
          <p:cNvSpPr txBox="1"/>
          <p:nvPr/>
        </p:nvSpPr>
        <p:spPr>
          <a:xfrm>
            <a:off x="1460058" y="5818165"/>
            <a:ext cx="42204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800" dirty="0">
                <a:solidFill>
                  <a:srgbClr val="222A35"/>
                </a:solidFill>
                <a:latin typeface="Gilroy Medium" panose="00000600000000000000" charset="0"/>
                <a:cs typeface="Arial"/>
              </a:rPr>
              <a:t>“Measuring the availability of human resources for health and … a systematic analysis for the Global Burden of Disease Study 2019”, The Lancet (2022)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4A0F147E-1843-6AB4-96BB-929DF97FF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" t="7983" r="2236" b="5335"/>
          <a:stretch/>
        </p:blipFill>
        <p:spPr>
          <a:xfrm>
            <a:off x="6525013" y="3618440"/>
            <a:ext cx="4281369" cy="217113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5FFE00C-731C-A09E-E5AA-7EF65C47B471}"/>
              </a:ext>
            </a:extLst>
          </p:cNvPr>
          <p:cNvSpPr txBox="1"/>
          <p:nvPr/>
        </p:nvSpPr>
        <p:spPr>
          <a:xfrm>
            <a:off x="6595322" y="5894356"/>
            <a:ext cx="42204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800" dirty="0">
                <a:solidFill>
                  <a:srgbClr val="222A35"/>
                </a:solidFill>
                <a:latin typeface="Gilroy Medium" panose="00000600000000000000" charset="0"/>
                <a:cs typeface="Arial"/>
              </a:rPr>
              <a:t> Centers for Disease Control and Prevention (US), “What is Sepsis?”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0C2BFC4-9549-FBC5-E860-33BC8199C0D8}"/>
              </a:ext>
            </a:extLst>
          </p:cNvPr>
          <p:cNvSpPr/>
          <p:nvPr/>
        </p:nvSpPr>
        <p:spPr>
          <a:xfrm>
            <a:off x="11289" y="-231"/>
            <a:ext cx="12174965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내용 개체 틀 4">
            <a:extLst>
              <a:ext uri="{FF2B5EF4-FFF2-40B4-BE49-F238E27FC236}">
                <a16:creationId xmlns:a16="http://schemas.microsoft.com/office/drawing/2014/main" id="{1EFF9402-F8DC-C86D-5933-4878E08A85E7}"/>
              </a:ext>
            </a:extLst>
          </p:cNvPr>
          <p:cNvSpPr txBox="1">
            <a:spLocks/>
          </p:cNvSpPr>
          <p:nvPr/>
        </p:nvSpPr>
        <p:spPr>
          <a:xfrm>
            <a:off x="505843" y="520669"/>
            <a:ext cx="10651470" cy="1014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Countries are facing with a lack of medical resources since pandemic.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Acute life-threatening Infections or diseases are still a significant burden on healthcare systems.</a:t>
            </a:r>
          </a:p>
        </p:txBody>
      </p:sp>
    </p:spTree>
    <p:extLst>
      <p:ext uri="{BB962C8B-B14F-4D97-AF65-F5344CB8AC3E}">
        <p14:creationId xmlns:p14="http://schemas.microsoft.com/office/powerpoint/2010/main" val="17375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29CA3B85-D27C-AC35-EE0C-4654E7169F9F}"/>
              </a:ext>
            </a:extLst>
          </p:cNvPr>
          <p:cNvSpPr/>
          <p:nvPr/>
        </p:nvSpPr>
        <p:spPr>
          <a:xfrm>
            <a:off x="11286" y="-9296"/>
            <a:ext cx="12174965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B95F4EB-4AC7-5110-D732-36AA1647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295"/>
            <a:ext cx="4076646" cy="6867295"/>
          </a:xfrm>
          <a:prstGeom prst="rect">
            <a:avLst/>
          </a:prstGeom>
        </p:spPr>
      </p:pic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94D77726-1581-D756-9E70-4C79769C9594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12453D-A5BD-5207-8EAC-3DE52257B27A}"/>
              </a:ext>
            </a:extLst>
          </p:cNvPr>
          <p:cNvSpPr txBox="1"/>
          <p:nvPr/>
        </p:nvSpPr>
        <p:spPr>
          <a:xfrm>
            <a:off x="5559346" y="3030338"/>
            <a:ext cx="16668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f-ZA" altLang="ko-KR" sz="1700" dirty="0">
                <a:latin typeface="Gilroy Medium" panose="00000600000000000000" charset="0"/>
              </a:rPr>
              <a:t>Alarm </a:t>
            </a:r>
          </a:p>
          <a:p>
            <a:pPr algn="ctr"/>
            <a:r>
              <a:rPr lang="af-ZA" altLang="ko-KR" sz="1700" dirty="0">
                <a:latin typeface="Gilroy Medium" panose="00000600000000000000" charset="0"/>
              </a:rPr>
              <a:t>fatigue</a:t>
            </a:r>
            <a:endParaRPr lang="ko-KR" altLang="en-US" sz="1700" dirty="0">
              <a:latin typeface="Gilroy Medium" panose="000006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4F2881-7C79-8F80-23A2-D45DBEE5D5F2}"/>
              </a:ext>
            </a:extLst>
          </p:cNvPr>
          <p:cNvSpPr txBox="1"/>
          <p:nvPr/>
        </p:nvSpPr>
        <p:spPr>
          <a:xfrm>
            <a:off x="8958787" y="3030338"/>
            <a:ext cx="16668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f-ZA" altLang="ko-KR" sz="1700" dirty="0">
                <a:latin typeface="Gilroy Medium" panose="00000600000000000000" charset="0"/>
              </a:rPr>
              <a:t>Low performance</a:t>
            </a:r>
            <a:endParaRPr lang="ko-KR" altLang="en-US" sz="1700" dirty="0">
              <a:latin typeface="Gilroy Medium" panose="0000060000000000000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1EA068-A55C-E17C-FD5F-ACBD51542A51}"/>
              </a:ext>
            </a:extLst>
          </p:cNvPr>
          <p:cNvSpPr txBox="1"/>
          <p:nvPr/>
        </p:nvSpPr>
        <p:spPr>
          <a:xfrm>
            <a:off x="5091246" y="5424813"/>
            <a:ext cx="268254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f-ZA" altLang="ko-KR" sz="1700" dirty="0">
                <a:latin typeface="Gilroy Medium" panose="00000600000000000000" charset="0"/>
              </a:rPr>
              <a:t>Single-dimensional data</a:t>
            </a:r>
            <a:endParaRPr lang="ko-KR" altLang="en-US" sz="1700" dirty="0">
              <a:latin typeface="Gilroy Medium" panose="0000060000000000000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EB18B4-0AF9-3191-2E38-68AC21E94C63}"/>
              </a:ext>
            </a:extLst>
          </p:cNvPr>
          <p:cNvSpPr txBox="1"/>
          <p:nvPr/>
        </p:nvSpPr>
        <p:spPr>
          <a:xfrm>
            <a:off x="8958787" y="5424813"/>
            <a:ext cx="17429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f-ZA" altLang="ko-KR" sz="1700" dirty="0">
                <a:latin typeface="Gilroy Medium" panose="00000600000000000000" charset="0"/>
              </a:rPr>
              <a:t>No</a:t>
            </a:r>
            <a:r>
              <a:rPr lang="en-US" altLang="ko-KR" sz="1700" dirty="0">
                <a:latin typeface="Gilroy Medium" panose="00000600000000000000" charset="0"/>
              </a:rPr>
              <a:t>n-uniform</a:t>
            </a:r>
          </a:p>
          <a:p>
            <a:pPr algn="ctr"/>
            <a:r>
              <a:rPr lang="en-US" altLang="ko-KR" sz="1700" dirty="0">
                <a:latin typeface="Gilroy Medium" panose="00000600000000000000" charset="0"/>
              </a:rPr>
              <a:t>evaluation</a:t>
            </a:r>
            <a:endParaRPr lang="af-ZA" altLang="ko-KR" sz="1700" dirty="0">
              <a:latin typeface="Gilroy Medium" panose="00000600000000000000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CFD80A7-2C1D-04A9-D9BD-0999FC5DE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85" y="1812353"/>
            <a:ext cx="1095070" cy="1095070"/>
          </a:xfrm>
          <a:prstGeom prst="rect">
            <a:avLst/>
          </a:prstGeom>
        </p:spPr>
      </p:pic>
      <p:sp>
        <p:nvSpPr>
          <p:cNvPr id="26" name="내용 개체 틀 4">
            <a:extLst>
              <a:ext uri="{FF2B5EF4-FFF2-40B4-BE49-F238E27FC236}">
                <a16:creationId xmlns:a16="http://schemas.microsoft.com/office/drawing/2014/main" id="{C473DE7C-4300-1193-63E3-D7701DD71C03}"/>
              </a:ext>
            </a:extLst>
          </p:cNvPr>
          <p:cNvSpPr txBox="1">
            <a:spLocks/>
          </p:cNvSpPr>
          <p:nvPr/>
        </p:nvSpPr>
        <p:spPr>
          <a:xfrm>
            <a:off x="4076645" y="699731"/>
            <a:ext cx="7754408" cy="1557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Problems with conventional Early Warning Scores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657FDF9-C164-3A4D-37AB-B60CA55A74A4}"/>
              </a:ext>
            </a:extLst>
          </p:cNvPr>
          <p:cNvGrpSpPr/>
          <p:nvPr/>
        </p:nvGrpSpPr>
        <p:grpSpPr>
          <a:xfrm>
            <a:off x="358451" y="6308290"/>
            <a:ext cx="1008995" cy="259406"/>
            <a:chOff x="-1231900" y="2689225"/>
            <a:chExt cx="13671551" cy="3473450"/>
          </a:xfrm>
          <a:solidFill>
            <a:schemeClr val="bg1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A7A303B-6B87-A7F2-5891-8FB14EC1D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4175" y="3395663"/>
              <a:ext cx="1995488" cy="2060575"/>
            </a:xfrm>
            <a:custGeom>
              <a:avLst/>
              <a:gdLst>
                <a:gd name="T0" fmla="*/ 811 w 1257"/>
                <a:gd name="T1" fmla="*/ 0 h 1298"/>
                <a:gd name="T2" fmla="*/ 443 w 1257"/>
                <a:gd name="T3" fmla="*/ 0 h 1298"/>
                <a:gd name="T4" fmla="*/ 0 w 1257"/>
                <a:gd name="T5" fmla="*/ 1298 h 1298"/>
                <a:gd name="T6" fmla="*/ 322 w 1257"/>
                <a:gd name="T7" fmla="*/ 1298 h 1298"/>
                <a:gd name="T8" fmla="*/ 415 w 1257"/>
                <a:gd name="T9" fmla="*/ 1006 h 1298"/>
                <a:gd name="T10" fmla="*/ 839 w 1257"/>
                <a:gd name="T11" fmla="*/ 1006 h 1298"/>
                <a:gd name="T12" fmla="*/ 932 w 1257"/>
                <a:gd name="T13" fmla="*/ 1298 h 1298"/>
                <a:gd name="T14" fmla="*/ 1257 w 1257"/>
                <a:gd name="T15" fmla="*/ 1298 h 1298"/>
                <a:gd name="T16" fmla="*/ 811 w 1257"/>
                <a:gd name="T17" fmla="*/ 0 h 1298"/>
                <a:gd name="T18" fmla="*/ 505 w 1257"/>
                <a:gd name="T19" fmla="*/ 728 h 1298"/>
                <a:gd name="T20" fmla="*/ 628 w 1257"/>
                <a:gd name="T21" fmla="*/ 340 h 1298"/>
                <a:gd name="T22" fmla="*/ 752 w 1257"/>
                <a:gd name="T23" fmla="*/ 728 h 1298"/>
                <a:gd name="T24" fmla="*/ 505 w 1257"/>
                <a:gd name="T25" fmla="*/ 72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7" h="1298">
                  <a:moveTo>
                    <a:pt x="811" y="0"/>
                  </a:moveTo>
                  <a:lnTo>
                    <a:pt x="443" y="0"/>
                  </a:lnTo>
                  <a:lnTo>
                    <a:pt x="0" y="1298"/>
                  </a:lnTo>
                  <a:lnTo>
                    <a:pt x="322" y="1298"/>
                  </a:lnTo>
                  <a:lnTo>
                    <a:pt x="415" y="1006"/>
                  </a:lnTo>
                  <a:lnTo>
                    <a:pt x="839" y="1006"/>
                  </a:lnTo>
                  <a:lnTo>
                    <a:pt x="932" y="1298"/>
                  </a:lnTo>
                  <a:lnTo>
                    <a:pt x="1257" y="1298"/>
                  </a:lnTo>
                  <a:lnTo>
                    <a:pt x="811" y="0"/>
                  </a:lnTo>
                  <a:close/>
                  <a:moveTo>
                    <a:pt x="505" y="728"/>
                  </a:moveTo>
                  <a:lnTo>
                    <a:pt x="628" y="340"/>
                  </a:lnTo>
                  <a:lnTo>
                    <a:pt x="752" y="728"/>
                  </a:lnTo>
                  <a:lnTo>
                    <a:pt x="505" y="7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3EEB00C0-EBE5-4623-42CF-2D267CC5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3395663"/>
              <a:ext cx="471488" cy="2060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4DA8A54F-50C6-A5D7-F5CC-68C68300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3395663"/>
              <a:ext cx="1525588" cy="2060575"/>
            </a:xfrm>
            <a:custGeom>
              <a:avLst/>
              <a:gdLst>
                <a:gd name="T0" fmla="*/ 961 w 961"/>
                <a:gd name="T1" fmla="*/ 285 h 1298"/>
                <a:gd name="T2" fmla="*/ 629 w 961"/>
                <a:gd name="T3" fmla="*/ 285 h 1298"/>
                <a:gd name="T4" fmla="*/ 629 w 961"/>
                <a:gd name="T5" fmla="*/ 1298 h 1298"/>
                <a:gd name="T6" fmla="*/ 332 w 961"/>
                <a:gd name="T7" fmla="*/ 1298 h 1298"/>
                <a:gd name="T8" fmla="*/ 332 w 961"/>
                <a:gd name="T9" fmla="*/ 285 h 1298"/>
                <a:gd name="T10" fmla="*/ 0 w 961"/>
                <a:gd name="T11" fmla="*/ 285 h 1298"/>
                <a:gd name="T12" fmla="*/ 0 w 961"/>
                <a:gd name="T13" fmla="*/ 0 h 1298"/>
                <a:gd name="T14" fmla="*/ 961 w 961"/>
                <a:gd name="T15" fmla="*/ 0 h 1298"/>
                <a:gd name="T16" fmla="*/ 961 w 961"/>
                <a:gd name="T17" fmla="*/ 285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1" h="1298">
                  <a:moveTo>
                    <a:pt x="961" y="285"/>
                  </a:moveTo>
                  <a:lnTo>
                    <a:pt x="629" y="285"/>
                  </a:lnTo>
                  <a:lnTo>
                    <a:pt x="629" y="1298"/>
                  </a:lnTo>
                  <a:lnTo>
                    <a:pt x="332" y="1298"/>
                  </a:lnTo>
                  <a:lnTo>
                    <a:pt x="332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961" y="0"/>
                  </a:lnTo>
                  <a:lnTo>
                    <a:pt x="961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4007CC29-07BB-8B73-7BE9-618DDD56D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7888" y="3395663"/>
              <a:ext cx="1584325" cy="2060575"/>
            </a:xfrm>
            <a:custGeom>
              <a:avLst/>
              <a:gdLst>
                <a:gd name="T0" fmla="*/ 184 w 421"/>
                <a:gd name="T1" fmla="*/ 367 h 546"/>
                <a:gd name="T2" fmla="*/ 124 w 421"/>
                <a:gd name="T3" fmla="*/ 367 h 546"/>
                <a:gd name="T4" fmla="*/ 124 w 421"/>
                <a:gd name="T5" fmla="*/ 546 h 546"/>
                <a:gd name="T6" fmla="*/ 0 w 421"/>
                <a:gd name="T7" fmla="*/ 546 h 546"/>
                <a:gd name="T8" fmla="*/ 0 w 421"/>
                <a:gd name="T9" fmla="*/ 0 h 546"/>
                <a:gd name="T10" fmla="*/ 218 w 421"/>
                <a:gd name="T11" fmla="*/ 0 h 546"/>
                <a:gd name="T12" fmla="*/ 405 w 421"/>
                <a:gd name="T13" fmla="*/ 187 h 546"/>
                <a:gd name="T14" fmla="*/ 304 w 421"/>
                <a:gd name="T15" fmla="*/ 346 h 546"/>
                <a:gd name="T16" fmla="*/ 421 w 421"/>
                <a:gd name="T17" fmla="*/ 546 h 546"/>
                <a:gd name="T18" fmla="*/ 286 w 421"/>
                <a:gd name="T19" fmla="*/ 546 h 546"/>
                <a:gd name="T20" fmla="*/ 184 w 421"/>
                <a:gd name="T21" fmla="*/ 367 h 546"/>
                <a:gd name="T22" fmla="*/ 124 w 421"/>
                <a:gd name="T23" fmla="*/ 257 h 546"/>
                <a:gd name="T24" fmla="*/ 218 w 421"/>
                <a:gd name="T25" fmla="*/ 257 h 546"/>
                <a:gd name="T26" fmla="*/ 280 w 421"/>
                <a:gd name="T27" fmla="*/ 187 h 546"/>
                <a:gd name="T28" fmla="*/ 218 w 421"/>
                <a:gd name="T29" fmla="*/ 117 h 546"/>
                <a:gd name="T30" fmla="*/ 124 w 421"/>
                <a:gd name="T31" fmla="*/ 117 h 546"/>
                <a:gd name="T32" fmla="*/ 124 w 421"/>
                <a:gd name="T33" fmla="*/ 257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1" h="546">
                  <a:moveTo>
                    <a:pt x="184" y="367"/>
                  </a:moveTo>
                  <a:cubicBezTo>
                    <a:pt x="124" y="367"/>
                    <a:pt x="124" y="367"/>
                    <a:pt x="124" y="367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0" y="546"/>
                    <a:pt x="0" y="546"/>
                    <a:pt x="0" y="5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322" y="0"/>
                    <a:pt x="405" y="84"/>
                    <a:pt x="405" y="187"/>
                  </a:cubicBezTo>
                  <a:cubicBezTo>
                    <a:pt x="405" y="254"/>
                    <a:pt x="364" y="315"/>
                    <a:pt x="304" y="346"/>
                  </a:cubicBezTo>
                  <a:cubicBezTo>
                    <a:pt x="421" y="546"/>
                    <a:pt x="421" y="546"/>
                    <a:pt x="421" y="546"/>
                  </a:cubicBezTo>
                  <a:cubicBezTo>
                    <a:pt x="286" y="546"/>
                    <a:pt x="286" y="546"/>
                    <a:pt x="286" y="546"/>
                  </a:cubicBezTo>
                  <a:lnTo>
                    <a:pt x="184" y="367"/>
                  </a:lnTo>
                  <a:close/>
                  <a:moveTo>
                    <a:pt x="124" y="257"/>
                  </a:moveTo>
                  <a:cubicBezTo>
                    <a:pt x="218" y="257"/>
                    <a:pt x="218" y="257"/>
                    <a:pt x="218" y="257"/>
                  </a:cubicBezTo>
                  <a:cubicBezTo>
                    <a:pt x="252" y="257"/>
                    <a:pt x="280" y="227"/>
                    <a:pt x="280" y="187"/>
                  </a:cubicBezTo>
                  <a:cubicBezTo>
                    <a:pt x="280" y="147"/>
                    <a:pt x="252" y="117"/>
                    <a:pt x="218" y="117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124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rgbClr val="008868"/>
                </a:solidFill>
              </a:endParaRP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823BA437-7A92-EB36-8DC3-E61A2489F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825" y="3395663"/>
              <a:ext cx="469900" cy="2060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20FA4084-D7DB-0AD1-E0ED-76166EAD4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9338" y="3354388"/>
              <a:ext cx="1951038" cy="2144713"/>
            </a:xfrm>
            <a:custGeom>
              <a:avLst/>
              <a:gdLst>
                <a:gd name="T0" fmla="*/ 0 w 518"/>
                <a:gd name="T1" fmla="*/ 284 h 568"/>
                <a:gd name="T2" fmla="*/ 284 w 518"/>
                <a:gd name="T3" fmla="*/ 0 h 568"/>
                <a:gd name="T4" fmla="*/ 518 w 518"/>
                <a:gd name="T5" fmla="*/ 127 h 568"/>
                <a:gd name="T6" fmla="*/ 410 w 518"/>
                <a:gd name="T7" fmla="*/ 189 h 568"/>
                <a:gd name="T8" fmla="*/ 284 w 518"/>
                <a:gd name="T9" fmla="*/ 122 h 568"/>
                <a:gd name="T10" fmla="*/ 125 w 518"/>
                <a:gd name="T11" fmla="*/ 284 h 568"/>
                <a:gd name="T12" fmla="*/ 284 w 518"/>
                <a:gd name="T13" fmla="*/ 446 h 568"/>
                <a:gd name="T14" fmla="*/ 410 w 518"/>
                <a:gd name="T15" fmla="*/ 379 h 568"/>
                <a:gd name="T16" fmla="*/ 518 w 518"/>
                <a:gd name="T17" fmla="*/ 442 h 568"/>
                <a:gd name="T18" fmla="*/ 284 w 518"/>
                <a:gd name="T19" fmla="*/ 568 h 568"/>
                <a:gd name="T20" fmla="*/ 0 w 518"/>
                <a:gd name="T21" fmla="*/ 28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68">
                  <a:moveTo>
                    <a:pt x="0" y="284"/>
                  </a:moveTo>
                  <a:cubicBezTo>
                    <a:pt x="0" y="123"/>
                    <a:pt x="119" y="0"/>
                    <a:pt x="284" y="0"/>
                  </a:cubicBezTo>
                  <a:cubicBezTo>
                    <a:pt x="383" y="0"/>
                    <a:pt x="470" y="49"/>
                    <a:pt x="518" y="127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6" y="147"/>
                    <a:pt x="339" y="122"/>
                    <a:pt x="284" y="122"/>
                  </a:cubicBezTo>
                  <a:cubicBezTo>
                    <a:pt x="187" y="122"/>
                    <a:pt x="125" y="187"/>
                    <a:pt x="125" y="284"/>
                  </a:cubicBezTo>
                  <a:cubicBezTo>
                    <a:pt x="125" y="381"/>
                    <a:pt x="187" y="446"/>
                    <a:pt x="284" y="446"/>
                  </a:cubicBezTo>
                  <a:cubicBezTo>
                    <a:pt x="339" y="446"/>
                    <a:pt x="387" y="421"/>
                    <a:pt x="410" y="379"/>
                  </a:cubicBezTo>
                  <a:cubicBezTo>
                    <a:pt x="518" y="442"/>
                    <a:pt x="518" y="442"/>
                    <a:pt x="518" y="442"/>
                  </a:cubicBezTo>
                  <a:cubicBezTo>
                    <a:pt x="471" y="519"/>
                    <a:pt x="384" y="568"/>
                    <a:pt x="284" y="568"/>
                  </a:cubicBezTo>
                  <a:cubicBezTo>
                    <a:pt x="119" y="568"/>
                    <a:pt x="0" y="445"/>
                    <a:pt x="0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D1E8F9E-C869-890B-B326-133EB9B90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3738" y="3354388"/>
              <a:ext cx="1585913" cy="2144713"/>
            </a:xfrm>
            <a:custGeom>
              <a:avLst/>
              <a:gdLst>
                <a:gd name="T0" fmla="*/ 0 w 421"/>
                <a:gd name="T1" fmla="*/ 433 h 568"/>
                <a:gd name="T2" fmla="*/ 108 w 421"/>
                <a:gd name="T3" fmla="*/ 371 h 568"/>
                <a:gd name="T4" fmla="*/ 222 w 421"/>
                <a:gd name="T5" fmla="*/ 446 h 568"/>
                <a:gd name="T6" fmla="*/ 296 w 421"/>
                <a:gd name="T7" fmla="*/ 402 h 568"/>
                <a:gd name="T8" fmla="*/ 183 w 421"/>
                <a:gd name="T9" fmla="*/ 332 h 568"/>
                <a:gd name="T10" fmla="*/ 23 w 421"/>
                <a:gd name="T11" fmla="*/ 166 h 568"/>
                <a:gd name="T12" fmla="*/ 206 w 421"/>
                <a:gd name="T13" fmla="*/ 0 h 568"/>
                <a:gd name="T14" fmla="*/ 405 w 421"/>
                <a:gd name="T15" fmla="*/ 123 h 568"/>
                <a:gd name="T16" fmla="*/ 300 w 421"/>
                <a:gd name="T17" fmla="*/ 185 h 568"/>
                <a:gd name="T18" fmla="*/ 206 w 421"/>
                <a:gd name="T19" fmla="*/ 122 h 568"/>
                <a:gd name="T20" fmla="*/ 147 w 421"/>
                <a:gd name="T21" fmla="*/ 163 h 568"/>
                <a:gd name="T22" fmla="*/ 246 w 421"/>
                <a:gd name="T23" fmla="*/ 231 h 568"/>
                <a:gd name="T24" fmla="*/ 421 w 421"/>
                <a:gd name="T25" fmla="*/ 400 h 568"/>
                <a:gd name="T26" fmla="*/ 218 w 421"/>
                <a:gd name="T27" fmla="*/ 568 h 568"/>
                <a:gd name="T28" fmla="*/ 0 w 421"/>
                <a:gd name="T29" fmla="*/ 43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568">
                  <a:moveTo>
                    <a:pt x="0" y="433"/>
                  </a:moveTo>
                  <a:cubicBezTo>
                    <a:pt x="108" y="371"/>
                    <a:pt x="108" y="371"/>
                    <a:pt x="108" y="371"/>
                  </a:cubicBezTo>
                  <a:cubicBezTo>
                    <a:pt x="127" y="416"/>
                    <a:pt x="161" y="446"/>
                    <a:pt x="222" y="446"/>
                  </a:cubicBezTo>
                  <a:cubicBezTo>
                    <a:pt x="281" y="446"/>
                    <a:pt x="296" y="423"/>
                    <a:pt x="296" y="402"/>
                  </a:cubicBezTo>
                  <a:cubicBezTo>
                    <a:pt x="296" y="368"/>
                    <a:pt x="265" y="355"/>
                    <a:pt x="183" y="332"/>
                  </a:cubicBezTo>
                  <a:cubicBezTo>
                    <a:pt x="102" y="310"/>
                    <a:pt x="23" y="271"/>
                    <a:pt x="23" y="166"/>
                  </a:cubicBezTo>
                  <a:cubicBezTo>
                    <a:pt x="23" y="61"/>
                    <a:pt x="112" y="0"/>
                    <a:pt x="206" y="0"/>
                  </a:cubicBezTo>
                  <a:cubicBezTo>
                    <a:pt x="296" y="0"/>
                    <a:pt x="366" y="43"/>
                    <a:pt x="405" y="123"/>
                  </a:cubicBezTo>
                  <a:cubicBezTo>
                    <a:pt x="300" y="185"/>
                    <a:pt x="300" y="185"/>
                    <a:pt x="300" y="185"/>
                  </a:cubicBezTo>
                  <a:cubicBezTo>
                    <a:pt x="281" y="146"/>
                    <a:pt x="256" y="122"/>
                    <a:pt x="206" y="122"/>
                  </a:cubicBezTo>
                  <a:cubicBezTo>
                    <a:pt x="167" y="122"/>
                    <a:pt x="147" y="141"/>
                    <a:pt x="147" y="163"/>
                  </a:cubicBezTo>
                  <a:cubicBezTo>
                    <a:pt x="147" y="188"/>
                    <a:pt x="161" y="205"/>
                    <a:pt x="246" y="231"/>
                  </a:cubicBezTo>
                  <a:cubicBezTo>
                    <a:pt x="328" y="256"/>
                    <a:pt x="421" y="285"/>
                    <a:pt x="421" y="400"/>
                  </a:cubicBezTo>
                  <a:cubicBezTo>
                    <a:pt x="421" y="505"/>
                    <a:pt x="337" y="568"/>
                    <a:pt x="218" y="568"/>
                  </a:cubicBezTo>
                  <a:cubicBezTo>
                    <a:pt x="104" y="568"/>
                    <a:pt x="30" y="513"/>
                    <a:pt x="0" y="4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E11F8B6E-2AAB-56E4-3B34-82626483B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1900" y="2689225"/>
              <a:ext cx="4767263" cy="3473450"/>
            </a:xfrm>
            <a:custGeom>
              <a:avLst/>
              <a:gdLst>
                <a:gd name="T0" fmla="*/ 1235 w 1266"/>
                <a:gd name="T1" fmla="*/ 43 h 920"/>
                <a:gd name="T2" fmla="*/ 1141 w 1266"/>
                <a:gd name="T3" fmla="*/ 0 h 920"/>
                <a:gd name="T4" fmla="*/ 477 w 1266"/>
                <a:gd name="T5" fmla="*/ 0 h 920"/>
                <a:gd name="T6" fmla="*/ 455 w 1266"/>
                <a:gd name="T7" fmla="*/ 62 h 920"/>
                <a:gd name="T8" fmla="*/ 1141 w 1266"/>
                <a:gd name="T9" fmla="*/ 62 h 920"/>
                <a:gd name="T10" fmla="*/ 1204 w 1266"/>
                <a:gd name="T11" fmla="*/ 125 h 920"/>
                <a:gd name="T12" fmla="*/ 1204 w 1266"/>
                <a:gd name="T13" fmla="*/ 795 h 920"/>
                <a:gd name="T14" fmla="*/ 1141 w 1266"/>
                <a:gd name="T15" fmla="*/ 858 h 920"/>
                <a:gd name="T16" fmla="*/ 955 w 1266"/>
                <a:gd name="T17" fmla="*/ 858 h 920"/>
                <a:gd name="T18" fmla="*/ 933 w 1266"/>
                <a:gd name="T19" fmla="*/ 920 h 920"/>
                <a:gd name="T20" fmla="*/ 1141 w 1266"/>
                <a:gd name="T21" fmla="*/ 920 h 920"/>
                <a:gd name="T22" fmla="*/ 1266 w 1266"/>
                <a:gd name="T23" fmla="*/ 795 h 920"/>
                <a:gd name="T24" fmla="*/ 1266 w 1266"/>
                <a:gd name="T25" fmla="*/ 125 h 920"/>
                <a:gd name="T26" fmla="*/ 1235 w 1266"/>
                <a:gd name="T27" fmla="*/ 43 h 920"/>
                <a:gd name="T28" fmla="*/ 125 w 1266"/>
                <a:gd name="T29" fmla="*/ 858 h 920"/>
                <a:gd name="T30" fmla="*/ 62 w 1266"/>
                <a:gd name="T31" fmla="*/ 795 h 920"/>
                <a:gd name="T32" fmla="*/ 62 w 1266"/>
                <a:gd name="T33" fmla="*/ 125 h 920"/>
                <a:gd name="T34" fmla="*/ 125 w 1266"/>
                <a:gd name="T35" fmla="*/ 62 h 920"/>
                <a:gd name="T36" fmla="*/ 311 w 1266"/>
                <a:gd name="T37" fmla="*/ 62 h 920"/>
                <a:gd name="T38" fmla="*/ 333 w 1266"/>
                <a:gd name="T39" fmla="*/ 0 h 920"/>
                <a:gd name="T40" fmla="*/ 125 w 1266"/>
                <a:gd name="T41" fmla="*/ 0 h 920"/>
                <a:gd name="T42" fmla="*/ 0 w 1266"/>
                <a:gd name="T43" fmla="*/ 125 h 920"/>
                <a:gd name="T44" fmla="*/ 0 w 1266"/>
                <a:gd name="T45" fmla="*/ 795 h 920"/>
                <a:gd name="T46" fmla="*/ 31 w 1266"/>
                <a:gd name="T47" fmla="*/ 877 h 920"/>
                <a:gd name="T48" fmla="*/ 125 w 1266"/>
                <a:gd name="T49" fmla="*/ 920 h 920"/>
                <a:gd name="T50" fmla="*/ 789 w 1266"/>
                <a:gd name="T51" fmla="*/ 920 h 920"/>
                <a:gd name="T52" fmla="*/ 811 w 1266"/>
                <a:gd name="T53" fmla="*/ 858 h 920"/>
                <a:gd name="T54" fmla="*/ 125 w 1266"/>
                <a:gd name="T55" fmla="*/ 858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6" h="920">
                  <a:moveTo>
                    <a:pt x="1235" y="43"/>
                  </a:moveTo>
                  <a:cubicBezTo>
                    <a:pt x="1213" y="17"/>
                    <a:pt x="1179" y="0"/>
                    <a:pt x="1141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55" y="62"/>
                    <a:pt x="455" y="62"/>
                    <a:pt x="455" y="62"/>
                  </a:cubicBezTo>
                  <a:cubicBezTo>
                    <a:pt x="1141" y="62"/>
                    <a:pt x="1141" y="62"/>
                    <a:pt x="1141" y="62"/>
                  </a:cubicBezTo>
                  <a:cubicBezTo>
                    <a:pt x="1176" y="62"/>
                    <a:pt x="1204" y="90"/>
                    <a:pt x="1204" y="125"/>
                  </a:cubicBezTo>
                  <a:cubicBezTo>
                    <a:pt x="1204" y="795"/>
                    <a:pt x="1204" y="795"/>
                    <a:pt x="1204" y="795"/>
                  </a:cubicBezTo>
                  <a:cubicBezTo>
                    <a:pt x="1204" y="830"/>
                    <a:pt x="1176" y="858"/>
                    <a:pt x="1141" y="858"/>
                  </a:cubicBezTo>
                  <a:cubicBezTo>
                    <a:pt x="955" y="858"/>
                    <a:pt x="955" y="858"/>
                    <a:pt x="955" y="858"/>
                  </a:cubicBezTo>
                  <a:cubicBezTo>
                    <a:pt x="933" y="920"/>
                    <a:pt x="933" y="920"/>
                    <a:pt x="933" y="920"/>
                  </a:cubicBezTo>
                  <a:cubicBezTo>
                    <a:pt x="1141" y="920"/>
                    <a:pt x="1141" y="920"/>
                    <a:pt x="1141" y="920"/>
                  </a:cubicBezTo>
                  <a:cubicBezTo>
                    <a:pt x="1210" y="920"/>
                    <a:pt x="1266" y="864"/>
                    <a:pt x="1266" y="795"/>
                  </a:cubicBezTo>
                  <a:cubicBezTo>
                    <a:pt x="1266" y="125"/>
                    <a:pt x="1266" y="125"/>
                    <a:pt x="1266" y="125"/>
                  </a:cubicBezTo>
                  <a:cubicBezTo>
                    <a:pt x="1266" y="93"/>
                    <a:pt x="1255" y="65"/>
                    <a:pt x="1235" y="43"/>
                  </a:cubicBezTo>
                  <a:close/>
                  <a:moveTo>
                    <a:pt x="125" y="858"/>
                  </a:moveTo>
                  <a:cubicBezTo>
                    <a:pt x="90" y="858"/>
                    <a:pt x="62" y="830"/>
                    <a:pt x="62" y="79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90"/>
                    <a:pt x="90" y="62"/>
                    <a:pt x="125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cubicBezTo>
                    <a:pt x="0" y="795"/>
                    <a:pt x="0" y="795"/>
                    <a:pt x="0" y="795"/>
                  </a:cubicBezTo>
                  <a:cubicBezTo>
                    <a:pt x="0" y="827"/>
                    <a:pt x="11" y="855"/>
                    <a:pt x="31" y="877"/>
                  </a:cubicBezTo>
                  <a:cubicBezTo>
                    <a:pt x="53" y="903"/>
                    <a:pt x="87" y="920"/>
                    <a:pt x="125" y="920"/>
                  </a:cubicBezTo>
                  <a:cubicBezTo>
                    <a:pt x="789" y="920"/>
                    <a:pt x="789" y="920"/>
                    <a:pt x="789" y="920"/>
                  </a:cubicBezTo>
                  <a:cubicBezTo>
                    <a:pt x="811" y="858"/>
                    <a:pt x="811" y="858"/>
                    <a:pt x="811" y="858"/>
                  </a:cubicBezTo>
                  <a:lnTo>
                    <a:pt x="125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</p:grpSp>
      <p:pic>
        <p:nvPicPr>
          <p:cNvPr id="43" name="object 3">
            <a:extLst>
              <a:ext uri="{FF2B5EF4-FFF2-40B4-BE49-F238E27FC236}">
                <a16:creationId xmlns:a16="http://schemas.microsoft.com/office/drawing/2014/main" id="{04AFA546-0203-C293-DCC6-5E498D4673C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88260" y="88260"/>
            <a:ext cx="1409698" cy="1233181"/>
          </a:xfrm>
          <a:prstGeom prst="rect">
            <a:avLst/>
          </a:prstGeom>
        </p:spPr>
      </p:pic>
      <p:pic>
        <p:nvPicPr>
          <p:cNvPr id="44" name="object 4">
            <a:extLst>
              <a:ext uri="{FF2B5EF4-FFF2-40B4-BE49-F238E27FC236}">
                <a16:creationId xmlns:a16="http://schemas.microsoft.com/office/drawing/2014/main" id="{86F164EC-BD21-B1A7-78A5-E70EE34A153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10800000" flipH="1">
            <a:off x="2599647" y="4238624"/>
            <a:ext cx="1467741" cy="2619376"/>
          </a:xfrm>
          <a:prstGeom prst="rect">
            <a:avLst/>
          </a:prstGeom>
        </p:spPr>
      </p:pic>
      <p:sp>
        <p:nvSpPr>
          <p:cNvPr id="4" name="내용 개체 틀 4">
            <a:extLst>
              <a:ext uri="{FF2B5EF4-FFF2-40B4-BE49-F238E27FC236}">
                <a16:creationId xmlns:a16="http://schemas.microsoft.com/office/drawing/2014/main" id="{577D4E15-475C-A2D8-E9DC-B27BF0E0EB4F}"/>
              </a:ext>
            </a:extLst>
          </p:cNvPr>
          <p:cNvSpPr txBox="1">
            <a:spLocks/>
          </p:cNvSpPr>
          <p:nvPr/>
        </p:nvSpPr>
        <p:spPr>
          <a:xfrm>
            <a:off x="475028" y="1693277"/>
            <a:ext cx="3187547" cy="397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Early warning scores (EWS) assist medical staff to identify patient's deterioration. </a:t>
            </a:r>
            <a:b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</a:br>
            <a:endParaRPr lang="en-US" altLang="ko-KR" sz="1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They trigger an alert to indicate </a:t>
            </a:r>
            <a:b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</a:b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 patient who requires closer monitoring.</a:t>
            </a:r>
            <a:endParaRPr lang="en-US" altLang="ko-KR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C735084F-F46A-6F74-B353-7FB6AC0A9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89" y="2036104"/>
            <a:ext cx="811261" cy="811261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71318E1E-0BE5-EACA-A8C1-E2864B1E3F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84" y="4462015"/>
            <a:ext cx="902272" cy="902272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3BB3FA64-43B0-8EFA-1CBA-C136B8F22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84" y="4462015"/>
            <a:ext cx="889775" cy="8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29CA3B85-D27C-AC35-EE0C-4654E7169F9F}"/>
              </a:ext>
            </a:extLst>
          </p:cNvPr>
          <p:cNvSpPr/>
          <p:nvPr/>
        </p:nvSpPr>
        <p:spPr>
          <a:xfrm>
            <a:off x="11286" y="2896"/>
            <a:ext cx="12174965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B95F4EB-4AC7-5110-D732-36AA1647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6" y="-12191"/>
            <a:ext cx="3130223" cy="6867295"/>
          </a:xfrm>
          <a:prstGeom prst="rect">
            <a:avLst/>
          </a:prstGeom>
        </p:spPr>
      </p:pic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94D77726-1581-D756-9E70-4C79769C9594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3" name="object 3">
            <a:extLst>
              <a:ext uri="{FF2B5EF4-FFF2-40B4-BE49-F238E27FC236}">
                <a16:creationId xmlns:a16="http://schemas.microsoft.com/office/drawing/2014/main" id="{04AFA546-0203-C293-DCC6-5E498D4673C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80914" y="80913"/>
            <a:ext cx="1292357" cy="1130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E39ECD-62DB-1364-51DB-DB7FDF162C1D}"/>
              </a:ext>
            </a:extLst>
          </p:cNvPr>
          <p:cNvSpPr txBox="1"/>
          <p:nvPr/>
        </p:nvSpPr>
        <p:spPr>
          <a:xfrm>
            <a:off x="6863292" y="3605477"/>
            <a:ext cx="44672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i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" panose="00000500000000000000"/>
                <a:cs typeface="Roboto Black" panose="02000000000000000000" pitchFamily="50" charset="0"/>
              </a:rPr>
              <a:t>[</a:t>
            </a:r>
            <a:r>
              <a:rPr lang="en-US" altLang="ko-KR" sz="1000" i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" panose="00000500000000000000"/>
                <a:cs typeface="Roboto Black" panose="02000000000000000000" pitchFamily="50" charset="0"/>
              </a:rPr>
              <a:t>i</a:t>
            </a:r>
            <a:r>
              <a:rPr lang="en-US" altLang="ko-KR" sz="1000" i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" panose="00000500000000000000"/>
                <a:cs typeface="Roboto Black" panose="02000000000000000000" pitchFamily="50" charset="0"/>
              </a:rPr>
              <a:t>] Andrew Wong et al. External validation of a widely implemented proprietary sepsis prediction model in hospitalized patients. JAMA Intern Med. 2021; 181(8):1065-1070. doi:10.1001/jamainternmed.2021.2626</a:t>
            </a:r>
            <a:endParaRPr lang="ko-KR" altLang="en-US" sz="1000" i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Gilroy" panose="00000500000000000000"/>
              <a:cs typeface="Roboto Black" panose="02000000000000000000" pitchFamily="50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79DC9FE-E615-27E1-1A14-B45DD876D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354" y="4702112"/>
            <a:ext cx="3107482" cy="101438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9A22E29-B252-A735-22F1-B02427F54C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3514"/>
          <a:stretch/>
        </p:blipFill>
        <p:spPr>
          <a:xfrm>
            <a:off x="6795967" y="2126035"/>
            <a:ext cx="5145783" cy="144598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96686FEB-1961-6267-2D99-1DFD77E21887}"/>
              </a:ext>
            </a:extLst>
          </p:cNvPr>
          <p:cNvGrpSpPr/>
          <p:nvPr/>
        </p:nvGrpSpPr>
        <p:grpSpPr>
          <a:xfrm>
            <a:off x="3602513" y="2165741"/>
            <a:ext cx="3107483" cy="1439736"/>
            <a:chOff x="2754493" y="1678978"/>
            <a:chExt cx="4016351" cy="1724003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669BE16-E6E6-E655-2888-02D1E5BBD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2770" b="74026"/>
            <a:stretch/>
          </p:blipFill>
          <p:spPr>
            <a:xfrm>
              <a:off x="2754493" y="1678978"/>
              <a:ext cx="4016350" cy="576562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734C5108-CA0E-70E6-4C94-37F672474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54494" y="2278653"/>
              <a:ext cx="4016350" cy="1124328"/>
            </a:xfrm>
            <a:prstGeom prst="rect">
              <a:avLst/>
            </a:prstGeom>
          </p:spPr>
        </p:pic>
      </p:grpSp>
      <p:sp>
        <p:nvSpPr>
          <p:cNvPr id="24" name="내용 개체 틀 4">
            <a:extLst>
              <a:ext uri="{FF2B5EF4-FFF2-40B4-BE49-F238E27FC236}">
                <a16:creationId xmlns:a16="http://schemas.microsoft.com/office/drawing/2014/main" id="{A5B1B653-C35F-B40E-A8E5-B0511773E782}"/>
              </a:ext>
            </a:extLst>
          </p:cNvPr>
          <p:cNvSpPr txBox="1">
            <a:spLocks/>
          </p:cNvSpPr>
          <p:nvPr/>
        </p:nvSpPr>
        <p:spPr>
          <a:xfrm>
            <a:off x="3651237" y="1701759"/>
            <a:ext cx="7706747" cy="50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In Oct 2022</a:t>
            </a:r>
            <a:endParaRPr lang="ko-KR" altLang="en-US" sz="1600" dirty="0"/>
          </a:p>
        </p:txBody>
      </p:sp>
      <p:sp>
        <p:nvSpPr>
          <p:cNvPr id="27" name="내용 개체 틀 4">
            <a:extLst>
              <a:ext uri="{FF2B5EF4-FFF2-40B4-BE49-F238E27FC236}">
                <a16:creationId xmlns:a16="http://schemas.microsoft.com/office/drawing/2014/main" id="{2E16BA2C-1EA1-101B-F409-07E948DAE259}"/>
              </a:ext>
            </a:extLst>
          </p:cNvPr>
          <p:cNvSpPr txBox="1">
            <a:spLocks/>
          </p:cNvSpPr>
          <p:nvPr/>
        </p:nvSpPr>
        <p:spPr>
          <a:xfrm>
            <a:off x="3651236" y="4215981"/>
            <a:ext cx="7706747" cy="50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In Sep 2022</a:t>
            </a:r>
            <a:endParaRPr lang="ko-KR" altLang="en-US" sz="1600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CF8E57DA-0A62-F1F5-4420-242A907E0E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3852" b="27641"/>
          <a:stretch/>
        </p:blipFill>
        <p:spPr>
          <a:xfrm>
            <a:off x="3618354" y="5734790"/>
            <a:ext cx="1258690" cy="423594"/>
          </a:xfrm>
          <a:prstGeom prst="rect">
            <a:avLst/>
          </a:prstGeom>
        </p:spPr>
      </p:pic>
      <p:sp>
        <p:nvSpPr>
          <p:cNvPr id="36" name="내용 개체 틀 4">
            <a:extLst>
              <a:ext uri="{FF2B5EF4-FFF2-40B4-BE49-F238E27FC236}">
                <a16:creationId xmlns:a16="http://schemas.microsoft.com/office/drawing/2014/main" id="{B45F99AF-A15B-1179-4844-58016F029248}"/>
              </a:ext>
            </a:extLst>
          </p:cNvPr>
          <p:cNvSpPr txBox="1">
            <a:spLocks/>
          </p:cNvSpPr>
          <p:nvPr/>
        </p:nvSpPr>
        <p:spPr>
          <a:xfrm>
            <a:off x="6956116" y="5273217"/>
            <a:ext cx="4704326" cy="1102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300" dirty="0">
                <a:latin typeface="Gilroy Bold" panose="00000800000000000000" pitchFamily="2" charset="0"/>
              </a:rPr>
              <a:t>“</a:t>
            </a:r>
            <a:r>
              <a:rPr lang="en-US" altLang="ko-KR" sz="1300" i="0" dirty="0">
                <a:solidFill>
                  <a:srgbClr val="0A0A0A"/>
                </a:solidFill>
                <a:effectLst/>
                <a:latin typeface="Gilroy Bold" panose="00000800000000000000" pitchFamily="2" charset="0"/>
              </a:rPr>
              <a:t>Software to predict risk of sepsis, stroke </a:t>
            </a:r>
            <a:br>
              <a:rPr lang="en-US" altLang="ko-KR" sz="1300" i="0" dirty="0">
                <a:solidFill>
                  <a:srgbClr val="0A0A0A"/>
                </a:solidFill>
                <a:effectLst/>
                <a:latin typeface="Gilroy Bold" panose="00000800000000000000" pitchFamily="2" charset="0"/>
              </a:rPr>
            </a:br>
            <a:r>
              <a:rPr lang="en-US" altLang="ko-KR" sz="1300" i="0" dirty="0">
                <a:solidFill>
                  <a:srgbClr val="0A0A0A"/>
                </a:solidFill>
                <a:effectLst/>
                <a:latin typeface="Gilroy Bold" panose="00000800000000000000" pitchFamily="2" charset="0"/>
              </a:rPr>
              <a:t>should be regulated as a medical device”, says FDA</a:t>
            </a:r>
            <a:endParaRPr lang="ko-KR" altLang="en-US" sz="1300" dirty="0">
              <a:latin typeface="Gilroy Bold" panose="00000800000000000000" pitchFamily="2" charset="0"/>
            </a:endParaRP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id="{CBB9E67A-3ED8-25BC-6B9E-AF6CE851A9DA}"/>
              </a:ext>
            </a:extLst>
          </p:cNvPr>
          <p:cNvSpPr txBox="1">
            <a:spLocks/>
          </p:cNvSpPr>
          <p:nvPr/>
        </p:nvSpPr>
        <p:spPr>
          <a:xfrm>
            <a:off x="3415856" y="457758"/>
            <a:ext cx="8479966" cy="1557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AI/ML-based EWS shows higher performance, </a:t>
            </a:r>
            <a:b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</a:b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868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but must prove itself to solve regulatory concerns </a:t>
            </a:r>
          </a:p>
        </p:txBody>
      </p:sp>
      <p:pic>
        <p:nvPicPr>
          <p:cNvPr id="45" name="object 4">
            <a:extLst>
              <a:ext uri="{FF2B5EF4-FFF2-40B4-BE49-F238E27FC236}">
                <a16:creationId xmlns:a16="http://schemas.microsoft.com/office/drawing/2014/main" id="{A967D499-D946-E2FF-7387-2D135AA36D4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 rot="10800000" flipH="1">
            <a:off x="2075513" y="5132439"/>
            <a:ext cx="1033026" cy="1726128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E657FDF9-C164-3A4D-37AB-B60CA55A74A4}"/>
              </a:ext>
            </a:extLst>
          </p:cNvPr>
          <p:cNvGrpSpPr/>
          <p:nvPr/>
        </p:nvGrpSpPr>
        <p:grpSpPr>
          <a:xfrm>
            <a:off x="358451" y="6308290"/>
            <a:ext cx="1008995" cy="259406"/>
            <a:chOff x="-1231900" y="2689225"/>
            <a:chExt cx="13671551" cy="3473450"/>
          </a:xfrm>
          <a:solidFill>
            <a:schemeClr val="bg1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A7A303B-6B87-A7F2-5891-8FB14EC1D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4175" y="3395663"/>
              <a:ext cx="1995488" cy="2060575"/>
            </a:xfrm>
            <a:custGeom>
              <a:avLst/>
              <a:gdLst>
                <a:gd name="T0" fmla="*/ 811 w 1257"/>
                <a:gd name="T1" fmla="*/ 0 h 1298"/>
                <a:gd name="T2" fmla="*/ 443 w 1257"/>
                <a:gd name="T3" fmla="*/ 0 h 1298"/>
                <a:gd name="T4" fmla="*/ 0 w 1257"/>
                <a:gd name="T5" fmla="*/ 1298 h 1298"/>
                <a:gd name="T6" fmla="*/ 322 w 1257"/>
                <a:gd name="T7" fmla="*/ 1298 h 1298"/>
                <a:gd name="T8" fmla="*/ 415 w 1257"/>
                <a:gd name="T9" fmla="*/ 1006 h 1298"/>
                <a:gd name="T10" fmla="*/ 839 w 1257"/>
                <a:gd name="T11" fmla="*/ 1006 h 1298"/>
                <a:gd name="T12" fmla="*/ 932 w 1257"/>
                <a:gd name="T13" fmla="*/ 1298 h 1298"/>
                <a:gd name="T14" fmla="*/ 1257 w 1257"/>
                <a:gd name="T15" fmla="*/ 1298 h 1298"/>
                <a:gd name="T16" fmla="*/ 811 w 1257"/>
                <a:gd name="T17" fmla="*/ 0 h 1298"/>
                <a:gd name="T18" fmla="*/ 505 w 1257"/>
                <a:gd name="T19" fmla="*/ 728 h 1298"/>
                <a:gd name="T20" fmla="*/ 628 w 1257"/>
                <a:gd name="T21" fmla="*/ 340 h 1298"/>
                <a:gd name="T22" fmla="*/ 752 w 1257"/>
                <a:gd name="T23" fmla="*/ 728 h 1298"/>
                <a:gd name="T24" fmla="*/ 505 w 1257"/>
                <a:gd name="T25" fmla="*/ 72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7" h="1298">
                  <a:moveTo>
                    <a:pt x="811" y="0"/>
                  </a:moveTo>
                  <a:lnTo>
                    <a:pt x="443" y="0"/>
                  </a:lnTo>
                  <a:lnTo>
                    <a:pt x="0" y="1298"/>
                  </a:lnTo>
                  <a:lnTo>
                    <a:pt x="322" y="1298"/>
                  </a:lnTo>
                  <a:lnTo>
                    <a:pt x="415" y="1006"/>
                  </a:lnTo>
                  <a:lnTo>
                    <a:pt x="839" y="1006"/>
                  </a:lnTo>
                  <a:lnTo>
                    <a:pt x="932" y="1298"/>
                  </a:lnTo>
                  <a:lnTo>
                    <a:pt x="1257" y="1298"/>
                  </a:lnTo>
                  <a:lnTo>
                    <a:pt x="811" y="0"/>
                  </a:lnTo>
                  <a:close/>
                  <a:moveTo>
                    <a:pt x="505" y="728"/>
                  </a:moveTo>
                  <a:lnTo>
                    <a:pt x="628" y="340"/>
                  </a:lnTo>
                  <a:lnTo>
                    <a:pt x="752" y="728"/>
                  </a:lnTo>
                  <a:lnTo>
                    <a:pt x="505" y="7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3EEB00C0-EBE5-4623-42CF-2D267CC5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3395663"/>
              <a:ext cx="471488" cy="2060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4DA8A54F-50C6-A5D7-F5CC-68C68300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3395663"/>
              <a:ext cx="1525588" cy="2060575"/>
            </a:xfrm>
            <a:custGeom>
              <a:avLst/>
              <a:gdLst>
                <a:gd name="T0" fmla="*/ 961 w 961"/>
                <a:gd name="T1" fmla="*/ 285 h 1298"/>
                <a:gd name="T2" fmla="*/ 629 w 961"/>
                <a:gd name="T3" fmla="*/ 285 h 1298"/>
                <a:gd name="T4" fmla="*/ 629 w 961"/>
                <a:gd name="T5" fmla="*/ 1298 h 1298"/>
                <a:gd name="T6" fmla="*/ 332 w 961"/>
                <a:gd name="T7" fmla="*/ 1298 h 1298"/>
                <a:gd name="T8" fmla="*/ 332 w 961"/>
                <a:gd name="T9" fmla="*/ 285 h 1298"/>
                <a:gd name="T10" fmla="*/ 0 w 961"/>
                <a:gd name="T11" fmla="*/ 285 h 1298"/>
                <a:gd name="T12" fmla="*/ 0 w 961"/>
                <a:gd name="T13" fmla="*/ 0 h 1298"/>
                <a:gd name="T14" fmla="*/ 961 w 961"/>
                <a:gd name="T15" fmla="*/ 0 h 1298"/>
                <a:gd name="T16" fmla="*/ 961 w 961"/>
                <a:gd name="T17" fmla="*/ 285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1" h="1298">
                  <a:moveTo>
                    <a:pt x="961" y="285"/>
                  </a:moveTo>
                  <a:lnTo>
                    <a:pt x="629" y="285"/>
                  </a:lnTo>
                  <a:lnTo>
                    <a:pt x="629" y="1298"/>
                  </a:lnTo>
                  <a:lnTo>
                    <a:pt x="332" y="1298"/>
                  </a:lnTo>
                  <a:lnTo>
                    <a:pt x="332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961" y="0"/>
                  </a:lnTo>
                  <a:lnTo>
                    <a:pt x="961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4007CC29-07BB-8B73-7BE9-618DDD56D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7888" y="3395663"/>
              <a:ext cx="1584325" cy="2060575"/>
            </a:xfrm>
            <a:custGeom>
              <a:avLst/>
              <a:gdLst>
                <a:gd name="T0" fmla="*/ 184 w 421"/>
                <a:gd name="T1" fmla="*/ 367 h 546"/>
                <a:gd name="T2" fmla="*/ 124 w 421"/>
                <a:gd name="T3" fmla="*/ 367 h 546"/>
                <a:gd name="T4" fmla="*/ 124 w 421"/>
                <a:gd name="T5" fmla="*/ 546 h 546"/>
                <a:gd name="T6" fmla="*/ 0 w 421"/>
                <a:gd name="T7" fmla="*/ 546 h 546"/>
                <a:gd name="T8" fmla="*/ 0 w 421"/>
                <a:gd name="T9" fmla="*/ 0 h 546"/>
                <a:gd name="T10" fmla="*/ 218 w 421"/>
                <a:gd name="T11" fmla="*/ 0 h 546"/>
                <a:gd name="T12" fmla="*/ 405 w 421"/>
                <a:gd name="T13" fmla="*/ 187 h 546"/>
                <a:gd name="T14" fmla="*/ 304 w 421"/>
                <a:gd name="T15" fmla="*/ 346 h 546"/>
                <a:gd name="T16" fmla="*/ 421 w 421"/>
                <a:gd name="T17" fmla="*/ 546 h 546"/>
                <a:gd name="T18" fmla="*/ 286 w 421"/>
                <a:gd name="T19" fmla="*/ 546 h 546"/>
                <a:gd name="T20" fmla="*/ 184 w 421"/>
                <a:gd name="T21" fmla="*/ 367 h 546"/>
                <a:gd name="T22" fmla="*/ 124 w 421"/>
                <a:gd name="T23" fmla="*/ 257 h 546"/>
                <a:gd name="T24" fmla="*/ 218 w 421"/>
                <a:gd name="T25" fmla="*/ 257 h 546"/>
                <a:gd name="T26" fmla="*/ 280 w 421"/>
                <a:gd name="T27" fmla="*/ 187 h 546"/>
                <a:gd name="T28" fmla="*/ 218 w 421"/>
                <a:gd name="T29" fmla="*/ 117 h 546"/>
                <a:gd name="T30" fmla="*/ 124 w 421"/>
                <a:gd name="T31" fmla="*/ 117 h 546"/>
                <a:gd name="T32" fmla="*/ 124 w 421"/>
                <a:gd name="T33" fmla="*/ 257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1" h="546">
                  <a:moveTo>
                    <a:pt x="184" y="367"/>
                  </a:moveTo>
                  <a:cubicBezTo>
                    <a:pt x="124" y="367"/>
                    <a:pt x="124" y="367"/>
                    <a:pt x="124" y="367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0" y="546"/>
                    <a:pt x="0" y="546"/>
                    <a:pt x="0" y="5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322" y="0"/>
                    <a:pt x="405" y="84"/>
                    <a:pt x="405" y="187"/>
                  </a:cubicBezTo>
                  <a:cubicBezTo>
                    <a:pt x="405" y="254"/>
                    <a:pt x="364" y="315"/>
                    <a:pt x="304" y="346"/>
                  </a:cubicBezTo>
                  <a:cubicBezTo>
                    <a:pt x="421" y="546"/>
                    <a:pt x="421" y="546"/>
                    <a:pt x="421" y="546"/>
                  </a:cubicBezTo>
                  <a:cubicBezTo>
                    <a:pt x="286" y="546"/>
                    <a:pt x="286" y="546"/>
                    <a:pt x="286" y="546"/>
                  </a:cubicBezTo>
                  <a:lnTo>
                    <a:pt x="184" y="367"/>
                  </a:lnTo>
                  <a:close/>
                  <a:moveTo>
                    <a:pt x="124" y="257"/>
                  </a:moveTo>
                  <a:cubicBezTo>
                    <a:pt x="218" y="257"/>
                    <a:pt x="218" y="257"/>
                    <a:pt x="218" y="257"/>
                  </a:cubicBezTo>
                  <a:cubicBezTo>
                    <a:pt x="252" y="257"/>
                    <a:pt x="280" y="227"/>
                    <a:pt x="280" y="187"/>
                  </a:cubicBezTo>
                  <a:cubicBezTo>
                    <a:pt x="280" y="147"/>
                    <a:pt x="252" y="117"/>
                    <a:pt x="218" y="117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124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rgbClr val="008868"/>
                </a:solidFill>
              </a:endParaRP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823BA437-7A92-EB36-8DC3-E61A2489F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825" y="3395663"/>
              <a:ext cx="469900" cy="2060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20FA4084-D7DB-0AD1-E0ED-76166EAD4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9338" y="3354388"/>
              <a:ext cx="1951038" cy="2144713"/>
            </a:xfrm>
            <a:custGeom>
              <a:avLst/>
              <a:gdLst>
                <a:gd name="T0" fmla="*/ 0 w 518"/>
                <a:gd name="T1" fmla="*/ 284 h 568"/>
                <a:gd name="T2" fmla="*/ 284 w 518"/>
                <a:gd name="T3" fmla="*/ 0 h 568"/>
                <a:gd name="T4" fmla="*/ 518 w 518"/>
                <a:gd name="T5" fmla="*/ 127 h 568"/>
                <a:gd name="T6" fmla="*/ 410 w 518"/>
                <a:gd name="T7" fmla="*/ 189 h 568"/>
                <a:gd name="T8" fmla="*/ 284 w 518"/>
                <a:gd name="T9" fmla="*/ 122 h 568"/>
                <a:gd name="T10" fmla="*/ 125 w 518"/>
                <a:gd name="T11" fmla="*/ 284 h 568"/>
                <a:gd name="T12" fmla="*/ 284 w 518"/>
                <a:gd name="T13" fmla="*/ 446 h 568"/>
                <a:gd name="T14" fmla="*/ 410 w 518"/>
                <a:gd name="T15" fmla="*/ 379 h 568"/>
                <a:gd name="T16" fmla="*/ 518 w 518"/>
                <a:gd name="T17" fmla="*/ 442 h 568"/>
                <a:gd name="T18" fmla="*/ 284 w 518"/>
                <a:gd name="T19" fmla="*/ 568 h 568"/>
                <a:gd name="T20" fmla="*/ 0 w 518"/>
                <a:gd name="T21" fmla="*/ 28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68">
                  <a:moveTo>
                    <a:pt x="0" y="284"/>
                  </a:moveTo>
                  <a:cubicBezTo>
                    <a:pt x="0" y="123"/>
                    <a:pt x="119" y="0"/>
                    <a:pt x="284" y="0"/>
                  </a:cubicBezTo>
                  <a:cubicBezTo>
                    <a:pt x="383" y="0"/>
                    <a:pt x="470" y="49"/>
                    <a:pt x="518" y="127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6" y="147"/>
                    <a:pt x="339" y="122"/>
                    <a:pt x="284" y="122"/>
                  </a:cubicBezTo>
                  <a:cubicBezTo>
                    <a:pt x="187" y="122"/>
                    <a:pt x="125" y="187"/>
                    <a:pt x="125" y="284"/>
                  </a:cubicBezTo>
                  <a:cubicBezTo>
                    <a:pt x="125" y="381"/>
                    <a:pt x="187" y="446"/>
                    <a:pt x="284" y="446"/>
                  </a:cubicBezTo>
                  <a:cubicBezTo>
                    <a:pt x="339" y="446"/>
                    <a:pt x="387" y="421"/>
                    <a:pt x="410" y="379"/>
                  </a:cubicBezTo>
                  <a:cubicBezTo>
                    <a:pt x="518" y="442"/>
                    <a:pt x="518" y="442"/>
                    <a:pt x="518" y="442"/>
                  </a:cubicBezTo>
                  <a:cubicBezTo>
                    <a:pt x="471" y="519"/>
                    <a:pt x="384" y="568"/>
                    <a:pt x="284" y="568"/>
                  </a:cubicBezTo>
                  <a:cubicBezTo>
                    <a:pt x="119" y="568"/>
                    <a:pt x="0" y="445"/>
                    <a:pt x="0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D1E8F9E-C869-890B-B326-133EB9B90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3738" y="3354388"/>
              <a:ext cx="1585913" cy="2144713"/>
            </a:xfrm>
            <a:custGeom>
              <a:avLst/>
              <a:gdLst>
                <a:gd name="T0" fmla="*/ 0 w 421"/>
                <a:gd name="T1" fmla="*/ 433 h 568"/>
                <a:gd name="T2" fmla="*/ 108 w 421"/>
                <a:gd name="T3" fmla="*/ 371 h 568"/>
                <a:gd name="T4" fmla="*/ 222 w 421"/>
                <a:gd name="T5" fmla="*/ 446 h 568"/>
                <a:gd name="T6" fmla="*/ 296 w 421"/>
                <a:gd name="T7" fmla="*/ 402 h 568"/>
                <a:gd name="T8" fmla="*/ 183 w 421"/>
                <a:gd name="T9" fmla="*/ 332 h 568"/>
                <a:gd name="T10" fmla="*/ 23 w 421"/>
                <a:gd name="T11" fmla="*/ 166 h 568"/>
                <a:gd name="T12" fmla="*/ 206 w 421"/>
                <a:gd name="T13" fmla="*/ 0 h 568"/>
                <a:gd name="T14" fmla="*/ 405 w 421"/>
                <a:gd name="T15" fmla="*/ 123 h 568"/>
                <a:gd name="T16" fmla="*/ 300 w 421"/>
                <a:gd name="T17" fmla="*/ 185 h 568"/>
                <a:gd name="T18" fmla="*/ 206 w 421"/>
                <a:gd name="T19" fmla="*/ 122 h 568"/>
                <a:gd name="T20" fmla="*/ 147 w 421"/>
                <a:gd name="T21" fmla="*/ 163 h 568"/>
                <a:gd name="T22" fmla="*/ 246 w 421"/>
                <a:gd name="T23" fmla="*/ 231 h 568"/>
                <a:gd name="T24" fmla="*/ 421 w 421"/>
                <a:gd name="T25" fmla="*/ 400 h 568"/>
                <a:gd name="T26" fmla="*/ 218 w 421"/>
                <a:gd name="T27" fmla="*/ 568 h 568"/>
                <a:gd name="T28" fmla="*/ 0 w 421"/>
                <a:gd name="T29" fmla="*/ 43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568">
                  <a:moveTo>
                    <a:pt x="0" y="433"/>
                  </a:moveTo>
                  <a:cubicBezTo>
                    <a:pt x="108" y="371"/>
                    <a:pt x="108" y="371"/>
                    <a:pt x="108" y="371"/>
                  </a:cubicBezTo>
                  <a:cubicBezTo>
                    <a:pt x="127" y="416"/>
                    <a:pt x="161" y="446"/>
                    <a:pt x="222" y="446"/>
                  </a:cubicBezTo>
                  <a:cubicBezTo>
                    <a:pt x="281" y="446"/>
                    <a:pt x="296" y="423"/>
                    <a:pt x="296" y="402"/>
                  </a:cubicBezTo>
                  <a:cubicBezTo>
                    <a:pt x="296" y="368"/>
                    <a:pt x="265" y="355"/>
                    <a:pt x="183" y="332"/>
                  </a:cubicBezTo>
                  <a:cubicBezTo>
                    <a:pt x="102" y="310"/>
                    <a:pt x="23" y="271"/>
                    <a:pt x="23" y="166"/>
                  </a:cubicBezTo>
                  <a:cubicBezTo>
                    <a:pt x="23" y="61"/>
                    <a:pt x="112" y="0"/>
                    <a:pt x="206" y="0"/>
                  </a:cubicBezTo>
                  <a:cubicBezTo>
                    <a:pt x="296" y="0"/>
                    <a:pt x="366" y="43"/>
                    <a:pt x="405" y="123"/>
                  </a:cubicBezTo>
                  <a:cubicBezTo>
                    <a:pt x="300" y="185"/>
                    <a:pt x="300" y="185"/>
                    <a:pt x="300" y="185"/>
                  </a:cubicBezTo>
                  <a:cubicBezTo>
                    <a:pt x="281" y="146"/>
                    <a:pt x="256" y="122"/>
                    <a:pt x="206" y="122"/>
                  </a:cubicBezTo>
                  <a:cubicBezTo>
                    <a:pt x="167" y="122"/>
                    <a:pt x="147" y="141"/>
                    <a:pt x="147" y="163"/>
                  </a:cubicBezTo>
                  <a:cubicBezTo>
                    <a:pt x="147" y="188"/>
                    <a:pt x="161" y="205"/>
                    <a:pt x="246" y="231"/>
                  </a:cubicBezTo>
                  <a:cubicBezTo>
                    <a:pt x="328" y="256"/>
                    <a:pt x="421" y="285"/>
                    <a:pt x="421" y="400"/>
                  </a:cubicBezTo>
                  <a:cubicBezTo>
                    <a:pt x="421" y="505"/>
                    <a:pt x="337" y="568"/>
                    <a:pt x="218" y="568"/>
                  </a:cubicBezTo>
                  <a:cubicBezTo>
                    <a:pt x="104" y="568"/>
                    <a:pt x="30" y="513"/>
                    <a:pt x="0" y="4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E11F8B6E-2AAB-56E4-3B34-82626483B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1900" y="2689225"/>
              <a:ext cx="4767263" cy="3473450"/>
            </a:xfrm>
            <a:custGeom>
              <a:avLst/>
              <a:gdLst>
                <a:gd name="T0" fmla="*/ 1235 w 1266"/>
                <a:gd name="T1" fmla="*/ 43 h 920"/>
                <a:gd name="T2" fmla="*/ 1141 w 1266"/>
                <a:gd name="T3" fmla="*/ 0 h 920"/>
                <a:gd name="T4" fmla="*/ 477 w 1266"/>
                <a:gd name="T5" fmla="*/ 0 h 920"/>
                <a:gd name="T6" fmla="*/ 455 w 1266"/>
                <a:gd name="T7" fmla="*/ 62 h 920"/>
                <a:gd name="T8" fmla="*/ 1141 w 1266"/>
                <a:gd name="T9" fmla="*/ 62 h 920"/>
                <a:gd name="T10" fmla="*/ 1204 w 1266"/>
                <a:gd name="T11" fmla="*/ 125 h 920"/>
                <a:gd name="T12" fmla="*/ 1204 w 1266"/>
                <a:gd name="T13" fmla="*/ 795 h 920"/>
                <a:gd name="T14" fmla="*/ 1141 w 1266"/>
                <a:gd name="T15" fmla="*/ 858 h 920"/>
                <a:gd name="T16" fmla="*/ 955 w 1266"/>
                <a:gd name="T17" fmla="*/ 858 h 920"/>
                <a:gd name="T18" fmla="*/ 933 w 1266"/>
                <a:gd name="T19" fmla="*/ 920 h 920"/>
                <a:gd name="T20" fmla="*/ 1141 w 1266"/>
                <a:gd name="T21" fmla="*/ 920 h 920"/>
                <a:gd name="T22" fmla="*/ 1266 w 1266"/>
                <a:gd name="T23" fmla="*/ 795 h 920"/>
                <a:gd name="T24" fmla="*/ 1266 w 1266"/>
                <a:gd name="T25" fmla="*/ 125 h 920"/>
                <a:gd name="T26" fmla="*/ 1235 w 1266"/>
                <a:gd name="T27" fmla="*/ 43 h 920"/>
                <a:gd name="T28" fmla="*/ 125 w 1266"/>
                <a:gd name="T29" fmla="*/ 858 h 920"/>
                <a:gd name="T30" fmla="*/ 62 w 1266"/>
                <a:gd name="T31" fmla="*/ 795 h 920"/>
                <a:gd name="T32" fmla="*/ 62 w 1266"/>
                <a:gd name="T33" fmla="*/ 125 h 920"/>
                <a:gd name="T34" fmla="*/ 125 w 1266"/>
                <a:gd name="T35" fmla="*/ 62 h 920"/>
                <a:gd name="T36" fmla="*/ 311 w 1266"/>
                <a:gd name="T37" fmla="*/ 62 h 920"/>
                <a:gd name="T38" fmla="*/ 333 w 1266"/>
                <a:gd name="T39" fmla="*/ 0 h 920"/>
                <a:gd name="T40" fmla="*/ 125 w 1266"/>
                <a:gd name="T41" fmla="*/ 0 h 920"/>
                <a:gd name="T42" fmla="*/ 0 w 1266"/>
                <a:gd name="T43" fmla="*/ 125 h 920"/>
                <a:gd name="T44" fmla="*/ 0 w 1266"/>
                <a:gd name="T45" fmla="*/ 795 h 920"/>
                <a:gd name="T46" fmla="*/ 31 w 1266"/>
                <a:gd name="T47" fmla="*/ 877 h 920"/>
                <a:gd name="T48" fmla="*/ 125 w 1266"/>
                <a:gd name="T49" fmla="*/ 920 h 920"/>
                <a:gd name="T50" fmla="*/ 789 w 1266"/>
                <a:gd name="T51" fmla="*/ 920 h 920"/>
                <a:gd name="T52" fmla="*/ 811 w 1266"/>
                <a:gd name="T53" fmla="*/ 858 h 920"/>
                <a:gd name="T54" fmla="*/ 125 w 1266"/>
                <a:gd name="T55" fmla="*/ 858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6" h="920">
                  <a:moveTo>
                    <a:pt x="1235" y="43"/>
                  </a:moveTo>
                  <a:cubicBezTo>
                    <a:pt x="1213" y="17"/>
                    <a:pt x="1179" y="0"/>
                    <a:pt x="1141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55" y="62"/>
                    <a:pt x="455" y="62"/>
                    <a:pt x="455" y="62"/>
                  </a:cubicBezTo>
                  <a:cubicBezTo>
                    <a:pt x="1141" y="62"/>
                    <a:pt x="1141" y="62"/>
                    <a:pt x="1141" y="62"/>
                  </a:cubicBezTo>
                  <a:cubicBezTo>
                    <a:pt x="1176" y="62"/>
                    <a:pt x="1204" y="90"/>
                    <a:pt x="1204" y="125"/>
                  </a:cubicBezTo>
                  <a:cubicBezTo>
                    <a:pt x="1204" y="795"/>
                    <a:pt x="1204" y="795"/>
                    <a:pt x="1204" y="795"/>
                  </a:cubicBezTo>
                  <a:cubicBezTo>
                    <a:pt x="1204" y="830"/>
                    <a:pt x="1176" y="858"/>
                    <a:pt x="1141" y="858"/>
                  </a:cubicBezTo>
                  <a:cubicBezTo>
                    <a:pt x="955" y="858"/>
                    <a:pt x="955" y="858"/>
                    <a:pt x="955" y="858"/>
                  </a:cubicBezTo>
                  <a:cubicBezTo>
                    <a:pt x="933" y="920"/>
                    <a:pt x="933" y="920"/>
                    <a:pt x="933" y="920"/>
                  </a:cubicBezTo>
                  <a:cubicBezTo>
                    <a:pt x="1141" y="920"/>
                    <a:pt x="1141" y="920"/>
                    <a:pt x="1141" y="920"/>
                  </a:cubicBezTo>
                  <a:cubicBezTo>
                    <a:pt x="1210" y="920"/>
                    <a:pt x="1266" y="864"/>
                    <a:pt x="1266" y="795"/>
                  </a:cubicBezTo>
                  <a:cubicBezTo>
                    <a:pt x="1266" y="125"/>
                    <a:pt x="1266" y="125"/>
                    <a:pt x="1266" y="125"/>
                  </a:cubicBezTo>
                  <a:cubicBezTo>
                    <a:pt x="1266" y="93"/>
                    <a:pt x="1255" y="65"/>
                    <a:pt x="1235" y="43"/>
                  </a:cubicBezTo>
                  <a:close/>
                  <a:moveTo>
                    <a:pt x="125" y="858"/>
                  </a:moveTo>
                  <a:cubicBezTo>
                    <a:pt x="90" y="858"/>
                    <a:pt x="62" y="830"/>
                    <a:pt x="62" y="79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90"/>
                    <a:pt x="90" y="62"/>
                    <a:pt x="125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cubicBezTo>
                    <a:pt x="0" y="795"/>
                    <a:pt x="0" y="795"/>
                    <a:pt x="0" y="795"/>
                  </a:cubicBezTo>
                  <a:cubicBezTo>
                    <a:pt x="0" y="827"/>
                    <a:pt x="11" y="855"/>
                    <a:pt x="31" y="877"/>
                  </a:cubicBezTo>
                  <a:cubicBezTo>
                    <a:pt x="53" y="903"/>
                    <a:pt x="87" y="920"/>
                    <a:pt x="125" y="920"/>
                  </a:cubicBezTo>
                  <a:cubicBezTo>
                    <a:pt x="789" y="920"/>
                    <a:pt x="789" y="920"/>
                    <a:pt x="789" y="920"/>
                  </a:cubicBezTo>
                  <a:cubicBezTo>
                    <a:pt x="811" y="858"/>
                    <a:pt x="811" y="858"/>
                    <a:pt x="811" y="858"/>
                  </a:cubicBezTo>
                  <a:lnTo>
                    <a:pt x="125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8868"/>
                </a:solidFill>
              </a:endParaRPr>
            </a:p>
          </p:txBody>
        </p:sp>
      </p:grp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3733849-C8CE-5A1E-463F-62388ADA7159}"/>
              </a:ext>
            </a:extLst>
          </p:cNvPr>
          <p:cNvSpPr txBox="1">
            <a:spLocks/>
          </p:cNvSpPr>
          <p:nvPr/>
        </p:nvSpPr>
        <p:spPr>
          <a:xfrm>
            <a:off x="344881" y="1436293"/>
            <a:ext cx="2472061" cy="418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+mn-lt"/>
                <a:ea typeface="Spoqa Han Sans Neo Regular" panose="020B0500000000000000" pitchFamily="34" charset="-128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“Machine learning may improve performance of screening tools, </a:t>
            </a:r>
            <a:br>
              <a:rPr lang="en-US" altLang="ko-KR" sz="15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</a:br>
            <a:r>
              <a:rPr lang="en-US" altLang="ko-KR" sz="15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in a meta-analysis … performance was higher than the traditional screening tools such as SIRS, MEWS, and SOFA”</a:t>
            </a:r>
            <a:br>
              <a:rPr lang="en-US" altLang="ko-KR" sz="15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 SemiBold" panose="000007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</a:br>
            <a:endParaRPr lang="en-US" altLang="ko-KR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ilroy SemiBold" panose="00000700000000000000" pitchFamily="2" charset="0"/>
              <a:ea typeface="SpoqaHanSans-Bold" panose="020B0800000000000000" pitchFamily="50" charset="-127"/>
              <a:cs typeface="Roboto Black" panose="02000000000000000000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" panose="000005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International Guidelines for management of Sepsis and Septic shock 2021, </a:t>
            </a:r>
            <a:b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" panose="000005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</a:br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ilroy" panose="00000500000000000000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Society of Critical Care Medicine</a:t>
            </a:r>
          </a:p>
        </p:txBody>
      </p:sp>
    </p:spTree>
    <p:extLst>
      <p:ext uri="{BB962C8B-B14F-4D97-AF65-F5344CB8AC3E}">
        <p14:creationId xmlns:p14="http://schemas.microsoft.com/office/powerpoint/2010/main" val="67163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0FE5E3CA-18C8-719E-DA51-BB150CC0E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7" r="23125" b="35411"/>
          <a:stretch/>
        </p:blipFill>
        <p:spPr>
          <a:xfrm>
            <a:off x="4903152" y="-1"/>
            <a:ext cx="7271814" cy="6858001"/>
          </a:xfrm>
          <a:prstGeom prst="rect">
            <a:avLst/>
          </a:prstGeom>
        </p:spPr>
      </p:pic>
      <p:sp>
        <p:nvSpPr>
          <p:cNvPr id="35" name="object 3">
            <a:extLst>
              <a:ext uri="{FF2B5EF4-FFF2-40B4-BE49-F238E27FC236}">
                <a16:creationId xmlns:a16="http://schemas.microsoft.com/office/drawing/2014/main" id="{AE884C8A-5DDB-25FA-09AF-DB119FD9FD68}"/>
              </a:ext>
            </a:extLst>
          </p:cNvPr>
          <p:cNvSpPr/>
          <p:nvPr/>
        </p:nvSpPr>
        <p:spPr>
          <a:xfrm>
            <a:off x="4573405" y="0"/>
            <a:ext cx="7601560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6621D6-D4A1-EF4D-DAF8-EAFCDC14DEDE}"/>
              </a:ext>
            </a:extLst>
          </p:cNvPr>
          <p:cNvSpPr txBox="1"/>
          <p:nvPr/>
        </p:nvSpPr>
        <p:spPr>
          <a:xfrm>
            <a:off x="338039" y="2417028"/>
            <a:ext cx="39350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8A68"/>
              </a:buClr>
              <a:buSzPts val="5000"/>
            </a:pP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ilroy Bold" pitchFamily="2" charset="0"/>
                <a:ea typeface="+mj-ea"/>
                <a:cs typeface="+mj-cs"/>
              </a:rPr>
              <a:t>AI Solution for predicting Patient Deterioration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C853B6-032E-8EF6-EC7C-026009F9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6" y="3609976"/>
            <a:ext cx="3068318" cy="7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object 43">
            <a:extLst>
              <a:ext uri="{FF2B5EF4-FFF2-40B4-BE49-F238E27FC236}">
                <a16:creationId xmlns:a16="http://schemas.microsoft.com/office/drawing/2014/main" id="{B055EA5A-3F13-84C4-5C91-54CB6312FD95}"/>
              </a:ext>
            </a:extLst>
          </p:cNvPr>
          <p:cNvGrpSpPr/>
          <p:nvPr/>
        </p:nvGrpSpPr>
        <p:grpSpPr>
          <a:xfrm>
            <a:off x="6137705" y="1476978"/>
            <a:ext cx="6226116" cy="5220023"/>
            <a:chOff x="108001" y="3530869"/>
            <a:chExt cx="3630939" cy="2964473"/>
          </a:xfrm>
        </p:grpSpPr>
        <p:pic>
          <p:nvPicPr>
            <p:cNvPr id="33" name="object 45">
              <a:extLst>
                <a:ext uri="{FF2B5EF4-FFF2-40B4-BE49-F238E27FC236}">
                  <a16:creationId xmlns:a16="http://schemas.microsoft.com/office/drawing/2014/main" id="{63DEB7BE-E1EE-9042-B0EC-02D3DA32475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01" y="3530869"/>
              <a:ext cx="2896336" cy="2453395"/>
            </a:xfrm>
            <a:prstGeom prst="rect">
              <a:avLst/>
            </a:prstGeom>
          </p:spPr>
        </p:pic>
        <p:pic>
          <p:nvPicPr>
            <p:cNvPr id="34" name="object 46">
              <a:extLst>
                <a:ext uri="{FF2B5EF4-FFF2-40B4-BE49-F238E27FC236}">
                  <a16:creationId xmlns:a16="http://schemas.microsoft.com/office/drawing/2014/main" id="{343D3885-4A48-E005-03AF-A83BDC4B868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5588" y="4932032"/>
              <a:ext cx="1743352" cy="1563310"/>
            </a:xfrm>
            <a:prstGeom prst="rect">
              <a:avLst/>
            </a:prstGeom>
          </p:spPr>
        </p:pic>
      </p:grp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7A7EF001-B1E8-8766-24D4-DE715E541C98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77ACB8B-A10F-B0D1-6B71-95E84FAE3B10}"/>
              </a:ext>
            </a:extLst>
          </p:cNvPr>
          <p:cNvSpPr/>
          <p:nvPr/>
        </p:nvSpPr>
        <p:spPr>
          <a:xfrm>
            <a:off x="0" y="0"/>
            <a:ext cx="12192000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610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BECD9726-A39D-C150-22BE-5DBE27782DD1}"/>
              </a:ext>
            </a:extLst>
          </p:cNvPr>
          <p:cNvSpPr>
            <a:spLocks/>
          </p:cNvSpPr>
          <p:nvPr/>
        </p:nvSpPr>
        <p:spPr>
          <a:xfrm>
            <a:off x="0" y="0"/>
            <a:ext cx="12197543" cy="68582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1F66BC-CCDD-2D46-AB8E-A0988E85946A}"/>
              </a:ext>
            </a:extLst>
          </p:cNvPr>
          <p:cNvSpPr txBox="1"/>
          <p:nvPr/>
        </p:nvSpPr>
        <p:spPr>
          <a:xfrm>
            <a:off x="1057017" y="2156106"/>
            <a:ext cx="3243271" cy="203316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Multi-dimensional data in EHR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8D763D5-D56A-EC83-A727-A299D25E63D7}"/>
              </a:ext>
            </a:extLst>
          </p:cNvPr>
          <p:cNvSpPr txBox="1"/>
          <p:nvPr/>
        </p:nvSpPr>
        <p:spPr>
          <a:xfrm>
            <a:off x="8959087" y="2156105"/>
            <a:ext cx="2574101" cy="35749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Prediction Result</a:t>
            </a:r>
          </a:p>
        </p:txBody>
      </p: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1AC91F6D-05C2-56A4-D983-27E292292751}"/>
              </a:ext>
            </a:extLst>
          </p:cNvPr>
          <p:cNvGrpSpPr/>
          <p:nvPr/>
        </p:nvGrpSpPr>
        <p:grpSpPr>
          <a:xfrm>
            <a:off x="9208549" y="5394390"/>
            <a:ext cx="124584" cy="124584"/>
            <a:chOff x="6492895" y="4899779"/>
            <a:chExt cx="213272" cy="213272"/>
          </a:xfrm>
        </p:grpSpPr>
        <p:cxnSp>
          <p:nvCxnSpPr>
            <p:cNvPr id="95" name="직선 연결선 94">
              <a:extLst>
                <a:ext uri="{FF2B5EF4-FFF2-40B4-BE49-F238E27FC236}">
                  <a16:creationId xmlns:a16="http://schemas.microsoft.com/office/drawing/2014/main" id="{34E60A0E-1FBD-D853-1C46-7E80B64E3C74}"/>
                </a:ext>
              </a:extLst>
            </p:cNvPr>
            <p:cNvCxnSpPr>
              <a:cxnSpLocks/>
            </p:cNvCxnSpPr>
            <p:nvPr/>
          </p:nvCxnSpPr>
          <p:spPr>
            <a:xfrm>
              <a:off x="6599531" y="4899779"/>
              <a:ext cx="0" cy="21327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3F2857EB-A586-E46F-3E7F-EC7A7EAA4E4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599531" y="4899779"/>
              <a:ext cx="0" cy="21327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E487601D-136B-FC26-EA13-11BA22D1927D}"/>
              </a:ext>
            </a:extLst>
          </p:cNvPr>
          <p:cNvSpPr txBox="1"/>
          <p:nvPr/>
        </p:nvSpPr>
        <p:spPr>
          <a:xfrm>
            <a:off x="276136" y="1285366"/>
            <a:ext cx="11639728" cy="48811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0000"/>
              </a:buClr>
              <a:buSzPts val="1400"/>
            </a:pPr>
            <a:r>
              <a:rPr lang="en-US" altLang="ko-KR" dirty="0">
                <a:solidFill>
                  <a:srgbClr val="222A35"/>
                </a:solidFill>
                <a:latin typeface="Gilroy SemiBold" panose="00000700000000000000" charset="0"/>
                <a:ea typeface="+mj-ea"/>
                <a:cs typeface="Arial"/>
                <a:sym typeface="Arial"/>
              </a:rPr>
              <a:t>AITRISC-VC </a:t>
            </a:r>
            <a:r>
              <a:rPr lang="en-US" altLang="ko-KR" sz="1400" dirty="0">
                <a:solidFill>
                  <a:srgbClr val="222A35"/>
                </a:solidFill>
                <a:latin typeface="Gilroy SemiBold" panose="00000700000000000000" charset="0"/>
                <a:ea typeface="+mj-ea"/>
                <a:cs typeface="Arial"/>
                <a:sym typeface="Arial"/>
              </a:rPr>
              <a:t>(“VitalCare”)</a:t>
            </a:r>
            <a:r>
              <a:rPr lang="en-US" altLang="ko-KR" dirty="0">
                <a:solidFill>
                  <a:srgbClr val="222A35"/>
                </a:solidFill>
                <a:latin typeface="Gilroy SemiBold" panose="00000700000000000000" charset="0"/>
                <a:ea typeface="+mj-ea"/>
                <a:cs typeface="Arial"/>
                <a:sym typeface="Arial"/>
              </a:rPr>
              <a:t> uses easily accessible </a:t>
            </a:r>
            <a:r>
              <a:rPr lang="en-US" altLang="ko-KR" dirty="0">
                <a:solidFill>
                  <a:srgbClr val="0066FF"/>
                </a:solidFill>
                <a:latin typeface="Gilroy SemiBold" panose="00000700000000000000" charset="0"/>
                <a:ea typeface="+mj-ea"/>
                <a:cs typeface="Arial"/>
                <a:sym typeface="Arial"/>
              </a:rPr>
              <a:t>19</a:t>
            </a:r>
            <a:r>
              <a:rPr lang="en-US" altLang="ko-KR" dirty="0">
                <a:solidFill>
                  <a:srgbClr val="222A35"/>
                </a:solidFill>
                <a:latin typeface="Gilroy SemiBold" panose="00000700000000000000" charset="0"/>
                <a:ea typeface="+mj-ea"/>
                <a:cs typeface="Arial"/>
                <a:sym typeface="Arial"/>
              </a:rPr>
              <a:t> features of EHR to provide </a:t>
            </a:r>
            <a:r>
              <a:rPr lang="en-US" altLang="ko-KR" dirty="0">
                <a:solidFill>
                  <a:srgbClr val="0066FF"/>
                </a:solidFill>
                <a:latin typeface="Gilroy SemiBold" panose="00000700000000000000" charset="0"/>
                <a:ea typeface="+mj-ea"/>
                <a:sym typeface="Arial"/>
              </a:rPr>
              <a:t>reliable prediction scores</a:t>
            </a:r>
          </a:p>
        </p:txBody>
      </p:sp>
      <p:sp>
        <p:nvSpPr>
          <p:cNvPr id="121" name="Google Shape;115;gb1ccf47607_0_116">
            <a:extLst>
              <a:ext uri="{FF2B5EF4-FFF2-40B4-BE49-F238E27FC236}">
                <a16:creationId xmlns:a16="http://schemas.microsoft.com/office/drawing/2014/main" id="{20D3742D-5708-73E9-3383-2159A377FEF6}"/>
              </a:ext>
            </a:extLst>
          </p:cNvPr>
          <p:cNvSpPr/>
          <p:nvPr/>
        </p:nvSpPr>
        <p:spPr>
          <a:xfrm>
            <a:off x="8293707" y="2742126"/>
            <a:ext cx="3543246" cy="92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en-US" altLang="ko-KR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1E42"/>
                </a:solidFill>
                <a:latin typeface="Gilroy SemiBold" panose="00000700000000000000" charset="0"/>
                <a:ea typeface="+mj-ea"/>
                <a:cs typeface="Roboto Black" panose="02000000000000000000" pitchFamily="50" charset="0"/>
                <a:sym typeface="Arial"/>
              </a:rPr>
              <a:t>1️⃣ Sepsis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1E42"/>
                </a:solidFill>
                <a:latin typeface="Gilroy SemiBold" panose="00000700000000000000" charset="0"/>
                <a:ea typeface="+mj-ea"/>
                <a:cs typeface="Roboto Black" panose="02000000000000000000" pitchFamily="50" charset="0"/>
                <a:sym typeface="Arial"/>
              </a:rPr>
              <a:t>Score</a:t>
            </a:r>
          </a:p>
          <a:p>
            <a:pPr>
              <a:buClr>
                <a:srgbClr val="000000"/>
              </a:buClr>
              <a:buSzPts val="900"/>
            </a:pPr>
            <a:endParaRPr lang="en-US" altLang="ko-KR" sz="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B82FF"/>
              </a:solidFill>
              <a:latin typeface="Gilroy SemiBold" panose="00000700000000000000" charset="0"/>
              <a:cs typeface="Roboto Black" panose="02000000000000000000" pitchFamily="50" charset="0"/>
              <a:sym typeface="Arial"/>
            </a:endParaRPr>
          </a:p>
          <a:p>
            <a:pPr>
              <a:buClr>
                <a:srgbClr val="000000"/>
              </a:buClr>
              <a:buSzPts val="900"/>
            </a:pPr>
            <a:r>
              <a:rPr lang="en-US" altLang="ko-KR" sz="14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B82FF"/>
                </a:solidFill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Sepsis</a:t>
            </a:r>
            <a:r>
              <a:rPr lang="en-US" altLang="ko-KR" sz="14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 risk in </a:t>
            </a:r>
            <a:r>
              <a:rPr lang="en-US" altLang="ko-KR" sz="14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B82FF"/>
                </a:solidFill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general ward </a:t>
            </a:r>
            <a:r>
              <a:rPr lang="en-US" altLang="ko-KR" sz="14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within </a:t>
            </a:r>
            <a:r>
              <a:rPr lang="en-US" altLang="ko-KR" sz="14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B82FF"/>
                </a:solidFill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4 hours</a:t>
            </a:r>
            <a:endParaRPr lang="en-US" altLang="ko-KR" sz="14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charset="0"/>
              <a:cs typeface="Roboto Black" panose="02000000000000000000" pitchFamily="50" charset="0"/>
              <a:sym typeface="Arial"/>
            </a:endParaRPr>
          </a:p>
        </p:txBody>
      </p:sp>
      <p:grpSp>
        <p:nvGrpSpPr>
          <p:cNvPr id="172" name="object 5">
            <a:extLst>
              <a:ext uri="{FF2B5EF4-FFF2-40B4-BE49-F238E27FC236}">
                <a16:creationId xmlns:a16="http://schemas.microsoft.com/office/drawing/2014/main" id="{EB6F8C34-E284-A4A7-A711-B54B59A0F907}"/>
              </a:ext>
            </a:extLst>
          </p:cNvPr>
          <p:cNvGrpSpPr/>
          <p:nvPr/>
        </p:nvGrpSpPr>
        <p:grpSpPr>
          <a:xfrm rot="16200000">
            <a:off x="2316002" y="715026"/>
            <a:ext cx="167534" cy="3653356"/>
            <a:chOff x="6544306" y="3138576"/>
            <a:chExt cx="167534" cy="3653356"/>
          </a:xfrm>
        </p:grpSpPr>
        <p:sp>
          <p:nvSpPr>
            <p:cNvPr id="173" name="object 6">
              <a:extLst>
                <a:ext uri="{FF2B5EF4-FFF2-40B4-BE49-F238E27FC236}">
                  <a16:creationId xmlns:a16="http://schemas.microsoft.com/office/drawing/2014/main" id="{C43153CD-3110-4C78-8547-83C6FDBE6945}"/>
                </a:ext>
              </a:extLst>
            </p:cNvPr>
            <p:cNvSpPr/>
            <p:nvPr/>
          </p:nvSpPr>
          <p:spPr>
            <a:xfrm>
              <a:off x="6628070" y="565674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523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object 7">
              <a:extLst>
                <a:ext uri="{FF2B5EF4-FFF2-40B4-BE49-F238E27FC236}">
                  <a16:creationId xmlns:a16="http://schemas.microsoft.com/office/drawing/2014/main" id="{CACA3B95-5486-684B-C362-5AE0C4425565}"/>
                </a:ext>
              </a:extLst>
            </p:cNvPr>
            <p:cNvSpPr/>
            <p:nvPr/>
          </p:nvSpPr>
          <p:spPr>
            <a:xfrm flipH="1">
              <a:off x="6550587" y="3181384"/>
              <a:ext cx="77485" cy="3610548"/>
            </a:xfrm>
            <a:custGeom>
              <a:avLst/>
              <a:gdLst/>
              <a:ahLst/>
              <a:cxnLst/>
              <a:rect l="l" t="t" r="r" b="b"/>
              <a:pathLst>
                <a:path h="2444115">
                  <a:moveTo>
                    <a:pt x="0" y="244404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808080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object 8">
              <a:extLst>
                <a:ext uri="{FF2B5EF4-FFF2-40B4-BE49-F238E27FC236}">
                  <a16:creationId xmlns:a16="http://schemas.microsoft.com/office/drawing/2014/main" id="{91C39B7A-976A-FA2E-5792-1837AFD39AB9}"/>
                </a:ext>
              </a:extLst>
            </p:cNvPr>
            <p:cNvSpPr/>
            <p:nvPr/>
          </p:nvSpPr>
          <p:spPr>
            <a:xfrm>
              <a:off x="6628070" y="316519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534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6" name="object 9">
              <a:extLst>
                <a:ext uri="{FF2B5EF4-FFF2-40B4-BE49-F238E27FC236}">
                  <a16:creationId xmlns:a16="http://schemas.microsoft.com/office/drawing/2014/main" id="{4FDB78A6-007C-4957-16C6-D511F10CBA1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4306" y="3138576"/>
              <a:ext cx="167534" cy="167534"/>
            </a:xfrm>
            <a:prstGeom prst="rect">
              <a:avLst/>
            </a:prstGeom>
          </p:spPr>
        </p:pic>
      </p:grpSp>
      <p:sp>
        <p:nvSpPr>
          <p:cNvPr id="189" name="object 22">
            <a:extLst>
              <a:ext uri="{FF2B5EF4-FFF2-40B4-BE49-F238E27FC236}">
                <a16:creationId xmlns:a16="http://schemas.microsoft.com/office/drawing/2014/main" id="{B98EC6C8-5B70-DFB7-FC3A-63BC9ACCA8A4}"/>
              </a:ext>
            </a:extLst>
          </p:cNvPr>
          <p:cNvSpPr txBox="1"/>
          <p:nvPr/>
        </p:nvSpPr>
        <p:spPr>
          <a:xfrm>
            <a:off x="5594448" y="3667997"/>
            <a:ext cx="1052333" cy="4706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0" marR="5080" indent="-114935" algn="ctr" defTabSz="914400">
              <a:spcBef>
                <a:spcPts val="90"/>
              </a:spcBef>
            </a:pPr>
            <a:r>
              <a:rPr sz="1450" kern="0" spc="65" dirty="0">
                <a:solidFill>
                  <a:srgbClr val="333333"/>
                </a:solidFill>
                <a:latin typeface="Gilroy SemiBold" panose="00000700000000000000" charset="0"/>
                <a:cs typeface="Calibri"/>
              </a:rPr>
              <a:t>Predictio</a:t>
            </a:r>
            <a:r>
              <a:rPr lang="en-US" sz="1450" kern="0" spc="65" dirty="0">
                <a:solidFill>
                  <a:srgbClr val="333333"/>
                </a:solidFill>
                <a:latin typeface="Gilroy SemiBold" panose="00000700000000000000" charset="0"/>
                <a:cs typeface="Calibri"/>
              </a:rPr>
              <a:t>n </a:t>
            </a:r>
          </a:p>
          <a:p>
            <a:pPr marL="127000" marR="5080" indent="-114935" algn="ctr" defTabSz="914400">
              <a:spcBef>
                <a:spcPts val="90"/>
              </a:spcBef>
            </a:pPr>
            <a:r>
              <a:rPr sz="1450" kern="0" spc="65" dirty="0">
                <a:solidFill>
                  <a:srgbClr val="333333"/>
                </a:solidFill>
                <a:latin typeface="Gilroy SemiBold" panose="00000700000000000000" charset="0"/>
                <a:cs typeface="Calibri"/>
              </a:rPr>
              <a:t>Module</a:t>
            </a:r>
            <a:endParaRPr sz="1450" kern="0" dirty="0">
              <a:solidFill>
                <a:sysClr val="windowText" lastClr="000000"/>
              </a:solidFill>
              <a:latin typeface="Gilroy SemiBold" panose="00000700000000000000" charset="0"/>
              <a:cs typeface="Calibri"/>
            </a:endParaRPr>
          </a:p>
        </p:txBody>
      </p:sp>
      <p:pic>
        <p:nvPicPr>
          <p:cNvPr id="193" name="object 26">
            <a:extLst>
              <a:ext uri="{FF2B5EF4-FFF2-40B4-BE49-F238E27FC236}">
                <a16:creationId xmlns:a16="http://schemas.microsoft.com/office/drawing/2014/main" id="{34D56C2F-715F-8B2A-3782-88D667F8B4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8229" y="2993882"/>
            <a:ext cx="747915" cy="538498"/>
          </a:xfrm>
          <a:prstGeom prst="rect">
            <a:avLst/>
          </a:prstGeom>
        </p:spPr>
      </p:pic>
      <p:pic>
        <p:nvPicPr>
          <p:cNvPr id="199" name="object 39">
            <a:extLst>
              <a:ext uri="{FF2B5EF4-FFF2-40B4-BE49-F238E27FC236}">
                <a16:creationId xmlns:a16="http://schemas.microsoft.com/office/drawing/2014/main" id="{88680D16-4945-C8E8-A372-7184CDDD36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1590" y="2460167"/>
            <a:ext cx="167534" cy="167534"/>
          </a:xfrm>
          <a:prstGeom prst="rect">
            <a:avLst/>
          </a:prstGeom>
        </p:spPr>
      </p:pic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4AB403DA-39AB-832E-E722-742E6C4BC41C}"/>
              </a:ext>
            </a:extLst>
          </p:cNvPr>
          <p:cNvGrpSpPr/>
          <p:nvPr/>
        </p:nvGrpSpPr>
        <p:grpSpPr>
          <a:xfrm>
            <a:off x="776805" y="2801473"/>
            <a:ext cx="4548093" cy="2893354"/>
            <a:chOff x="1147264" y="2945976"/>
            <a:chExt cx="4548093" cy="2893354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A76591-2E44-D4AB-287F-A7C2EDA85631}"/>
                </a:ext>
              </a:extLst>
            </p:cNvPr>
            <p:cNvSpPr txBox="1"/>
            <p:nvPr/>
          </p:nvSpPr>
          <p:spPr>
            <a:xfrm>
              <a:off x="2310630" y="3083657"/>
              <a:ext cx="1872000" cy="32220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91E42"/>
                  </a:solidFill>
                  <a:latin typeface="Gilroy SemiBold" panose="00000700000000000000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  <a:t>6  Vital Signs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756F410-1D87-B621-2300-F15358305F71}"/>
                </a:ext>
              </a:extLst>
            </p:cNvPr>
            <p:cNvSpPr txBox="1"/>
            <p:nvPr/>
          </p:nvSpPr>
          <p:spPr>
            <a:xfrm>
              <a:off x="2310630" y="4163803"/>
              <a:ext cx="2265710" cy="32220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91E42"/>
                  </a:solidFill>
                  <a:latin typeface="Gilroy SemiBold" panose="00000700000000000000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  <a:t>11  Blood Test results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4FD9A45-4CD3-B3B8-3950-7570A2851184}"/>
                </a:ext>
              </a:extLst>
            </p:cNvPr>
            <p:cNvSpPr txBox="1"/>
            <p:nvPr/>
          </p:nvSpPr>
          <p:spPr>
            <a:xfrm>
              <a:off x="2310630" y="5341665"/>
              <a:ext cx="3384727" cy="32220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91E42"/>
                  </a:solidFill>
                  <a:latin typeface="Gilroy SemiBold" panose="00000700000000000000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  <a:t>2  Patient Status Info.</a:t>
              </a:r>
              <a:br>
                <a:rPr lang="en-US" altLang="ko-KR" sz="1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91E42"/>
                  </a:solidFill>
                  <a:latin typeface="Gilroy SemiBold" panose="00000700000000000000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</a:br>
              <a:r>
                <a:rPr lang="en-US" altLang="ko-KR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91E42"/>
                  </a:solidFill>
                  <a:latin typeface="Gilroy SemiBold" panose="00000700000000000000" charset="0"/>
                  <a:ea typeface="SpoqaHanSans-Bold" panose="020B0800000000000000" pitchFamily="50" charset="-127"/>
                  <a:cs typeface="Roboto Black" panose="02000000000000000000" pitchFamily="50" charset="0"/>
                </a:rPr>
                <a:t>(Glasgow Coma Scale, Age)</a:t>
              </a:r>
              <a:endPara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1E42"/>
                </a:solidFill>
                <a:latin typeface="Gilroy SemiBold" panose="00000700000000000000" charset="0"/>
                <a:ea typeface="SpoqaHanSans-Bold" panose="020B0800000000000000" pitchFamily="50" charset="-127"/>
                <a:cs typeface="Roboto Black" panose="02000000000000000000" pitchFamily="50" charset="0"/>
              </a:endParaRPr>
            </a:p>
          </p:txBody>
        </p:sp>
        <p:pic>
          <p:nvPicPr>
            <p:cNvPr id="185" name="object 18">
              <a:extLst>
                <a:ext uri="{FF2B5EF4-FFF2-40B4-BE49-F238E27FC236}">
                  <a16:creationId xmlns:a16="http://schemas.microsoft.com/office/drawing/2014/main" id="{088C1E48-00FB-5C10-571F-4168228BFA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7264" y="2945976"/>
              <a:ext cx="792795" cy="557200"/>
            </a:xfrm>
            <a:prstGeom prst="rect">
              <a:avLst/>
            </a:prstGeom>
          </p:spPr>
        </p:pic>
        <p:pic>
          <p:nvPicPr>
            <p:cNvPr id="186" name="object 19">
              <a:extLst>
                <a:ext uri="{FF2B5EF4-FFF2-40B4-BE49-F238E27FC236}">
                  <a16:creationId xmlns:a16="http://schemas.microsoft.com/office/drawing/2014/main" id="{51C97EC9-5E29-540D-F197-9EE85DAC944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9368" y="5166202"/>
              <a:ext cx="508585" cy="673128"/>
            </a:xfrm>
            <a:prstGeom prst="rect">
              <a:avLst/>
            </a:prstGeom>
          </p:spPr>
        </p:pic>
        <p:pic>
          <p:nvPicPr>
            <p:cNvPr id="201" name="object 20">
              <a:extLst>
                <a:ext uri="{FF2B5EF4-FFF2-40B4-BE49-F238E27FC236}">
                  <a16:creationId xmlns:a16="http://schemas.microsoft.com/office/drawing/2014/main" id="{666931F6-A2A8-2C24-CC0B-7F2CD74C7D9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483" y="4014518"/>
              <a:ext cx="781576" cy="620773"/>
            </a:xfrm>
            <a:prstGeom prst="rect">
              <a:avLst/>
            </a:prstGeom>
          </p:spPr>
        </p:pic>
      </p:grpSp>
      <p:sp>
        <p:nvSpPr>
          <p:cNvPr id="203" name="object 23">
            <a:extLst>
              <a:ext uri="{FF2B5EF4-FFF2-40B4-BE49-F238E27FC236}">
                <a16:creationId xmlns:a16="http://schemas.microsoft.com/office/drawing/2014/main" id="{122A8618-826C-97A1-88FB-8FD05E21EE54}"/>
              </a:ext>
            </a:extLst>
          </p:cNvPr>
          <p:cNvSpPr txBox="1"/>
          <p:nvPr/>
        </p:nvSpPr>
        <p:spPr>
          <a:xfrm>
            <a:off x="5425926" y="5328559"/>
            <a:ext cx="1372519" cy="5537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9880" marR="5080" indent="-297815" algn="ctr" defTabSz="914400">
              <a:lnSpc>
                <a:spcPct val="123200"/>
              </a:lnSpc>
              <a:spcBef>
                <a:spcPts val="90"/>
              </a:spcBef>
            </a:pPr>
            <a:r>
              <a:rPr lang="en-US" sz="1450" kern="0" spc="55" dirty="0">
                <a:solidFill>
                  <a:srgbClr val="333333"/>
                </a:solidFill>
                <a:latin typeface="Gilroy SemiBold" panose="00000700000000000000" charset="0"/>
                <a:cs typeface="Calibri"/>
              </a:rPr>
              <a:t>Explainable AI</a:t>
            </a:r>
          </a:p>
          <a:p>
            <a:pPr marL="309880" marR="5080" indent="-297815" algn="ctr" defTabSz="914400">
              <a:lnSpc>
                <a:spcPct val="123200"/>
              </a:lnSpc>
              <a:spcBef>
                <a:spcPts val="90"/>
              </a:spcBef>
            </a:pPr>
            <a:r>
              <a:rPr sz="1450" kern="0" spc="65" dirty="0">
                <a:solidFill>
                  <a:srgbClr val="333333"/>
                </a:solidFill>
                <a:latin typeface="Gilroy SemiBold" panose="00000700000000000000" charset="0"/>
                <a:cs typeface="Calibri"/>
              </a:rPr>
              <a:t>Module</a:t>
            </a:r>
            <a:endParaRPr sz="1450" kern="0" dirty="0">
              <a:solidFill>
                <a:sysClr val="windowText" lastClr="000000"/>
              </a:solidFill>
              <a:latin typeface="Gilroy SemiBold" panose="00000700000000000000" charset="0"/>
              <a:cs typeface="Calibri"/>
            </a:endParaRPr>
          </a:p>
        </p:txBody>
      </p:sp>
      <p:pic>
        <p:nvPicPr>
          <p:cNvPr id="204" name="object 27">
            <a:extLst>
              <a:ext uri="{FF2B5EF4-FFF2-40B4-BE49-F238E27FC236}">
                <a16:creationId xmlns:a16="http://schemas.microsoft.com/office/drawing/2014/main" id="{2F2478BA-E4E1-57A8-4875-CEACFECA0F6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3921" y="4490747"/>
            <a:ext cx="718000" cy="717998"/>
          </a:xfrm>
          <a:prstGeom prst="rect">
            <a:avLst/>
          </a:prstGeom>
        </p:spPr>
      </p:pic>
      <p:sp>
        <p:nvSpPr>
          <p:cNvPr id="205" name="화살표: 오른쪽 204">
            <a:extLst>
              <a:ext uri="{FF2B5EF4-FFF2-40B4-BE49-F238E27FC236}">
                <a16:creationId xmlns:a16="http://schemas.microsoft.com/office/drawing/2014/main" id="{437CE59E-8ECF-251D-F10C-9A2EA07EE5A1}"/>
              </a:ext>
            </a:extLst>
          </p:cNvPr>
          <p:cNvSpPr/>
          <p:nvPr/>
        </p:nvSpPr>
        <p:spPr>
          <a:xfrm>
            <a:off x="4299403" y="3720986"/>
            <a:ext cx="625723" cy="914088"/>
          </a:xfrm>
          <a:prstGeom prst="rightArrow">
            <a:avLst>
              <a:gd name="adj1" fmla="val 76631"/>
              <a:gd name="adj2" fmla="val 50000"/>
            </a:avLst>
          </a:prstGeom>
          <a:gradFill flip="none" rotWithShape="1">
            <a:gsLst>
              <a:gs pos="100000">
                <a:srgbClr val="4B82FF"/>
              </a:gs>
              <a:gs pos="0">
                <a:srgbClr val="F7F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" name="object 7">
            <a:extLst>
              <a:ext uri="{FF2B5EF4-FFF2-40B4-BE49-F238E27FC236}">
                <a16:creationId xmlns:a16="http://schemas.microsoft.com/office/drawing/2014/main" id="{788A3BD1-05D4-6C5E-5F7A-4CE23892943D}"/>
              </a:ext>
            </a:extLst>
          </p:cNvPr>
          <p:cNvSpPr/>
          <p:nvPr/>
        </p:nvSpPr>
        <p:spPr>
          <a:xfrm rot="16200000" flipH="1">
            <a:off x="6008471" y="1193505"/>
            <a:ext cx="45719" cy="2748215"/>
          </a:xfrm>
          <a:custGeom>
            <a:avLst/>
            <a:gdLst/>
            <a:ahLst/>
            <a:cxnLst/>
            <a:rect l="l" t="t" r="r" b="b"/>
            <a:pathLst>
              <a:path h="2444115">
                <a:moveTo>
                  <a:pt x="0" y="2444040"/>
                </a:moveTo>
                <a:lnTo>
                  <a:pt x="0" y="0"/>
                </a:lnTo>
              </a:path>
            </a:pathLst>
          </a:custGeom>
          <a:ln w="10470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7" name="object 39">
            <a:extLst>
              <a:ext uri="{FF2B5EF4-FFF2-40B4-BE49-F238E27FC236}">
                <a16:creationId xmlns:a16="http://schemas.microsoft.com/office/drawing/2014/main" id="{16366BB5-1484-017E-D5F0-4DA759ADCC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5246" y="2455946"/>
            <a:ext cx="167534" cy="167534"/>
          </a:xfrm>
          <a:prstGeom prst="rect">
            <a:avLst/>
          </a:prstGeom>
        </p:spPr>
      </p:pic>
      <p:sp>
        <p:nvSpPr>
          <p:cNvPr id="208" name="object 7">
            <a:extLst>
              <a:ext uri="{FF2B5EF4-FFF2-40B4-BE49-F238E27FC236}">
                <a16:creationId xmlns:a16="http://schemas.microsoft.com/office/drawing/2014/main" id="{F6658834-C3F3-1786-C4BD-7941B808F244}"/>
              </a:ext>
            </a:extLst>
          </p:cNvPr>
          <p:cNvSpPr/>
          <p:nvPr/>
        </p:nvSpPr>
        <p:spPr>
          <a:xfrm rot="16200000" flipH="1">
            <a:off x="9687313" y="757308"/>
            <a:ext cx="78275" cy="3647340"/>
          </a:xfrm>
          <a:custGeom>
            <a:avLst/>
            <a:gdLst/>
            <a:ahLst/>
            <a:cxnLst/>
            <a:rect l="l" t="t" r="r" b="b"/>
            <a:pathLst>
              <a:path h="2444115">
                <a:moveTo>
                  <a:pt x="0" y="2444040"/>
                </a:moveTo>
                <a:lnTo>
                  <a:pt x="0" y="0"/>
                </a:lnTo>
              </a:path>
            </a:pathLst>
          </a:custGeom>
          <a:ln w="10470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화살표: 오른쪽 208">
            <a:extLst>
              <a:ext uri="{FF2B5EF4-FFF2-40B4-BE49-F238E27FC236}">
                <a16:creationId xmlns:a16="http://schemas.microsoft.com/office/drawing/2014/main" id="{156690D1-0012-5B4B-1FC8-880F233EE509}"/>
              </a:ext>
            </a:extLst>
          </p:cNvPr>
          <p:cNvSpPr/>
          <p:nvPr/>
        </p:nvSpPr>
        <p:spPr>
          <a:xfrm>
            <a:off x="7144704" y="3720986"/>
            <a:ext cx="625723" cy="914088"/>
          </a:xfrm>
          <a:prstGeom prst="rightArrow">
            <a:avLst>
              <a:gd name="adj1" fmla="val 76631"/>
              <a:gd name="adj2" fmla="val 50000"/>
            </a:avLst>
          </a:prstGeom>
          <a:gradFill flip="none" rotWithShape="1">
            <a:gsLst>
              <a:gs pos="100000">
                <a:srgbClr val="4B82FF"/>
              </a:gs>
              <a:gs pos="0">
                <a:srgbClr val="F7F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D1C360D-689A-82D5-C53C-82FB8333ABAF}"/>
              </a:ext>
            </a:extLst>
          </p:cNvPr>
          <p:cNvSpPr txBox="1"/>
          <p:nvPr/>
        </p:nvSpPr>
        <p:spPr>
          <a:xfrm>
            <a:off x="5696256" y="2156105"/>
            <a:ext cx="865726" cy="32220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ilroy SemiBold" pitchFamily="2" charset="0"/>
                <a:ea typeface="SpoqaHanSans-Bold" panose="020B0800000000000000" pitchFamily="50" charset="-127"/>
                <a:cs typeface="Roboto Black" panose="02000000000000000000" pitchFamily="50" charset="0"/>
              </a:rPr>
              <a:t>AI Model</a:t>
            </a:r>
          </a:p>
        </p:txBody>
      </p:sp>
      <p:sp>
        <p:nvSpPr>
          <p:cNvPr id="211" name="Google Shape;115;gb1ccf47607_0_116">
            <a:extLst>
              <a:ext uri="{FF2B5EF4-FFF2-40B4-BE49-F238E27FC236}">
                <a16:creationId xmlns:a16="http://schemas.microsoft.com/office/drawing/2014/main" id="{D529E119-2314-3142-9540-D4A23E4C433D}"/>
              </a:ext>
            </a:extLst>
          </p:cNvPr>
          <p:cNvSpPr/>
          <p:nvPr/>
        </p:nvSpPr>
        <p:spPr>
          <a:xfrm>
            <a:off x="8293706" y="3828772"/>
            <a:ext cx="3647339" cy="92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en-US" altLang="ko-KR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1E42"/>
                </a:solidFill>
                <a:latin typeface="Gilroy SemiBold" panose="00000700000000000000" charset="0"/>
                <a:ea typeface="+mj-ea"/>
                <a:cs typeface="Roboto Black" panose="02000000000000000000" pitchFamily="50" charset="0"/>
                <a:sym typeface="Arial"/>
              </a:rPr>
              <a:t>2️⃣ Major Adverse Events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1E42"/>
                </a:solidFill>
                <a:latin typeface="Gilroy SemiBold" panose="00000700000000000000" charset="0"/>
                <a:ea typeface="+mj-ea"/>
                <a:cs typeface="Roboto Black" panose="02000000000000000000" pitchFamily="50" charset="0"/>
                <a:sym typeface="Arial"/>
              </a:rPr>
              <a:t>Score</a:t>
            </a:r>
          </a:p>
          <a:p>
            <a:pPr>
              <a:buClr>
                <a:srgbClr val="000000"/>
              </a:buClr>
              <a:buSzPts val="900"/>
            </a:pPr>
            <a:endParaRPr lang="en-US" altLang="ko-KR" sz="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B82FF"/>
              </a:solidFill>
              <a:latin typeface="Gilroy SemiBold" panose="00000700000000000000" charset="0"/>
              <a:cs typeface="Roboto Black" panose="02000000000000000000" pitchFamily="50" charset="0"/>
              <a:sym typeface="Arial"/>
            </a:endParaRPr>
          </a:p>
          <a:p>
            <a:pPr>
              <a:buClr>
                <a:srgbClr val="000000"/>
              </a:buClr>
              <a:buSzPts val="900"/>
            </a:pP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B82FF"/>
                </a:solidFill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(Cardiac Arrest/Mortality/ICU Transfer)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 risk </a:t>
            </a:r>
            <a:b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</a:b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in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B82FF"/>
                </a:solidFill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general ward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within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B82FF"/>
                </a:solidFill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6 hours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charset="0"/>
              <a:cs typeface="Roboto Black" panose="02000000000000000000" pitchFamily="50" charset="0"/>
              <a:sym typeface="Arial"/>
            </a:endParaRPr>
          </a:p>
        </p:txBody>
      </p:sp>
      <p:sp>
        <p:nvSpPr>
          <p:cNvPr id="212" name="Google Shape;115;gb1ccf47607_0_116">
            <a:extLst>
              <a:ext uri="{FF2B5EF4-FFF2-40B4-BE49-F238E27FC236}">
                <a16:creationId xmlns:a16="http://schemas.microsoft.com/office/drawing/2014/main" id="{2A7A02B6-5DE9-A8A9-21B9-2786D519514E}"/>
              </a:ext>
            </a:extLst>
          </p:cNvPr>
          <p:cNvSpPr/>
          <p:nvPr/>
        </p:nvSpPr>
        <p:spPr>
          <a:xfrm>
            <a:off x="8293705" y="4916421"/>
            <a:ext cx="3647339" cy="92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en-US" altLang="ko-KR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1E42"/>
                </a:solidFill>
                <a:latin typeface="Gilroy SemiBold" panose="00000700000000000000" charset="0"/>
                <a:ea typeface="+mj-ea"/>
                <a:cs typeface="Roboto Black" panose="02000000000000000000" pitchFamily="50" charset="0"/>
                <a:sym typeface="Arial"/>
              </a:rPr>
              <a:t>3️⃣ Mortality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1E42"/>
                </a:solidFill>
                <a:latin typeface="Gilroy SemiBold" panose="00000700000000000000" charset="0"/>
                <a:ea typeface="+mj-ea"/>
                <a:cs typeface="Roboto Black" panose="02000000000000000000" pitchFamily="50" charset="0"/>
                <a:sym typeface="Arial"/>
              </a:rPr>
              <a:t>Score</a:t>
            </a:r>
          </a:p>
          <a:p>
            <a:pPr>
              <a:buClr>
                <a:srgbClr val="000000"/>
              </a:buClr>
              <a:buSzPts val="900"/>
            </a:pPr>
            <a:endParaRPr lang="en-US" altLang="ko-KR" sz="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B82FF"/>
              </a:solidFill>
              <a:latin typeface="Gilroy SemiBold" panose="00000700000000000000" charset="0"/>
              <a:cs typeface="Roboto Black" panose="02000000000000000000" pitchFamily="50" charset="0"/>
              <a:sym typeface="Arial"/>
            </a:endParaRPr>
          </a:p>
          <a:p>
            <a:pPr>
              <a:buClr>
                <a:srgbClr val="000000"/>
              </a:buClr>
              <a:buSzPts val="900"/>
            </a:pP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B82FF"/>
                </a:solidFill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Mortality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 risk in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B82FF"/>
                </a:solidFill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ICU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within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B82FF"/>
                </a:solidFill>
                <a:latin typeface="Gilroy SemiBold" panose="00000700000000000000" charset="0"/>
                <a:cs typeface="Roboto Black" panose="02000000000000000000" pitchFamily="50" charset="0"/>
                <a:sym typeface="Arial"/>
              </a:rPr>
              <a:t>6 hours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charset="0"/>
              <a:cs typeface="Roboto Black" panose="02000000000000000000" pitchFamily="50" charset="0"/>
              <a:sym typeface="Arial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5FF3B9E-8803-5AB6-A056-DE8DBE5B89AC}"/>
              </a:ext>
            </a:extLst>
          </p:cNvPr>
          <p:cNvSpPr txBox="1">
            <a:spLocks/>
          </p:cNvSpPr>
          <p:nvPr/>
        </p:nvSpPr>
        <p:spPr>
          <a:xfrm>
            <a:off x="11280808" y="6316836"/>
            <a:ext cx="702645" cy="354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D068A-F085-B847-A337-DD63054C4A1C}" type="slidenum">
              <a:rPr kumimoji="1" lang="ko-KR" altLang="en-US" b="1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kumimoji="1"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1D295E6-E5D7-6F56-B813-55708A09763C}"/>
              </a:ext>
            </a:extLst>
          </p:cNvPr>
          <p:cNvSpPr txBox="1">
            <a:spLocks/>
          </p:cNvSpPr>
          <p:nvPr/>
        </p:nvSpPr>
        <p:spPr>
          <a:xfrm>
            <a:off x="615896" y="516306"/>
            <a:ext cx="550037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4600" b="1" i="0">
                <a:solidFill>
                  <a:srgbClr val="00886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f-ZA" sz="2400" b="0" kern="0" dirty="0">
                <a:solidFill>
                  <a:srgbClr val="0066FF"/>
                </a:solidFill>
                <a:latin typeface="Gilroy SemiBold" panose="00000700000000000000" charset="0"/>
                <a:ea typeface="나눔스퀘어OTF_ac Bold" panose="020B0600000101010101" pitchFamily="34" charset="-127"/>
              </a:rPr>
              <a:t>Operations</a:t>
            </a:r>
            <a:endParaRPr kumimoji="0" lang="af-ZA" sz="2400" b="0" i="0" u="none" strike="noStrike" kern="0" cap="none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ilroy SemiBold" panose="00000700000000000000" charset="0"/>
              <a:ea typeface="나눔스퀘어OTF_ac Bold" panose="020B0600000101010101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F920418-0B14-6E1F-2807-923E6BAC3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" y="6353998"/>
            <a:ext cx="951845" cy="2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0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8DE212-619D-4C97-8872-0CAB12A1227E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3</TotalTime>
  <Words>1330</Words>
  <Application>Microsoft Office PowerPoint</Application>
  <PresentationFormat>Widescreen</PresentationFormat>
  <Paragraphs>238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Gill Sans</vt:lpstr>
      <vt:lpstr>Gilroy</vt:lpstr>
      <vt:lpstr>Gilroy Bold</vt:lpstr>
      <vt:lpstr>Gilroy ExtraBold</vt:lpstr>
      <vt:lpstr>Gilroy Medium</vt:lpstr>
      <vt:lpstr>Gilroy SemiBold</vt:lpstr>
      <vt:lpstr>나눔스퀘어OTF_ac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– Presentation - New TG or subtopic proposal: Artificial Intelligence based Early Warning Score for patient safety</dc:title>
  <dc:creator>TSB (HT)</dc:creator>
  <cp:lastModifiedBy>TSB (HT)</cp:lastModifiedBy>
  <cp:revision>2</cp:revision>
  <cp:lastPrinted>2019-04-04T08:49:31Z</cp:lastPrinted>
  <dcterms:created xsi:type="dcterms:W3CDTF">2023-03-24T08:45:46Z</dcterms:created>
  <dcterms:modified xsi:type="dcterms:W3CDTF">2023-03-24T08:49:38Z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