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6"/>
  </p:notesMasterIdLst>
  <p:sldIdLst>
    <p:sldId id="256" r:id="rId6"/>
    <p:sldId id="257" r:id="rId7"/>
    <p:sldId id="263" r:id="rId8"/>
    <p:sldId id="264" r:id="rId9"/>
    <p:sldId id="265" r:id="rId10"/>
    <p:sldId id="259" r:id="rId11"/>
    <p:sldId id="260" r:id="rId12"/>
    <p:sldId id="262" r:id="rId13"/>
    <p:sldId id="266" r:id="rId14"/>
    <p:sldId id="261" r:id="rId1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D0148-7748-4BE5-92D7-B44B4048679A}" v="3" dt="2023-02-20T16:36:37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DCA5-7BD4-4246-8A3E-C5BB60B4A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FDB2-F69A-E842-B79F-04331DA62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CBB89-C218-8542-897C-D858C848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371-E860-1349-A9A2-22BC6E5C834E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78453-2D9F-FB4A-8AC9-AF0E27DC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D8691-585C-3F42-9E20-B889A8687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2E15-FCF7-DA43-B0AD-0937AD77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270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4F434-65D5-DB42-A974-DC4E9205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4AB06-F49E-0F4D-887B-EB3EDF384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BDFB6-038F-FD4B-B238-C96C7500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371-E860-1349-A9A2-22BC6E5C834E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7673B-204A-434E-8151-9590F41E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D689D-E594-F84D-AB31-5A78E00BD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2E15-FCF7-DA43-B0AD-0937AD77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54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5EF1-4E40-AD44-9BC0-5000118B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E5B8F-36EF-3144-AF82-CE3D5D1A4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90F91-FAE2-AC44-8DF3-328C29EE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371-E860-1349-A9A2-22BC6E5C834E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F05B9-2A73-274E-9C35-84E5C2BD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6F06-63F5-F549-8840-985BC126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2E15-FCF7-DA43-B0AD-0937AD77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26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E57E-B933-E44B-87CD-AC72C1680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20A7F-A71C-004C-B791-65B3F4D34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F670A-9A4E-6844-BC90-765CF5F5B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D94E5-D74B-1F48-989A-563AC4B8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371-E860-1349-A9A2-22BC6E5C834E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4226B-A80A-6E41-B11E-6F538EAB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A5DA3-09B4-8C4E-B5BE-5391F973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2E15-FCF7-DA43-B0AD-0937AD77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40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696A-483B-D64D-9CFC-B8D960C6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7805A-B0EB-B741-8E76-D3B3EF0D6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2BA41-26FD-164F-84F6-53BC53CDA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9131C-523B-204D-8A62-4F209475F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4C9D3-5CE7-014B-A106-9125F178E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B8C2F-DEBD-DD4C-A309-48A3E6DE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371-E860-1349-A9A2-22BC6E5C834E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247CB-BA32-CC4C-81F1-9EEC0285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509EB7-FA31-5F4E-AE24-F7A59BA5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2E15-FCF7-DA43-B0AD-0937AD77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7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1FC3-88E7-5B41-B348-D29707C0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5B137-F150-274A-8157-D61E3BE2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371-E860-1349-A9A2-22BC6E5C834E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484F9-05AB-DD42-91FC-E8B7305A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56056-5BD3-1D4B-8E3C-D090F748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2E15-FCF7-DA43-B0AD-0937AD77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931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6B160-9174-6C49-B667-8CE0142F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371-E860-1349-A9A2-22BC6E5C834E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D6A49-1565-9646-A997-3DD02E67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CF1ED-B6DB-1143-BE16-35A78C9B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2E15-FCF7-DA43-B0AD-0937AD77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359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F0346-0CBE-C449-9FE7-C459EEF2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2E713-DCE8-8844-8E7B-3518AAF49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FC362-9E44-EE4C-B0EF-C40F5B9B0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D0B98-FE56-D347-980E-56974A15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371-E860-1349-A9A2-22BC6E5C834E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6CBF1-1CB6-9C49-8D58-5A1B41B9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B0068-9ECC-FB4B-A647-F152D1CF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2E15-FCF7-DA43-B0AD-0937AD77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00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63A9-B9CE-B241-B706-6266DF7F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60430-38AB-9F4C-8B26-BA4758167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17E94-A523-AF41-86DE-8B2560D70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627AA-85F5-EC46-86CE-A9017695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371-E860-1349-A9A2-22BC6E5C834E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9889B-9A99-794C-B028-A8C9CDF6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D51D5-492D-784A-9720-37603611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2E15-FCF7-DA43-B0AD-0937AD77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06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92D9-670D-DB45-BE40-54F492FE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2867-99D2-2449-8F86-4ADDCB597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6C19E-FB83-E74A-9326-19797A09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371-E860-1349-A9A2-22BC6E5C834E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22987-03A4-784D-A6C8-F88907E1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14E2F-D032-9040-A993-C4400959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2E15-FCF7-DA43-B0AD-0937AD77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431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8673BD-EB83-5142-85E4-982215548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41477-4701-504E-98A6-D2E7E50D2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319EE-8A92-0147-810E-B4F577C0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D371-E860-1349-A9A2-22BC6E5C834E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5BAF2-D4F3-4445-9169-FB0E4FAF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CE4F4-952F-A24E-AD96-29DE7FC95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2E15-FCF7-DA43-B0AD-0937AD77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70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C4B40-F34C-F745-AF52-E37C36A5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9BB8C-C3C6-0444-BA7B-0B12DE915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A27E4-57BB-A443-95A2-C24BB9B8E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CD371-E860-1349-A9A2-22BC6E5C834E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E3424-BC44-C345-9F79-567E762C2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A40EA-2B14-7A4E-B573-3229FE70E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2E15-FCF7-DA43-B0AD-0937AD77FD4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Commonwealth Digital Health Awards | 2020">
            <a:extLst>
              <a:ext uri="{FF2B5EF4-FFF2-40B4-BE49-F238E27FC236}">
                <a16:creationId xmlns:a16="http://schemas.microsoft.com/office/drawing/2014/main" id="{1D2AB79E-BB56-7D4A-9481-03DA5B7EF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09" y="152830"/>
            <a:ext cx="1236432" cy="63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38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ndula.siribaddana@cwcdh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drew.farlow@oriel.ox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farlow@oriel.ox.ac.uk" TargetMode="External"/><Relationship Id="rId2" Type="http://schemas.openxmlformats.org/officeDocument/2006/relationships/hyperlink" Target="mailto:pandula.siribaddana@cwcdh.or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11.svg"/><Relationship Id="rId5" Type="http://schemas.openxmlformats.org/officeDocument/2006/relationships/image" Target="../media/image7.svg"/><Relationship Id="rId15" Type="http://schemas.openxmlformats.org/officeDocument/2006/relationships/image" Target="../media/image22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sv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3" Type="http://schemas.openxmlformats.org/officeDocument/2006/relationships/image" Target="../media/image5.svg"/><Relationship Id="rId21" Type="http://schemas.openxmlformats.org/officeDocument/2006/relationships/image" Target="../media/image22.svg"/><Relationship Id="rId7" Type="http://schemas.openxmlformats.org/officeDocument/2006/relationships/image" Target="../media/image18.svg"/><Relationship Id="rId12" Type="http://schemas.openxmlformats.org/officeDocument/2006/relationships/image" Target="../media/image19.png"/><Relationship Id="rId17" Type="http://schemas.openxmlformats.org/officeDocument/2006/relationships/image" Target="../media/image26.svg"/><Relationship Id="rId2" Type="http://schemas.openxmlformats.org/officeDocument/2006/relationships/image" Target="../media/image4.png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11.svg"/><Relationship Id="rId5" Type="http://schemas.openxmlformats.org/officeDocument/2006/relationships/image" Target="../media/image7.svg"/><Relationship Id="rId15" Type="http://schemas.openxmlformats.org/officeDocument/2006/relationships/image" Target="../media/image24.svg"/><Relationship Id="rId10" Type="http://schemas.openxmlformats.org/officeDocument/2006/relationships/image" Target="../media/image10.png"/><Relationship Id="rId19" Type="http://schemas.openxmlformats.org/officeDocument/2006/relationships/image" Target="../media/image28.svg"/><Relationship Id="rId4" Type="http://schemas.openxmlformats.org/officeDocument/2006/relationships/image" Target="../media/image6.png"/><Relationship Id="rId9" Type="http://schemas.openxmlformats.org/officeDocument/2006/relationships/image" Target="../media/image9.svg"/><Relationship Id="rId14" Type="http://schemas.openxmlformats.org/officeDocument/2006/relationships/image" Target="../media/image23.png"/><Relationship Id="rId2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02193" y="845674"/>
            <a:ext cx="196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FGAI4H-R-031-A01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7738248" y="1215006"/>
            <a:ext cx="30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Cambridge, 21-24 March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254607"/>
              </p:ext>
            </p:extLst>
          </p:nvPr>
        </p:nvGraphicFramePr>
        <p:xfrm>
          <a:off x="1424267" y="3274055"/>
          <a:ext cx="9343465" cy="196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118207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472787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Commonwealth Centre for Digital Health (UK)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Att.1 – Presentation -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Viewing AI for health through a perspective of social determinants of health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Pandula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Siribaddana</a:t>
                      </a:r>
                      <a:b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dirty="0"/>
                        <a:t>Andrew Farlow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pandula.siribaddana@cwcdh.org</a:t>
                      </a:r>
                      <a:r>
                        <a:rPr lang="en-GB" sz="1800" kern="1200" dirty="0">
                          <a:effectLst/>
                        </a:rPr>
                        <a:t> </a:t>
                      </a:r>
                      <a:br>
                        <a:rPr lang="en-GB" sz="1800" kern="1200" dirty="0">
                          <a:effectLst/>
                        </a:rPr>
                      </a:br>
                      <a:r>
                        <a:rPr lang="en-GB" sz="1800" kern="1200" dirty="0">
                          <a:effectLst/>
                        </a:rPr>
                        <a:t>E-mail: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andrew.farlow@oriel.ox.ac.uk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of FG-AI4H-R-031.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41AF67-321E-8943-B58C-8E538EB07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GB" sz="480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99D6DC7-E5D7-4743-974D-896CC0899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GB" dirty="0" err="1"/>
              <a:t>Pandula</a:t>
            </a:r>
            <a:r>
              <a:rPr lang="en-GB" dirty="0"/>
              <a:t> </a:t>
            </a:r>
            <a:r>
              <a:rPr lang="en-GB" dirty="0" err="1"/>
              <a:t>Siribaddana</a:t>
            </a:r>
            <a:r>
              <a:rPr lang="en-GB" dirty="0"/>
              <a:t> (</a:t>
            </a:r>
            <a:r>
              <a:rPr lang="en-GB" dirty="0">
                <a:hlinkClick r:id="rId2"/>
              </a:rPr>
              <a:t>pandula.siribaddana@cwcdh.org</a:t>
            </a:r>
            <a:r>
              <a:rPr lang="en-GB" dirty="0"/>
              <a:t>)</a:t>
            </a:r>
          </a:p>
          <a:p>
            <a:pPr algn="l"/>
            <a:r>
              <a:rPr lang="en-GB" dirty="0"/>
              <a:t>Andrew Farlow (</a:t>
            </a:r>
            <a:r>
              <a:rPr lang="en-GB" b="0" i="0" u="sng" dirty="0">
                <a:effectLst/>
                <a:latin typeface="Calibri" panose="020F0502020204030204" pitchFamily="34" charset="0"/>
                <a:hlinkClick r:id="rId3"/>
              </a:rPr>
              <a:t>andrew.farlow@</a:t>
            </a:r>
            <a:r>
              <a:rPr lang="en-GB" u="sng" dirty="0">
                <a:latin typeface="Calibri" panose="020F0502020204030204" pitchFamily="34" charset="0"/>
                <a:hlinkClick r:id="rId3"/>
              </a:rPr>
              <a:t>ndm</a:t>
            </a:r>
            <a:r>
              <a:rPr lang="en-GB" b="0" i="0" u="sng" dirty="0">
                <a:effectLst/>
                <a:latin typeface="Calibri" panose="020F0502020204030204" pitchFamily="34" charset="0"/>
                <a:hlinkClick r:id="rId3"/>
              </a:rPr>
              <a:t>.ox.ac.uk</a:t>
            </a:r>
            <a:r>
              <a:rPr lang="en-GB" b="0" i="0" u="sng" dirty="0">
                <a:effectLst/>
                <a:latin typeface="Calibri" panose="020F0502020204030204" pitchFamily="34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18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4" descr="A cloud in the sky&#10;&#10;Description automatically generated with low confidence">
            <a:extLst>
              <a:ext uri="{FF2B5EF4-FFF2-40B4-BE49-F238E27FC236}">
                <a16:creationId xmlns:a16="http://schemas.microsoft.com/office/drawing/2014/main" id="{68BD3965-3E2D-FB4C-D1AE-2E658D590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6" t="9091" r="1517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29B00-8E2B-2B40-BE03-0CB375B32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863276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3700" b="0" i="0" dirty="0">
                <a:effectLst/>
                <a:latin typeface="Google Sans"/>
              </a:rPr>
              <a:t>Viewing AI for Health </a:t>
            </a:r>
            <a:br>
              <a:rPr lang="en-GB" sz="3700" b="0" i="0" dirty="0">
                <a:effectLst/>
                <a:latin typeface="Google Sans"/>
              </a:rPr>
            </a:br>
            <a:r>
              <a:rPr lang="en-GB" sz="3700" b="0" i="0" dirty="0">
                <a:effectLst/>
                <a:latin typeface="Google Sans"/>
              </a:rPr>
              <a:t>through the Perspective of Social </a:t>
            </a:r>
            <a:r>
              <a:rPr lang="en-GB" sz="3700" dirty="0">
                <a:latin typeface="Google Sans"/>
              </a:rPr>
              <a:t>D</a:t>
            </a:r>
            <a:r>
              <a:rPr lang="en-GB" sz="3700" b="0" i="0" dirty="0">
                <a:effectLst/>
                <a:latin typeface="Google Sans"/>
              </a:rPr>
              <a:t>eterminants of Health</a:t>
            </a:r>
            <a:endParaRPr lang="en-GB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DCE77-4344-CF4C-8057-D9E9BBC17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833" y="5367774"/>
            <a:ext cx="6966312" cy="1208141"/>
          </a:xfrm>
        </p:spPr>
        <p:txBody>
          <a:bodyPr>
            <a:normAutofit/>
          </a:bodyPr>
          <a:lstStyle/>
          <a:p>
            <a:pPr algn="l"/>
            <a:endParaRPr lang="en-GB" sz="1800" dirty="0"/>
          </a:p>
          <a:p>
            <a:pPr algn="l"/>
            <a:r>
              <a:rPr lang="en-GB" sz="1800" dirty="0" err="1"/>
              <a:t>Pandula</a:t>
            </a:r>
            <a:r>
              <a:rPr lang="en-GB" sz="1800" dirty="0"/>
              <a:t> </a:t>
            </a:r>
            <a:r>
              <a:rPr lang="en-GB" sz="1800" dirty="0" err="1"/>
              <a:t>Siribaddana</a:t>
            </a:r>
            <a:r>
              <a:rPr lang="en-GB" sz="1800" dirty="0"/>
              <a:t> (Commonwealth Centre for Digital Health, UK) </a:t>
            </a:r>
          </a:p>
          <a:p>
            <a:pPr algn="l"/>
            <a:r>
              <a:rPr lang="en-GB" sz="1800" dirty="0"/>
              <a:t>Andrew Farlow (University of Oxford, UK)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08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grass, tree, person&#10;&#10;Description automatically generated">
            <a:extLst>
              <a:ext uri="{FF2B5EF4-FFF2-40B4-BE49-F238E27FC236}">
                <a16:creationId xmlns:a16="http://schemas.microsoft.com/office/drawing/2014/main" id="{AEAA7A8E-78E3-274A-B4B8-70146382B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085" y="1193738"/>
            <a:ext cx="6093131" cy="3808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8CE636-6661-AC41-9972-C8421030F3A5}"/>
              </a:ext>
            </a:extLst>
          </p:cNvPr>
          <p:cNvSpPr txBox="1"/>
          <p:nvPr/>
        </p:nvSpPr>
        <p:spPr>
          <a:xfrm>
            <a:off x="3109108" y="5341096"/>
            <a:ext cx="569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Meena (a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psudoname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a lady working in a tea plantation in a remote area.</a:t>
            </a:r>
          </a:p>
        </p:txBody>
      </p:sp>
      <p:pic>
        <p:nvPicPr>
          <p:cNvPr id="9" name="Graphic 8" descr="Books with solid fill">
            <a:extLst>
              <a:ext uri="{FF2B5EF4-FFF2-40B4-BE49-F238E27FC236}">
                <a16:creationId xmlns:a16="http://schemas.microsoft.com/office/drawing/2014/main" id="{76EACB61-0B0C-5843-A1C5-06FF21006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148" y="1003468"/>
            <a:ext cx="914400" cy="914400"/>
          </a:xfrm>
          <a:prstGeom prst="rect">
            <a:avLst/>
          </a:prstGeom>
        </p:spPr>
      </p:pic>
      <p:pic>
        <p:nvPicPr>
          <p:cNvPr id="10" name="Graphic 9" descr="Money outline">
            <a:extLst>
              <a:ext uri="{FF2B5EF4-FFF2-40B4-BE49-F238E27FC236}">
                <a16:creationId xmlns:a16="http://schemas.microsoft.com/office/drawing/2014/main" id="{4DA010AC-7238-D24B-96B6-5AB43C24A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5292" y="2076906"/>
            <a:ext cx="914400" cy="914400"/>
          </a:xfrm>
          <a:prstGeom prst="rect">
            <a:avLst/>
          </a:prstGeom>
        </p:spPr>
      </p:pic>
      <p:pic>
        <p:nvPicPr>
          <p:cNvPr id="11" name="Graphic 10" descr="House outline">
            <a:extLst>
              <a:ext uri="{FF2B5EF4-FFF2-40B4-BE49-F238E27FC236}">
                <a16:creationId xmlns:a16="http://schemas.microsoft.com/office/drawing/2014/main" id="{BC803D35-960B-7F4B-8380-E18579F058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5292" y="3229917"/>
            <a:ext cx="914400" cy="914400"/>
          </a:xfrm>
          <a:prstGeom prst="rect">
            <a:avLst/>
          </a:prstGeom>
        </p:spPr>
      </p:pic>
      <p:pic>
        <p:nvPicPr>
          <p:cNvPr id="12" name="Graphic 11" descr="Bus with solid fill">
            <a:extLst>
              <a:ext uri="{FF2B5EF4-FFF2-40B4-BE49-F238E27FC236}">
                <a16:creationId xmlns:a16="http://schemas.microsoft.com/office/drawing/2014/main" id="{AEDD12F0-029D-5740-B4D2-0CFCA19B5D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5292" y="4303355"/>
            <a:ext cx="914400" cy="914400"/>
          </a:xfrm>
          <a:prstGeom prst="rect">
            <a:avLst/>
          </a:prstGeom>
        </p:spPr>
      </p:pic>
      <p:pic>
        <p:nvPicPr>
          <p:cNvPr id="2054" name="Picture 6" descr="Heart Health Icon Images - Free Download on Freepik">
            <a:extLst>
              <a:ext uri="{FF2B5EF4-FFF2-40B4-BE49-F238E27FC236}">
                <a16:creationId xmlns:a16="http://schemas.microsoft.com/office/drawing/2014/main" id="{15507BDF-BB8E-3D4C-B627-C052DDA27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55" y="1003468"/>
            <a:ext cx="812202" cy="81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ral cancer Icon - Free PNG &amp; SVG 2736677 - Noun Project">
            <a:extLst>
              <a:ext uri="{FF2B5EF4-FFF2-40B4-BE49-F238E27FC236}">
                <a16:creationId xmlns:a16="http://schemas.microsoft.com/office/drawing/2014/main" id="{6C8A7C77-02FA-2E4C-A6A4-E8229EE82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55" y="1999961"/>
            <a:ext cx="812202" cy="81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ental health - Free healthcare and medical icons">
            <a:extLst>
              <a:ext uri="{FF2B5EF4-FFF2-40B4-BE49-F238E27FC236}">
                <a16:creationId xmlns:a16="http://schemas.microsoft.com/office/drawing/2014/main" id="{DFDE7579-B8E2-1344-AE4F-FC4EC8F0E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53" y="3072653"/>
            <a:ext cx="812203" cy="81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lnutrition - Free people icons">
            <a:extLst>
              <a:ext uri="{FF2B5EF4-FFF2-40B4-BE49-F238E27FC236}">
                <a16:creationId xmlns:a16="http://schemas.microsoft.com/office/drawing/2014/main" id="{D92E0D7F-EDF9-1148-8ED7-CF2AEA0D4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13" y="4182865"/>
            <a:ext cx="812203" cy="81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C77FD6A-8F3D-3142-ABE5-1472467F3D7D}"/>
              </a:ext>
            </a:extLst>
          </p:cNvPr>
          <p:cNvSpPr txBox="1"/>
          <p:nvPr/>
        </p:nvSpPr>
        <p:spPr>
          <a:xfrm>
            <a:off x="0" y="6581230"/>
            <a:ext cx="83970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Source: https://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www.pxfuel.com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free-photo-qjnoz#google_vignette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1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EE8330-83C3-6744-9B86-18E2125531C7}"/>
              </a:ext>
            </a:extLst>
          </p:cNvPr>
          <p:cNvSpPr/>
          <p:nvPr/>
        </p:nvSpPr>
        <p:spPr>
          <a:xfrm>
            <a:off x="-12700" y="-12700"/>
            <a:ext cx="5943600" cy="8255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90000">
                <a:srgbClr val="3566BE">
                  <a:alpha val="23701"/>
                </a:srgbClr>
              </a:gs>
              <a:gs pos="48000">
                <a:srgbClr val="2E5BAA"/>
              </a:gs>
              <a:gs pos="32000">
                <a:srgbClr val="2C56A2"/>
              </a:gs>
              <a:gs pos="69000">
                <a:schemeClr val="accent1">
                  <a:shade val="67500"/>
                  <a:satMod val="115000"/>
                  <a:alpha val="71498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D6037-CFF1-B748-A457-E2F8D6BA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06" y="139961"/>
            <a:ext cx="7989794" cy="59230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Health inequity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753BA4-D475-0445-9BE0-D801D7C02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13" y="1244570"/>
            <a:ext cx="7638663" cy="51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05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6D8C9C0-CB3D-9943-89BE-0E7570AA85F6}"/>
              </a:ext>
            </a:extLst>
          </p:cNvPr>
          <p:cNvSpPr/>
          <p:nvPr/>
        </p:nvSpPr>
        <p:spPr>
          <a:xfrm>
            <a:off x="0" y="-7642"/>
            <a:ext cx="9260114" cy="8255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90000">
                <a:srgbClr val="3566BE">
                  <a:alpha val="23701"/>
                </a:srgbClr>
              </a:gs>
              <a:gs pos="48000">
                <a:srgbClr val="2E5BAA"/>
              </a:gs>
              <a:gs pos="32000">
                <a:srgbClr val="2C56A2"/>
              </a:gs>
              <a:gs pos="69000">
                <a:schemeClr val="accent1">
                  <a:shade val="67500"/>
                  <a:satMod val="115000"/>
                  <a:alpha val="71498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53377-7CD7-994A-9458-04039B1F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3" y="92531"/>
            <a:ext cx="10515600" cy="73215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Social determinants of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4E8B-A48E-3E49-9D08-503C9470B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92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b="0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“the conditions in which people are born, grow, work, live, and age, and the wider set of forces and systems shaping the conditions of daily life” (WHO)</a:t>
            </a:r>
          </a:p>
        </p:txBody>
      </p:sp>
      <p:pic>
        <p:nvPicPr>
          <p:cNvPr id="5" name="Graphic 4" descr="Books with solid fill">
            <a:extLst>
              <a:ext uri="{FF2B5EF4-FFF2-40B4-BE49-F238E27FC236}">
                <a16:creationId xmlns:a16="http://schemas.microsoft.com/office/drawing/2014/main" id="{C0D9EE65-3CE1-E442-8E66-4EF9379BC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6072" y="3509189"/>
            <a:ext cx="914400" cy="914400"/>
          </a:xfrm>
          <a:prstGeom prst="rect">
            <a:avLst/>
          </a:prstGeom>
        </p:spPr>
      </p:pic>
      <p:pic>
        <p:nvPicPr>
          <p:cNvPr id="7" name="Graphic 6" descr="Money outline">
            <a:extLst>
              <a:ext uri="{FF2B5EF4-FFF2-40B4-BE49-F238E27FC236}">
                <a16:creationId xmlns:a16="http://schemas.microsoft.com/office/drawing/2014/main" id="{96E061E5-78EF-9045-A6EF-59AEE9788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5772" y="3472163"/>
            <a:ext cx="914400" cy="914400"/>
          </a:xfrm>
          <a:prstGeom prst="rect">
            <a:avLst/>
          </a:prstGeom>
        </p:spPr>
      </p:pic>
      <p:pic>
        <p:nvPicPr>
          <p:cNvPr id="9" name="Graphic 8" descr="Open hand with plant with solid fill">
            <a:extLst>
              <a:ext uri="{FF2B5EF4-FFF2-40B4-BE49-F238E27FC236}">
                <a16:creationId xmlns:a16="http://schemas.microsoft.com/office/drawing/2014/main" id="{9B546AC1-E26A-1749-B7B5-868696129F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6055" y="3429000"/>
            <a:ext cx="914400" cy="914400"/>
          </a:xfrm>
          <a:prstGeom prst="rect">
            <a:avLst/>
          </a:prstGeom>
        </p:spPr>
      </p:pic>
      <p:pic>
        <p:nvPicPr>
          <p:cNvPr id="11" name="Graphic 10" descr="House outline">
            <a:extLst>
              <a:ext uri="{FF2B5EF4-FFF2-40B4-BE49-F238E27FC236}">
                <a16:creationId xmlns:a16="http://schemas.microsoft.com/office/drawing/2014/main" id="{A50E41F0-61A2-1F4F-8480-050FA03026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11350" y="3407484"/>
            <a:ext cx="914400" cy="914400"/>
          </a:xfrm>
          <a:prstGeom prst="rect">
            <a:avLst/>
          </a:prstGeom>
        </p:spPr>
      </p:pic>
      <p:pic>
        <p:nvPicPr>
          <p:cNvPr id="13" name="Graphic 12" descr="Bus with solid fill">
            <a:extLst>
              <a:ext uri="{FF2B5EF4-FFF2-40B4-BE49-F238E27FC236}">
                <a16:creationId xmlns:a16="http://schemas.microsoft.com/office/drawing/2014/main" id="{8AB2A384-4301-1243-8159-269E663AAF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77229" y="3423124"/>
            <a:ext cx="914400" cy="914400"/>
          </a:xfrm>
          <a:prstGeom prst="rect">
            <a:avLst/>
          </a:prstGeom>
        </p:spPr>
      </p:pic>
      <p:pic>
        <p:nvPicPr>
          <p:cNvPr id="15" name="Graphic 14" descr="Apple outline">
            <a:extLst>
              <a:ext uri="{FF2B5EF4-FFF2-40B4-BE49-F238E27FC236}">
                <a16:creationId xmlns:a16="http://schemas.microsoft.com/office/drawing/2014/main" id="{130D27CC-61CC-B148-923F-25591F4372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81414" y="5073008"/>
            <a:ext cx="827254" cy="827254"/>
          </a:xfrm>
          <a:prstGeom prst="rect">
            <a:avLst/>
          </a:prstGeom>
        </p:spPr>
      </p:pic>
      <p:pic>
        <p:nvPicPr>
          <p:cNvPr id="17" name="Graphic 16" descr="Gender with solid fill">
            <a:extLst>
              <a:ext uri="{FF2B5EF4-FFF2-40B4-BE49-F238E27FC236}">
                <a16:creationId xmlns:a16="http://schemas.microsoft.com/office/drawing/2014/main" id="{2205A630-7EFE-B441-BFDB-BFF1D192C0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31155" y="5049348"/>
            <a:ext cx="889300" cy="889300"/>
          </a:xfrm>
          <a:prstGeom prst="rect">
            <a:avLst/>
          </a:prstGeom>
        </p:spPr>
      </p:pic>
      <p:pic>
        <p:nvPicPr>
          <p:cNvPr id="19" name="Graphic 18" descr="Man with cane outline">
            <a:extLst>
              <a:ext uri="{FF2B5EF4-FFF2-40B4-BE49-F238E27FC236}">
                <a16:creationId xmlns:a16="http://schemas.microsoft.com/office/drawing/2014/main" id="{2F6BB076-2667-8042-9CDA-E1F24A9C08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48841" y="5067191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8B9A51-D75B-4349-A7E3-FB4BF71AAECC}"/>
              </a:ext>
            </a:extLst>
          </p:cNvPr>
          <p:cNvSpPr txBox="1"/>
          <p:nvPr/>
        </p:nvSpPr>
        <p:spPr>
          <a:xfrm>
            <a:off x="1323190" y="4423589"/>
            <a:ext cx="116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7BAD0B-432A-C544-ACB1-BB9F6137AC77}"/>
              </a:ext>
            </a:extLst>
          </p:cNvPr>
          <p:cNvSpPr txBox="1"/>
          <p:nvPr/>
        </p:nvSpPr>
        <p:spPr>
          <a:xfrm>
            <a:off x="2963657" y="4397839"/>
            <a:ext cx="221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Income/Employment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6AD3ED-B2CE-8C41-A46E-B67511380D48}"/>
              </a:ext>
            </a:extLst>
          </p:cNvPr>
          <p:cNvSpPr txBox="1"/>
          <p:nvPr/>
        </p:nvSpPr>
        <p:spPr>
          <a:xfrm>
            <a:off x="5540823" y="4397213"/>
            <a:ext cx="149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DDD311-1620-2046-9634-F156CDC900FE}"/>
              </a:ext>
            </a:extLst>
          </p:cNvPr>
          <p:cNvSpPr txBox="1"/>
          <p:nvPr/>
        </p:nvSpPr>
        <p:spPr>
          <a:xfrm>
            <a:off x="7792594" y="4387114"/>
            <a:ext cx="100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DBCD96-0B4E-CF40-8849-E417D2E42909}"/>
              </a:ext>
            </a:extLst>
          </p:cNvPr>
          <p:cNvSpPr txBox="1"/>
          <p:nvPr/>
        </p:nvSpPr>
        <p:spPr>
          <a:xfrm>
            <a:off x="9704529" y="4410877"/>
            <a:ext cx="114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5408D4-F931-D444-9690-23BD5A05BACD}"/>
              </a:ext>
            </a:extLst>
          </p:cNvPr>
          <p:cNvSpPr txBox="1"/>
          <p:nvPr/>
        </p:nvSpPr>
        <p:spPr>
          <a:xfrm>
            <a:off x="3657362" y="5900262"/>
            <a:ext cx="156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to food and nutrition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E966D7-C322-054C-8DD3-C115F8F40A10}"/>
              </a:ext>
            </a:extLst>
          </p:cNvPr>
          <p:cNvSpPr txBox="1"/>
          <p:nvPr/>
        </p:nvSpPr>
        <p:spPr>
          <a:xfrm>
            <a:off x="5707562" y="5938648"/>
            <a:ext cx="116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9D2838-4CC7-7D42-A0E6-E7CE3FC65294}"/>
              </a:ext>
            </a:extLst>
          </p:cNvPr>
          <p:cNvSpPr txBox="1"/>
          <p:nvPr/>
        </p:nvSpPr>
        <p:spPr>
          <a:xfrm>
            <a:off x="7325248" y="5981591"/>
            <a:ext cx="116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22235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D824575-1302-7C4D-99BA-61AB1F198D83}"/>
              </a:ext>
            </a:extLst>
          </p:cNvPr>
          <p:cNvSpPr/>
          <p:nvPr/>
        </p:nvSpPr>
        <p:spPr>
          <a:xfrm>
            <a:off x="0" y="-5828"/>
            <a:ext cx="9260114" cy="8255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90000">
                <a:srgbClr val="3566BE">
                  <a:alpha val="23701"/>
                </a:srgbClr>
              </a:gs>
              <a:gs pos="48000">
                <a:srgbClr val="2E5BAA"/>
              </a:gs>
              <a:gs pos="32000">
                <a:srgbClr val="2C56A2"/>
              </a:gs>
              <a:gs pos="69000">
                <a:schemeClr val="accent1">
                  <a:shade val="67500"/>
                  <a:satMod val="115000"/>
                  <a:alpha val="71498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E46EB-796E-864A-8B16-7F8D7054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40" y="78075"/>
            <a:ext cx="10515600" cy="69566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Ensuring health and wellbeing</a:t>
            </a:r>
          </a:p>
        </p:txBody>
      </p:sp>
      <p:pic>
        <p:nvPicPr>
          <p:cNvPr id="6" name="Graphic 5" descr="Books with solid fill">
            <a:extLst>
              <a:ext uri="{FF2B5EF4-FFF2-40B4-BE49-F238E27FC236}">
                <a16:creationId xmlns:a16="http://schemas.microsoft.com/office/drawing/2014/main" id="{79314230-A6D3-F644-B54A-6F1D3F514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5241" y="4050385"/>
            <a:ext cx="914400" cy="914400"/>
          </a:xfrm>
          <a:prstGeom prst="rect">
            <a:avLst/>
          </a:prstGeom>
        </p:spPr>
      </p:pic>
      <p:pic>
        <p:nvPicPr>
          <p:cNvPr id="7" name="Graphic 6" descr="Money outline">
            <a:extLst>
              <a:ext uri="{FF2B5EF4-FFF2-40B4-BE49-F238E27FC236}">
                <a16:creationId xmlns:a16="http://schemas.microsoft.com/office/drawing/2014/main" id="{41A3D6DB-B30C-C64D-91CB-2DFB32133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8474" y="2690537"/>
            <a:ext cx="914400" cy="914400"/>
          </a:xfrm>
          <a:prstGeom prst="rect">
            <a:avLst/>
          </a:prstGeom>
        </p:spPr>
      </p:pic>
      <p:pic>
        <p:nvPicPr>
          <p:cNvPr id="8" name="Graphic 7" descr="Open hand with plant with solid fill">
            <a:extLst>
              <a:ext uri="{FF2B5EF4-FFF2-40B4-BE49-F238E27FC236}">
                <a16:creationId xmlns:a16="http://schemas.microsoft.com/office/drawing/2014/main" id="{06341A4D-0F30-1745-9783-4ACC83FF6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74024" y="5185632"/>
            <a:ext cx="914400" cy="914400"/>
          </a:xfrm>
          <a:prstGeom prst="rect">
            <a:avLst/>
          </a:prstGeom>
        </p:spPr>
      </p:pic>
      <p:pic>
        <p:nvPicPr>
          <p:cNvPr id="9" name="Graphic 8" descr="House outline">
            <a:extLst>
              <a:ext uri="{FF2B5EF4-FFF2-40B4-BE49-F238E27FC236}">
                <a16:creationId xmlns:a16="http://schemas.microsoft.com/office/drawing/2014/main" id="{B8E90F53-386B-E64D-B4EF-BE61E404A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11963" y="3880381"/>
            <a:ext cx="914400" cy="914400"/>
          </a:xfrm>
          <a:prstGeom prst="rect">
            <a:avLst/>
          </a:prstGeom>
        </p:spPr>
      </p:pic>
      <p:pic>
        <p:nvPicPr>
          <p:cNvPr id="10" name="Graphic 9" descr="Bus with solid fill">
            <a:extLst>
              <a:ext uri="{FF2B5EF4-FFF2-40B4-BE49-F238E27FC236}">
                <a16:creationId xmlns:a16="http://schemas.microsoft.com/office/drawing/2014/main" id="{37B7ADF8-53BC-694E-B231-BA5A879F4A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75909" y="1521223"/>
            <a:ext cx="914400" cy="914400"/>
          </a:xfrm>
          <a:prstGeom prst="rect">
            <a:avLst/>
          </a:prstGeom>
        </p:spPr>
      </p:pic>
      <p:pic>
        <p:nvPicPr>
          <p:cNvPr id="11" name="Graphic 10" descr="Apple outline">
            <a:extLst>
              <a:ext uri="{FF2B5EF4-FFF2-40B4-BE49-F238E27FC236}">
                <a16:creationId xmlns:a16="http://schemas.microsoft.com/office/drawing/2014/main" id="{874E74E4-3650-5E48-8E98-CEE093982A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45913" y="2534567"/>
            <a:ext cx="914400" cy="914400"/>
          </a:xfrm>
          <a:prstGeom prst="rect">
            <a:avLst/>
          </a:prstGeom>
        </p:spPr>
      </p:pic>
      <p:pic>
        <p:nvPicPr>
          <p:cNvPr id="13" name="Graphic 12" descr="Man with cane outline">
            <a:extLst>
              <a:ext uri="{FF2B5EF4-FFF2-40B4-BE49-F238E27FC236}">
                <a16:creationId xmlns:a16="http://schemas.microsoft.com/office/drawing/2014/main" id="{8E387F57-10AC-634A-8319-3404522C74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97563" y="5049695"/>
            <a:ext cx="914400" cy="914400"/>
          </a:xfrm>
          <a:prstGeom prst="rect">
            <a:avLst/>
          </a:prstGeom>
        </p:spPr>
      </p:pic>
      <p:pic>
        <p:nvPicPr>
          <p:cNvPr id="15" name="Graphic 14" descr="Medicine with solid fill">
            <a:extLst>
              <a:ext uri="{FF2B5EF4-FFF2-40B4-BE49-F238E27FC236}">
                <a16:creationId xmlns:a16="http://schemas.microsoft.com/office/drawing/2014/main" id="{BECCD315-AFDE-4F4E-821B-EE0DD8678A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71425" y="1684731"/>
            <a:ext cx="914400" cy="914400"/>
          </a:xfrm>
          <a:prstGeom prst="rect">
            <a:avLst/>
          </a:prstGeom>
        </p:spPr>
      </p:pic>
      <p:pic>
        <p:nvPicPr>
          <p:cNvPr id="17" name="Graphic 16" descr="Hospital outline">
            <a:extLst>
              <a:ext uri="{FF2B5EF4-FFF2-40B4-BE49-F238E27FC236}">
                <a16:creationId xmlns:a16="http://schemas.microsoft.com/office/drawing/2014/main" id="{5A797A11-D23F-604E-8DE4-904F020E18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73240" y="1412659"/>
            <a:ext cx="914400" cy="914400"/>
          </a:xfrm>
          <a:prstGeom prst="rect">
            <a:avLst/>
          </a:prstGeom>
        </p:spPr>
      </p:pic>
      <p:pic>
        <p:nvPicPr>
          <p:cNvPr id="18" name="Graphic 17" descr="Gender with solid fill">
            <a:extLst>
              <a:ext uri="{FF2B5EF4-FFF2-40B4-BE49-F238E27FC236}">
                <a16:creationId xmlns:a16="http://schemas.microsoft.com/office/drawing/2014/main" id="{6FB6C360-C00A-A24F-AD01-5923DD08AB5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760152" y="5471541"/>
            <a:ext cx="914400" cy="914400"/>
          </a:xfrm>
          <a:prstGeom prst="rect">
            <a:avLst/>
          </a:prstGeom>
        </p:spPr>
      </p:pic>
      <p:pic>
        <p:nvPicPr>
          <p:cNvPr id="19" name="Picture 18" descr="A picture containing outdoor, grass, tree, person&#10;&#10;Description automatically generated">
            <a:extLst>
              <a:ext uri="{FF2B5EF4-FFF2-40B4-BE49-F238E27FC236}">
                <a16:creationId xmlns:a16="http://schemas.microsoft.com/office/drawing/2014/main" id="{0D1B0C5B-F3E2-F744-83F9-AC50376DC48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85825" y="2578912"/>
            <a:ext cx="3909139" cy="24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D90B0D-B2EE-2F4E-8571-4B9A66BAF1BE}"/>
              </a:ext>
            </a:extLst>
          </p:cNvPr>
          <p:cNvSpPr/>
          <p:nvPr/>
        </p:nvSpPr>
        <p:spPr>
          <a:xfrm>
            <a:off x="0" y="-5829"/>
            <a:ext cx="11915140" cy="131869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90000">
                <a:srgbClr val="3566BE">
                  <a:alpha val="23701"/>
                </a:srgbClr>
              </a:gs>
              <a:gs pos="48000">
                <a:srgbClr val="2E5BAA"/>
              </a:gs>
              <a:gs pos="32000">
                <a:srgbClr val="2C56A2"/>
              </a:gs>
              <a:gs pos="69000">
                <a:schemeClr val="accent1">
                  <a:shade val="67500"/>
                  <a:satMod val="115000"/>
                  <a:alpha val="71498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70522-E2B9-9D47-9F2C-E67B2FA4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Applying Social Determinants of Health (SDH) to create a Digital Health Ecosystem – CWCDH experience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21B67-1952-1842-A65F-EF25CEA76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803" y="2012998"/>
            <a:ext cx="4231193" cy="4021958"/>
          </a:xfrm>
          <a:prstGeom prst="rect">
            <a:avLst/>
          </a:prstGeom>
        </p:spPr>
      </p:pic>
      <p:pic>
        <p:nvPicPr>
          <p:cNvPr id="5122" name="Picture 2" descr="Commonwealth Digital Health Awards | 2020">
            <a:extLst>
              <a:ext uri="{FF2B5EF4-FFF2-40B4-BE49-F238E27FC236}">
                <a16:creationId xmlns:a16="http://schemas.microsoft.com/office/drawing/2014/main" id="{21C0A1CE-4103-4D44-BDBD-5DBD37617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07" y="3143688"/>
            <a:ext cx="2929122" cy="150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5th Commonwealth Digital Health Awards – CWCDH">
            <a:extLst>
              <a:ext uri="{FF2B5EF4-FFF2-40B4-BE49-F238E27FC236}">
                <a16:creationId xmlns:a16="http://schemas.microsoft.com/office/drawing/2014/main" id="{0168CB46-EE59-1147-9B2A-87F7E04F5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393" y="2798173"/>
            <a:ext cx="2194645" cy="219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outside&#10;&#10;Description automatically generated with low confidence">
            <a:extLst>
              <a:ext uri="{FF2B5EF4-FFF2-40B4-BE49-F238E27FC236}">
                <a16:creationId xmlns:a16="http://schemas.microsoft.com/office/drawing/2014/main" id="{FF141C61-05CF-C84A-A36F-B68784100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02" b="1293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563B-3038-004E-B014-7B134DB52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487" y="3867151"/>
            <a:ext cx="7429500" cy="2609850"/>
          </a:xfrm>
        </p:spPr>
        <p:txBody>
          <a:bodyPr anchor="ctr">
            <a:normAutofit/>
          </a:bodyPr>
          <a:lstStyle/>
          <a:p>
            <a:r>
              <a:rPr lang="en-GB" sz="2400" dirty="0"/>
              <a:t>SDH based approach presents an opportunity to expand the current reach of AI4H</a:t>
            </a:r>
          </a:p>
          <a:p>
            <a:r>
              <a:rPr lang="en-GB" sz="2400" dirty="0"/>
              <a:t>An opportunity to reach the most vulnerable populations in the world</a:t>
            </a:r>
          </a:p>
          <a:p>
            <a:r>
              <a:rPr lang="en-GB" sz="2400" dirty="0"/>
              <a:t>and a means of addressing health inequities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9720C-5AB6-B040-9400-A2E2688D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 dirty="0"/>
              <a:t>SDH as a catalyst to creating an </a:t>
            </a:r>
            <a:br>
              <a:rPr lang="en-GB" sz="3600" dirty="0"/>
            </a:br>
            <a:r>
              <a:rPr lang="en-GB" sz="3600" b="1" dirty="0">
                <a:latin typeface="+mn-lt"/>
              </a:rPr>
              <a:t>AI4H ecosystem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69B934-6A6A-0649-803B-5F13720FF9E5}"/>
              </a:ext>
            </a:extLst>
          </p:cNvPr>
          <p:cNvSpPr txBox="1"/>
          <p:nvPr/>
        </p:nvSpPr>
        <p:spPr>
          <a:xfrm>
            <a:off x="6350000" y="0"/>
            <a:ext cx="59309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Source: https://</a:t>
            </a:r>
            <a:r>
              <a: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humanrights.berkeley.edu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/programs-projects/past-projects/vulnerable-populations</a:t>
            </a:r>
          </a:p>
        </p:txBody>
      </p:sp>
    </p:spTree>
    <p:extLst>
      <p:ext uri="{BB962C8B-B14F-4D97-AF65-F5344CB8AC3E}">
        <p14:creationId xmlns:p14="http://schemas.microsoft.com/office/powerpoint/2010/main" val="38396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4A945-C081-0B47-8A3C-80F868281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920"/>
            <a:ext cx="10515600" cy="5211467"/>
          </a:xfrm>
        </p:spPr>
        <p:txBody>
          <a:bodyPr>
            <a:normAutofit fontScale="92500"/>
          </a:bodyPr>
          <a:lstStyle/>
          <a:p>
            <a:r>
              <a:rPr lang="en-GB" dirty="0"/>
              <a:t>Convene a small group of researchers, practitioners, and policy-makers to focus on, and critically evaluate, the use of social determinants of health as a framework for expanding the AI4H discourse.</a:t>
            </a:r>
          </a:p>
          <a:p>
            <a:r>
              <a:rPr lang="en-GB" dirty="0"/>
              <a:t>Build and strengthen an online community of practice as part of the Collaborations and Outreach activity of the Focus Group / Global Initiative around addressing social determinants of health using AI.</a:t>
            </a:r>
          </a:p>
          <a:p>
            <a:r>
              <a:rPr lang="en-GB" dirty="0"/>
              <a:t>Generate greater awareness among digital innovators of the potential for their innovations to be impactful on the health and wellbeing of the most vulnerable populations.</a:t>
            </a:r>
          </a:p>
          <a:p>
            <a:r>
              <a:rPr lang="en-GB" dirty="0"/>
              <a:t>Convene a workshop in Sri Lanka towards the end of the year with the participation of stakeholders and interested groups/individuals with the aim of showcasing how AI and </a:t>
            </a:r>
            <a:r>
              <a:rPr lang="en-GB"/>
              <a:t>digital tools may </a:t>
            </a:r>
            <a:r>
              <a:rPr lang="en-GB" dirty="0"/>
              <a:t>be applied in addressing inequity in health and wellbeing.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04F56-84BF-2B4C-89BE-404C82246BC2}"/>
              </a:ext>
            </a:extLst>
          </p:cNvPr>
          <p:cNvSpPr/>
          <p:nvPr/>
        </p:nvSpPr>
        <p:spPr>
          <a:xfrm>
            <a:off x="0" y="-7642"/>
            <a:ext cx="9260114" cy="8255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90000">
                <a:srgbClr val="3566BE">
                  <a:alpha val="23701"/>
                </a:srgbClr>
              </a:gs>
              <a:gs pos="48000">
                <a:srgbClr val="2E5BAA"/>
              </a:gs>
              <a:gs pos="32000">
                <a:srgbClr val="2C56A2"/>
              </a:gs>
              <a:gs pos="69000">
                <a:schemeClr val="accent1">
                  <a:shade val="67500"/>
                  <a:satMod val="115000"/>
                  <a:alpha val="71498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630EA-76EE-F448-908C-C9433F582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-25767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Plan of action</a:t>
            </a:r>
          </a:p>
        </p:txBody>
      </p:sp>
    </p:spTree>
    <p:extLst>
      <p:ext uri="{BB962C8B-B14F-4D97-AF65-F5344CB8AC3E}">
        <p14:creationId xmlns:p14="http://schemas.microsoft.com/office/powerpoint/2010/main" val="127843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R-000_PPT-Template-16x9.pptx" id="{EE62FBBD-1DFB-4F85-A153-1F32815DB8B8}" vid="{76AE4977-3825-43F0-AE2D-270D4A2CC7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D1117D-4EF1-4C1B-8F30-E68DB9C90F9E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FGAI4H-R-000_PPT-Template-16x9</Template>
  <TotalTime>3</TotalTime>
  <Words>447</Words>
  <Application>Microsoft Office PowerPoint</Application>
  <PresentationFormat>Widescreen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Google Sans</vt:lpstr>
      <vt:lpstr>Office 主题​​</vt:lpstr>
      <vt:lpstr>Office Theme</vt:lpstr>
      <vt:lpstr>PowerPoint Presentation</vt:lpstr>
      <vt:lpstr>Viewing AI for Health  through the Perspective of Social Determinants of Health</vt:lpstr>
      <vt:lpstr>PowerPoint Presentation</vt:lpstr>
      <vt:lpstr>Health inequity </vt:lpstr>
      <vt:lpstr>Social determinants of health</vt:lpstr>
      <vt:lpstr>Ensuring health and wellbeing</vt:lpstr>
      <vt:lpstr>Applying Social Determinants of Health (SDH) to create a Digital Health Ecosystem – CWCDH experience</vt:lpstr>
      <vt:lpstr>SDH as a catalyst to creating an  AI4H ecosystem</vt:lpstr>
      <vt:lpstr>Plan of action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 – Presentation - Viewing AI for health through a perspective of social determinants of health</dc:title>
  <dc:creator>TSB (HT)</dc:creator>
  <cp:lastModifiedBy>TSB (HT)</cp:lastModifiedBy>
  <cp:revision>1</cp:revision>
  <cp:lastPrinted>2019-04-04T08:49:31Z</cp:lastPrinted>
  <dcterms:created xsi:type="dcterms:W3CDTF">2023-03-22T15:56:49Z</dcterms:created>
  <dcterms:modified xsi:type="dcterms:W3CDTF">2023-03-22T16:00:12Z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