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0"/>
  </p:notesMasterIdLst>
  <p:sldIdLst>
    <p:sldId id="256" r:id="rId6"/>
    <p:sldId id="1548" r:id="rId7"/>
    <p:sldId id="1488" r:id="rId8"/>
    <p:sldId id="1489" r:id="rId9"/>
    <p:sldId id="1549" r:id="rId10"/>
    <p:sldId id="1552" r:id="rId11"/>
    <p:sldId id="1484" r:id="rId12"/>
    <p:sldId id="1545" r:id="rId13"/>
    <p:sldId id="1501" r:id="rId14"/>
    <p:sldId id="1547" r:id="rId15"/>
    <p:sldId id="1503" r:id="rId16"/>
    <p:sldId id="1504" r:id="rId17"/>
    <p:sldId id="1497" r:id="rId18"/>
    <p:sldId id="1551" r:id="rId1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1DC3A-227A-44BA-9937-2650ECBC02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D37820-AF01-4EA0-852B-4C37BC84F9C1}">
      <dgm:prSet/>
      <dgm:spPr/>
      <dgm:t>
        <a:bodyPr/>
        <a:lstStyle/>
        <a:p>
          <a:r>
            <a:rPr lang="en-US"/>
            <a:t>Most common cancer in the African region (22% of female cancers)</a:t>
          </a:r>
        </a:p>
      </dgm:t>
    </dgm:pt>
    <dgm:pt modelId="{3468F69C-3FC7-4C88-8BD9-FCF9F6BFCED3}" type="parTrans" cxnId="{EF0B15D3-99AF-42CC-B146-311C0B4171A8}">
      <dgm:prSet/>
      <dgm:spPr/>
      <dgm:t>
        <a:bodyPr/>
        <a:lstStyle/>
        <a:p>
          <a:endParaRPr lang="en-US"/>
        </a:p>
      </dgm:t>
    </dgm:pt>
    <dgm:pt modelId="{EA770739-446D-41AD-A624-E56775232129}" type="sibTrans" cxnId="{EF0B15D3-99AF-42CC-B146-311C0B4171A8}">
      <dgm:prSet/>
      <dgm:spPr/>
      <dgm:t>
        <a:bodyPr/>
        <a:lstStyle/>
        <a:p>
          <a:endParaRPr lang="en-US"/>
        </a:p>
      </dgm:t>
    </dgm:pt>
    <dgm:pt modelId="{07108B01-209E-4FFF-BDDA-1196747DF196}">
      <dgm:prSet/>
      <dgm:spPr/>
      <dgm:t>
        <a:bodyPr/>
        <a:lstStyle/>
        <a:p>
          <a:r>
            <a:rPr lang="en-GB"/>
            <a:t>Affects relatively young women, preventable, early detection crucial</a:t>
          </a:r>
          <a:endParaRPr lang="en-US"/>
        </a:p>
      </dgm:t>
    </dgm:pt>
    <dgm:pt modelId="{D7AEA9A6-BF53-4287-9483-C7AF16BCB255}" type="parTrans" cxnId="{73281C03-2EA7-4B69-A832-03BE1F336F34}">
      <dgm:prSet/>
      <dgm:spPr/>
      <dgm:t>
        <a:bodyPr/>
        <a:lstStyle/>
        <a:p>
          <a:endParaRPr lang="en-US"/>
        </a:p>
      </dgm:t>
    </dgm:pt>
    <dgm:pt modelId="{58905F7F-3BC1-48AC-8B88-D1DE315A93CD}" type="sibTrans" cxnId="{73281C03-2EA7-4B69-A832-03BE1F336F34}">
      <dgm:prSet/>
      <dgm:spPr/>
      <dgm:t>
        <a:bodyPr/>
        <a:lstStyle/>
        <a:p>
          <a:endParaRPr lang="en-US"/>
        </a:p>
      </dgm:t>
    </dgm:pt>
    <dgm:pt modelId="{FA5432E5-4940-4E47-B6D9-09D0D0EC20CB}">
      <dgm:prSet/>
      <dgm:spPr/>
      <dgm:t>
        <a:bodyPr/>
        <a:lstStyle/>
        <a:p>
          <a:r>
            <a:rPr lang="en-GB"/>
            <a:t>Mortality is expected to double by 2030, with the largest burden in sub-Saharan Africa</a:t>
          </a:r>
          <a:endParaRPr lang="en-US"/>
        </a:p>
      </dgm:t>
    </dgm:pt>
    <dgm:pt modelId="{250D3BAE-6D3D-48B1-A382-733AE1748611}" type="parTrans" cxnId="{6F537799-36F7-419C-8AD4-4DE31FA4B328}">
      <dgm:prSet/>
      <dgm:spPr/>
      <dgm:t>
        <a:bodyPr/>
        <a:lstStyle/>
        <a:p>
          <a:endParaRPr lang="en-US"/>
        </a:p>
      </dgm:t>
    </dgm:pt>
    <dgm:pt modelId="{B971AEC0-548F-46C8-A918-BDDB762F28C0}" type="sibTrans" cxnId="{6F537799-36F7-419C-8AD4-4DE31FA4B328}">
      <dgm:prSet/>
      <dgm:spPr/>
      <dgm:t>
        <a:bodyPr/>
        <a:lstStyle/>
        <a:p>
          <a:endParaRPr lang="en-US"/>
        </a:p>
      </dgm:t>
    </dgm:pt>
    <dgm:pt modelId="{11F6464E-0E75-9848-8EFE-F5AD9851816B}" type="pres">
      <dgm:prSet presAssocID="{ECC1DC3A-227A-44BA-9937-2650ECBC0243}" presName="linear" presStyleCnt="0">
        <dgm:presLayoutVars>
          <dgm:animLvl val="lvl"/>
          <dgm:resizeHandles val="exact"/>
        </dgm:presLayoutVars>
      </dgm:prSet>
      <dgm:spPr/>
    </dgm:pt>
    <dgm:pt modelId="{9BFA1E48-CBA1-7F45-86AC-42E52EA817B3}" type="pres">
      <dgm:prSet presAssocID="{69D37820-AF01-4EA0-852B-4C37BC84F9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D952D0-D14A-B947-891F-CF38609898C1}" type="pres">
      <dgm:prSet presAssocID="{EA770739-446D-41AD-A624-E56775232129}" presName="spacer" presStyleCnt="0"/>
      <dgm:spPr/>
    </dgm:pt>
    <dgm:pt modelId="{65676EB9-DF44-224E-80C1-2272D92767DF}" type="pres">
      <dgm:prSet presAssocID="{07108B01-209E-4FFF-BDDA-1196747DF1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77F4E9-81D7-604B-AF7E-BA695D5E936A}" type="pres">
      <dgm:prSet presAssocID="{58905F7F-3BC1-48AC-8B88-D1DE315A93CD}" presName="spacer" presStyleCnt="0"/>
      <dgm:spPr/>
    </dgm:pt>
    <dgm:pt modelId="{8B882069-79AF-9943-A96F-D5DFE81C24AA}" type="pres">
      <dgm:prSet presAssocID="{FA5432E5-4940-4E47-B6D9-09D0D0EC20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281C03-2EA7-4B69-A832-03BE1F336F34}" srcId="{ECC1DC3A-227A-44BA-9937-2650ECBC0243}" destId="{07108B01-209E-4FFF-BDDA-1196747DF196}" srcOrd="1" destOrd="0" parTransId="{D7AEA9A6-BF53-4287-9483-C7AF16BCB255}" sibTransId="{58905F7F-3BC1-48AC-8B88-D1DE315A93CD}"/>
    <dgm:cxn modelId="{D7749D16-15EA-7D4B-A765-5EA673744EAE}" type="presOf" srcId="{07108B01-209E-4FFF-BDDA-1196747DF196}" destId="{65676EB9-DF44-224E-80C1-2272D92767DF}" srcOrd="0" destOrd="0" presId="urn:microsoft.com/office/officeart/2005/8/layout/vList2"/>
    <dgm:cxn modelId="{8D314049-5C2F-414F-B608-ADE075FBF456}" type="presOf" srcId="{69D37820-AF01-4EA0-852B-4C37BC84F9C1}" destId="{9BFA1E48-CBA1-7F45-86AC-42E52EA817B3}" srcOrd="0" destOrd="0" presId="urn:microsoft.com/office/officeart/2005/8/layout/vList2"/>
    <dgm:cxn modelId="{3A1E7D6D-A7E4-8046-8271-BDC209042423}" type="presOf" srcId="{FA5432E5-4940-4E47-B6D9-09D0D0EC20CB}" destId="{8B882069-79AF-9943-A96F-D5DFE81C24AA}" srcOrd="0" destOrd="0" presId="urn:microsoft.com/office/officeart/2005/8/layout/vList2"/>
    <dgm:cxn modelId="{6F537799-36F7-419C-8AD4-4DE31FA4B328}" srcId="{ECC1DC3A-227A-44BA-9937-2650ECBC0243}" destId="{FA5432E5-4940-4E47-B6D9-09D0D0EC20CB}" srcOrd="2" destOrd="0" parTransId="{250D3BAE-6D3D-48B1-A382-733AE1748611}" sibTransId="{B971AEC0-548F-46C8-A918-BDDB762F28C0}"/>
    <dgm:cxn modelId="{EF0B15D3-99AF-42CC-B146-311C0B4171A8}" srcId="{ECC1DC3A-227A-44BA-9937-2650ECBC0243}" destId="{69D37820-AF01-4EA0-852B-4C37BC84F9C1}" srcOrd="0" destOrd="0" parTransId="{3468F69C-3FC7-4C88-8BD9-FCF9F6BFCED3}" sibTransId="{EA770739-446D-41AD-A624-E56775232129}"/>
    <dgm:cxn modelId="{A081C1E7-9FAC-8E49-B6FA-A2D5D269170C}" type="presOf" srcId="{ECC1DC3A-227A-44BA-9937-2650ECBC0243}" destId="{11F6464E-0E75-9848-8EFE-F5AD9851816B}" srcOrd="0" destOrd="0" presId="urn:microsoft.com/office/officeart/2005/8/layout/vList2"/>
    <dgm:cxn modelId="{6CA6D6AE-CE79-0F4B-AF4B-C2C9B73B4837}" type="presParOf" srcId="{11F6464E-0E75-9848-8EFE-F5AD9851816B}" destId="{9BFA1E48-CBA1-7F45-86AC-42E52EA817B3}" srcOrd="0" destOrd="0" presId="urn:microsoft.com/office/officeart/2005/8/layout/vList2"/>
    <dgm:cxn modelId="{F36B4B3E-07CA-2140-B6F5-EA9D7AAD9DBD}" type="presParOf" srcId="{11F6464E-0E75-9848-8EFE-F5AD9851816B}" destId="{95D952D0-D14A-B947-891F-CF38609898C1}" srcOrd="1" destOrd="0" presId="urn:microsoft.com/office/officeart/2005/8/layout/vList2"/>
    <dgm:cxn modelId="{01BA81CA-9D1B-9548-A2F0-3FCC9EE6C2A3}" type="presParOf" srcId="{11F6464E-0E75-9848-8EFE-F5AD9851816B}" destId="{65676EB9-DF44-224E-80C1-2272D92767DF}" srcOrd="2" destOrd="0" presId="urn:microsoft.com/office/officeart/2005/8/layout/vList2"/>
    <dgm:cxn modelId="{AEA01FFE-E30F-2340-A951-8D9B627F0FFB}" type="presParOf" srcId="{11F6464E-0E75-9848-8EFE-F5AD9851816B}" destId="{B877F4E9-81D7-604B-AF7E-BA695D5E936A}" srcOrd="3" destOrd="0" presId="urn:microsoft.com/office/officeart/2005/8/layout/vList2"/>
    <dgm:cxn modelId="{180F1C8B-440D-0043-B2E9-09976A75DBE1}" type="presParOf" srcId="{11F6464E-0E75-9848-8EFE-F5AD9851816B}" destId="{8B882069-79AF-9943-A96F-D5DFE81C24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A1E48-CBA1-7F45-86AC-42E52EA817B3}">
      <dsp:nvSpPr>
        <dsp:cNvPr id="0" name=""/>
        <dsp:cNvSpPr/>
      </dsp:nvSpPr>
      <dsp:spPr>
        <a:xfrm>
          <a:off x="0" y="5751"/>
          <a:ext cx="5135955" cy="153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Most common cancer in the African region (22% of female cancers)</a:t>
          </a:r>
        </a:p>
      </dsp:txBody>
      <dsp:txXfrm>
        <a:off x="75163" y="80914"/>
        <a:ext cx="4985629" cy="1389393"/>
      </dsp:txXfrm>
    </dsp:sp>
    <dsp:sp modelId="{65676EB9-DF44-224E-80C1-2272D92767DF}">
      <dsp:nvSpPr>
        <dsp:cNvPr id="0" name=""/>
        <dsp:cNvSpPr/>
      </dsp:nvSpPr>
      <dsp:spPr>
        <a:xfrm>
          <a:off x="0" y="1626111"/>
          <a:ext cx="5135955" cy="153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Affects relatively young women, preventable, early detection crucial</a:t>
          </a:r>
          <a:endParaRPr lang="en-US" sz="2800" kern="1200"/>
        </a:p>
      </dsp:txBody>
      <dsp:txXfrm>
        <a:off x="75163" y="1701274"/>
        <a:ext cx="4985629" cy="1389393"/>
      </dsp:txXfrm>
    </dsp:sp>
    <dsp:sp modelId="{8B882069-79AF-9943-A96F-D5DFE81C24AA}">
      <dsp:nvSpPr>
        <dsp:cNvPr id="0" name=""/>
        <dsp:cNvSpPr/>
      </dsp:nvSpPr>
      <dsp:spPr>
        <a:xfrm>
          <a:off x="0" y="3246471"/>
          <a:ext cx="5135955" cy="153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Mortality is expected to double by 2030, with the largest burden in sub-Saharan Africa</a:t>
          </a:r>
          <a:endParaRPr lang="en-US" sz="2800" kern="1200"/>
        </a:p>
      </dsp:txBody>
      <dsp:txXfrm>
        <a:off x="75163" y="3321634"/>
        <a:ext cx="4985629" cy="138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2C708-95D1-4AF6-88CA-43B4249F21A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9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2C708-95D1-4AF6-88CA-43B4249F21A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31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8E2E-0CBF-DF4E-8322-9BE7EB3140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5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8E2E-0CBF-DF4E-8322-9BE7EB3140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7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8E2E-0CBF-DF4E-8322-9BE7EB3140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27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58E2E-0CBF-DF4E-8322-9BE7EB3140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1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6801-BF1F-E365-2273-023AE3B38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37FE1-A62C-529D-89A0-A84C081C3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D78F7-5BF8-F293-EDF8-D11FE411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D7DC-5A85-F29F-4BD1-529029B6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A6BCC-0DBA-ED43-550E-C8940C7A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56B-322A-A6E1-C51F-0E872209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2FEE-BD6E-F7C4-9F1A-416FA0863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3A74-4411-B8E4-15C6-9DF74D05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63CC-A133-F2E6-73F4-E69AE8D1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5660A-5E61-FB00-AB84-87ACED95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1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BB6C-AB6A-85B5-B779-1DD3AA93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94952-39F6-FB06-73A9-C7CC3E24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5499-A464-6D3C-6CDA-0732D4CF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9D59-03AD-6587-5611-CE409702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E5E8A-629B-EAE9-4D18-B2B5FF52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E526-30BF-7265-33A3-960F8C03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2E81-1F77-C7AD-AE5D-A6525D4AD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12838-92BC-6EC9-FE35-994B31C4A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010E2-6268-F468-596E-98997D6A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59283-093B-E76F-A5C5-A9C00018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272D3-4FDF-7B63-FA8F-D679C0AF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AF13-06E7-91FE-A3BC-389B6448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4F58F-B760-F0DA-858D-3B9479CD0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FA50F-43DB-CDF9-1A70-993D5CF43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118EA-E5D1-7DE1-3C3E-9634BA635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288A0-44AA-EEE5-3FDB-BE199060B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6F79F-23EF-23C6-7166-21EE7C59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66FBD-F809-2C15-E31A-AE34F9F6C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D773D-0A6C-D448-9734-69525C14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B094-DF60-3EE8-61C6-C3044758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A4117-F4C1-4370-AE08-E66971D1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B6F3-23A3-377C-7C1A-A40F4F4B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55B19-DAB9-015B-4FB9-705151DB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0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CDA76-41EB-CFD7-DEF2-7D5F81F6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0F44D-2C34-BBD6-937C-16FD25B9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4275B-E4F5-06A1-C09C-05CEC3E7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D270-88C9-CC01-01BD-CF88871E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3631-F64A-1CE7-195C-B9FEDA83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CDAF3-AF18-E8F3-A1D1-9D09B8533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3027C-12E6-F026-3DF1-89F2A95B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DD8F2-6072-F548-4F62-DB2C32A5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EF50A-F7DF-4481-D0CD-C5945106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D93D-90B1-FD2D-E89B-3946ABE1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67FF-904B-FEC4-427A-4315D504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4E379-C239-B7A8-9F4F-3C24A9BF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97038-2F2C-5CE7-AE63-F21B523C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C632A-B061-B210-5CAE-1E3C9808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83B8C-7233-6D17-369A-34FF1FAF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7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1FC5-C9D1-63A1-A30D-A0D66327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9B377-550F-843F-9A63-8EF8D745E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4E65-CF72-BFB8-AD21-8583FB3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F62D2-3A93-50A7-926D-F03222EB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79F5-0B6D-1D98-E913-D9BC7447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38867-960B-AB40-B3EB-18BBEEC03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5CB76-62A1-5985-F8EF-81F0A1ACF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933AD-3BB2-EB02-29E1-2FDBD3D7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C790-D640-9C15-6F2C-BA24BBDC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B410-E764-C6AE-4192-29567CF8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2A095-E3BF-5E88-680C-9BE646A1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D4696-F61D-CC35-A21E-77931E18D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5EF47-9F07-6F48-DAA8-188FA12B7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6D9C-E0E1-ED43-B05B-32FFB24D336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D6847-C851-FD67-2FE9-4B2550DE1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CE2B-4FB5-7214-9B6A-5C9727A6A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3EC2-8729-1447-B5BA-5B7D64B9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1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linder@helsinki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cX6M_OmID4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FGAI4H-R-029-A03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1496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TG-POC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(TG-POC)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Nina Linder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nina.linder@helsinki.fi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content of FG-POC for presentation and discussion during the meeting.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B355D-B4B8-B242-819D-9FDE6A78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Cost effectiveness included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8EC1D-E7BC-DA45-B0A4-A4FA7183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4322"/>
            <a:ext cx="5095090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Costs for training of technicians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AI cloud platform subscription costs, time spent by technician in uploading, the digital sample, </a:t>
            </a:r>
            <a:r>
              <a:rPr lang="en-GB" dirty="0" err="1"/>
              <a:t>WiFi</a:t>
            </a:r>
            <a:r>
              <a:rPr lang="en-GB" dirty="0"/>
              <a:t>/Mobile upload costs (airtime)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AI processing costs, time spent by pathologist in preparing the report, costs related to sending the report back to the local clinic, (regular mail, </a:t>
            </a:r>
            <a:r>
              <a:rPr lang="en-GB" dirty="0" err="1"/>
              <a:t>WiFi</a:t>
            </a:r>
            <a:r>
              <a:rPr lang="en-GB" dirty="0"/>
              <a:t>/Mobile download costs, airtime)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A2A088E2-0328-D44A-A81D-4B8D984EA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4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ACB3-9E94-10A9-4C80-DAE11DE1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542596"/>
            <a:ext cx="11571514" cy="435133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MS Mincho" panose="02020609040205080304" pitchFamily="49" charset="-128"/>
              </a:rPr>
              <a:t>At the </a:t>
            </a:r>
            <a:r>
              <a:rPr lang="en-FI" dirty="0">
                <a:effectLst/>
                <a:ea typeface="MS Mincho" panose="02020609040205080304" pitchFamily="49" charset="-128"/>
              </a:rPr>
              <a:t>Kinondo Kwetu Hospital</a:t>
            </a:r>
            <a:r>
              <a:rPr lang="en-US" dirty="0">
                <a:effectLst/>
                <a:ea typeface="MS Mincho" panose="02020609040205080304" pitchFamily="49" charset="-128"/>
              </a:rPr>
              <a:t> AI lab in September 2022 with the </a:t>
            </a:r>
            <a:r>
              <a:rPr lang="en-GB" dirty="0">
                <a:effectLst/>
                <a:ea typeface="MS Mincho" panose="02020609040205080304" pitchFamily="49" charset="-128"/>
              </a:rPr>
              <a:t>laboratory technologist</a:t>
            </a:r>
            <a:r>
              <a:rPr lang="en-US" dirty="0">
                <a:effectLst/>
                <a:ea typeface="MS Mincho" panose="02020609040205080304" pitchFamily="49" charset="-128"/>
              </a:rPr>
              <a:t> (</a:t>
            </a:r>
            <a:r>
              <a:rPr lang="en-GB" dirty="0">
                <a:effectLst/>
                <a:ea typeface="MS Mincho" panose="02020609040205080304" pitchFamily="49" charset="-128"/>
              </a:rPr>
              <a:t>Kevan </a:t>
            </a:r>
            <a:r>
              <a:rPr lang="en-GB" dirty="0" err="1">
                <a:effectLst/>
                <a:ea typeface="MS Mincho" panose="02020609040205080304" pitchFamily="49" charset="-128"/>
              </a:rPr>
              <a:t>Olumasayi</a:t>
            </a:r>
            <a:r>
              <a:rPr lang="en-GB" dirty="0">
                <a:effectLst/>
                <a:ea typeface="MS Mincho" panose="02020609040205080304" pitchFamily="49" charset="-128"/>
              </a:rPr>
              <a:t>) who does the sample scanning and storage of digital images</a:t>
            </a:r>
            <a:r>
              <a:rPr lang="en-US" dirty="0">
                <a:effectLst/>
                <a:ea typeface="MS Mincho" panose="02020609040205080304" pitchFamily="49" charset="-128"/>
              </a:rPr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948F8-7DE2-5DDD-04BA-BC22E1A86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391" y="3132033"/>
            <a:ext cx="5093084" cy="3044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16DC4-BD40-AA68-9AC7-4D0057362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89" y="3132033"/>
            <a:ext cx="5509986" cy="3044930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55264914-B963-5951-128F-C9FEE41E58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116" y="431510"/>
            <a:ext cx="4269154" cy="8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9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47D8D-EBF4-3222-1F3E-D72BF110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30" y="802955"/>
            <a:ext cx="11266784" cy="1325880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cs typeface="Arial" panose="020B0604020202020204" pitchFamily="34" charset="0"/>
              </a:rPr>
              <a:t>Collaboration with the Working Group on Clinical Evaluation 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57B4-2F40-128C-8815-F375EBF9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22845"/>
            <a:ext cx="5610694" cy="35322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We are evaluating the document by using it from the start of a new validation study in Tanzania for cervical screening with deep learning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Grafik 4">
            <a:extLst>
              <a:ext uri="{FF2B5EF4-FFF2-40B4-BE49-F238E27FC236}">
                <a16:creationId xmlns:a16="http://schemas.microsoft.com/office/drawing/2014/main" id="{A4338B23-4781-0D92-1B18-8248A9904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615" y="4867436"/>
            <a:ext cx="3868916" cy="7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4F231-861D-0D48-B4F2-C13CDD3D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68" y="107949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AE01-BDD7-774E-B582-0306654E8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82035" y="1261925"/>
            <a:ext cx="5694199" cy="3908585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dirty="0"/>
              <a:t>Preparing next study for cervical screening using AI at the POC in Tanzania </a:t>
            </a:r>
          </a:p>
          <a:p>
            <a:pPr lvl="2"/>
            <a:r>
              <a:rPr lang="en-US" sz="2400" dirty="0"/>
              <a:t>Study center identified</a:t>
            </a:r>
          </a:p>
          <a:p>
            <a:pPr lvl="2"/>
            <a:r>
              <a:rPr lang="en-US" sz="2400" dirty="0"/>
              <a:t>Ethics application under preparation</a:t>
            </a:r>
          </a:p>
          <a:p>
            <a:pPr lvl="1"/>
            <a:r>
              <a:rPr lang="en-US" dirty="0"/>
              <a:t>Initial contacts with researchers studying breast cancer for diagnostics in low-resource settings</a:t>
            </a:r>
          </a:p>
          <a:p>
            <a:pPr lvl="1"/>
            <a:r>
              <a:rPr lang="en-US" dirty="0"/>
              <a:t>Prepare for publication of  cervical screening validation study 07/2023</a:t>
            </a:r>
          </a:p>
          <a:p>
            <a:pPr lvl="1"/>
            <a:r>
              <a:rPr lang="en-US" dirty="0"/>
              <a:t>Topic group POC workshop planned for 09/2023 </a:t>
            </a:r>
          </a:p>
          <a:p>
            <a:pPr lvl="1"/>
            <a:r>
              <a:rPr lang="en-US" dirty="0"/>
              <a:t>TG documents will be expanded and updated for mature versions</a:t>
            </a:r>
          </a:p>
          <a:p>
            <a:endParaRPr lang="en-US" sz="24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9B50D1-9EF1-8C1B-22A0-D2984B1566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180" y="1438789"/>
            <a:ext cx="7136911" cy="3144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6D8A40-8AB2-79AE-9B7F-3124AA4B56D4}"/>
              </a:ext>
            </a:extLst>
          </p:cNvPr>
          <p:cNvSpPr txBox="1"/>
          <p:nvPr/>
        </p:nvSpPr>
        <p:spPr>
          <a:xfrm>
            <a:off x="5923333" y="4750958"/>
            <a:ext cx="6100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of a new validator tool for the expert to verify the AI-based cellular findings</a:t>
            </a:r>
          </a:p>
        </p:txBody>
      </p:sp>
    </p:spTree>
    <p:extLst>
      <p:ext uri="{BB962C8B-B14F-4D97-AF65-F5344CB8AC3E}">
        <p14:creationId xmlns:p14="http://schemas.microsoft.com/office/powerpoint/2010/main" val="60258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470F151-CBBD-BE41-BF1F-AED056793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"/>
          <a:stretch/>
        </p:blipFill>
        <p:spPr>
          <a:xfrm>
            <a:off x="6072324" y="1456183"/>
            <a:ext cx="5678007" cy="2689714"/>
          </a:xfrm>
          <a:prstGeom prst="rect">
            <a:avLst/>
          </a:prstGeom>
        </p:spPr>
      </p:pic>
      <p:pic>
        <p:nvPicPr>
          <p:cNvPr id="6" name="Picture 4" descr="ttps://www.infrafrontier.eu/sites/infrafrontier.eu/files/upload/public/img/2013-06-26_KI_Logo.png">
            <a:extLst>
              <a:ext uri="{FF2B5EF4-FFF2-40B4-BE49-F238E27FC236}">
                <a16:creationId xmlns:a16="http://schemas.microsoft.com/office/drawing/2014/main" id="{60209F1C-6055-6C45-8A77-79D5B142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402565"/>
            <a:ext cx="1866973" cy="7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68240AA2-B216-014E-9975-9EE0EF7E638D}"/>
              </a:ext>
            </a:extLst>
          </p:cNvPr>
          <p:cNvSpPr txBox="1">
            <a:spLocks/>
          </p:cNvSpPr>
          <p:nvPr/>
        </p:nvSpPr>
        <p:spPr bwMode="auto">
          <a:xfrm>
            <a:off x="282393" y="0"/>
            <a:ext cx="4801711" cy="105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35995" rIns="91428" bIns="3599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12AB6-1CE9-5F46-8183-B539F1164504}"/>
              </a:ext>
            </a:extLst>
          </p:cNvPr>
          <p:cNvSpPr txBox="1"/>
          <p:nvPr/>
        </p:nvSpPr>
        <p:spPr>
          <a:xfrm>
            <a:off x="2352072" y="4149080"/>
            <a:ext cx="167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in Kenya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008A8-14B6-8A4A-9588-6923802CE4AB}"/>
              </a:ext>
            </a:extLst>
          </p:cNvPr>
          <p:cNvSpPr txBox="1"/>
          <p:nvPr/>
        </p:nvSpPr>
        <p:spPr>
          <a:xfrm>
            <a:off x="6599991" y="4178693"/>
            <a:ext cx="395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at at FIMM-Helsinki 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6BC939-940A-6A46-AA69-875F854AD9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449" y="191874"/>
            <a:ext cx="887780" cy="10328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19AA96-3BB5-3A4E-BBC4-6C2C1A30ED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188640"/>
            <a:ext cx="1147666" cy="1032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9C7F3D-8123-D542-998B-4A6FB55D9B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33" y="1844824"/>
            <a:ext cx="863984" cy="576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5DDCBA-4A07-F74B-8C88-B6101E0B638D}"/>
              </a:ext>
            </a:extLst>
          </p:cNvPr>
          <p:cNvSpPr txBox="1"/>
          <p:nvPr/>
        </p:nvSpPr>
        <p:spPr>
          <a:xfrm>
            <a:off x="781499" y="4825067"/>
            <a:ext cx="6653621" cy="1631216"/>
          </a:xfrm>
          <a:custGeom>
            <a:avLst/>
            <a:gdLst>
              <a:gd name="connsiteX0" fmla="*/ 0 w 6653621"/>
              <a:gd name="connsiteY0" fmla="*/ 0 h 1631216"/>
              <a:gd name="connsiteX1" fmla="*/ 731898 w 6653621"/>
              <a:gd name="connsiteY1" fmla="*/ 0 h 1631216"/>
              <a:gd name="connsiteX2" fmla="*/ 1197652 w 6653621"/>
              <a:gd name="connsiteY2" fmla="*/ 0 h 1631216"/>
              <a:gd name="connsiteX3" fmla="*/ 1796478 w 6653621"/>
              <a:gd name="connsiteY3" fmla="*/ 0 h 1631216"/>
              <a:gd name="connsiteX4" fmla="*/ 2594912 w 6653621"/>
              <a:gd name="connsiteY4" fmla="*/ 0 h 1631216"/>
              <a:gd name="connsiteX5" fmla="*/ 3260274 w 6653621"/>
              <a:gd name="connsiteY5" fmla="*/ 0 h 1631216"/>
              <a:gd name="connsiteX6" fmla="*/ 3992173 w 6653621"/>
              <a:gd name="connsiteY6" fmla="*/ 0 h 1631216"/>
              <a:gd name="connsiteX7" fmla="*/ 4590998 w 6653621"/>
              <a:gd name="connsiteY7" fmla="*/ 0 h 1631216"/>
              <a:gd name="connsiteX8" fmla="*/ 5256361 w 6653621"/>
              <a:gd name="connsiteY8" fmla="*/ 0 h 1631216"/>
              <a:gd name="connsiteX9" fmla="*/ 6054795 w 6653621"/>
              <a:gd name="connsiteY9" fmla="*/ 0 h 1631216"/>
              <a:gd name="connsiteX10" fmla="*/ 6653621 w 6653621"/>
              <a:gd name="connsiteY10" fmla="*/ 0 h 1631216"/>
              <a:gd name="connsiteX11" fmla="*/ 6653621 w 6653621"/>
              <a:gd name="connsiteY11" fmla="*/ 560051 h 1631216"/>
              <a:gd name="connsiteX12" fmla="*/ 6653621 w 6653621"/>
              <a:gd name="connsiteY12" fmla="*/ 1071165 h 1631216"/>
              <a:gd name="connsiteX13" fmla="*/ 6653621 w 6653621"/>
              <a:gd name="connsiteY13" fmla="*/ 1631216 h 1631216"/>
              <a:gd name="connsiteX14" fmla="*/ 5988259 w 6653621"/>
              <a:gd name="connsiteY14" fmla="*/ 1631216 h 1631216"/>
              <a:gd name="connsiteX15" fmla="*/ 5322897 w 6653621"/>
              <a:gd name="connsiteY15" fmla="*/ 1631216 h 1631216"/>
              <a:gd name="connsiteX16" fmla="*/ 4790607 w 6653621"/>
              <a:gd name="connsiteY16" fmla="*/ 1631216 h 1631216"/>
              <a:gd name="connsiteX17" fmla="*/ 4125245 w 6653621"/>
              <a:gd name="connsiteY17" fmla="*/ 1631216 h 1631216"/>
              <a:gd name="connsiteX18" fmla="*/ 3459883 w 6653621"/>
              <a:gd name="connsiteY18" fmla="*/ 1631216 h 1631216"/>
              <a:gd name="connsiteX19" fmla="*/ 2794521 w 6653621"/>
              <a:gd name="connsiteY19" fmla="*/ 1631216 h 1631216"/>
              <a:gd name="connsiteX20" fmla="*/ 2129159 w 6653621"/>
              <a:gd name="connsiteY20" fmla="*/ 1631216 h 1631216"/>
              <a:gd name="connsiteX21" fmla="*/ 1530333 w 6653621"/>
              <a:gd name="connsiteY21" fmla="*/ 1631216 h 1631216"/>
              <a:gd name="connsiteX22" fmla="*/ 798435 w 6653621"/>
              <a:gd name="connsiteY22" fmla="*/ 1631216 h 1631216"/>
              <a:gd name="connsiteX23" fmla="*/ 0 w 6653621"/>
              <a:gd name="connsiteY23" fmla="*/ 1631216 h 1631216"/>
              <a:gd name="connsiteX24" fmla="*/ 0 w 6653621"/>
              <a:gd name="connsiteY24" fmla="*/ 1054853 h 1631216"/>
              <a:gd name="connsiteX25" fmla="*/ 0 w 6653621"/>
              <a:gd name="connsiteY25" fmla="*/ 494802 h 1631216"/>
              <a:gd name="connsiteX26" fmla="*/ 0 w 6653621"/>
              <a:gd name="connsiteY26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53621" h="1631216" fill="none" extrusionOk="0">
                <a:moveTo>
                  <a:pt x="0" y="0"/>
                </a:moveTo>
                <a:cubicBezTo>
                  <a:pt x="235459" y="20641"/>
                  <a:pt x="473833" y="11083"/>
                  <a:pt x="731898" y="0"/>
                </a:cubicBezTo>
                <a:cubicBezTo>
                  <a:pt x="989963" y="-11083"/>
                  <a:pt x="1066242" y="14996"/>
                  <a:pt x="1197652" y="0"/>
                </a:cubicBezTo>
                <a:cubicBezTo>
                  <a:pt x="1329062" y="-14996"/>
                  <a:pt x="1499351" y="-14960"/>
                  <a:pt x="1796478" y="0"/>
                </a:cubicBezTo>
                <a:cubicBezTo>
                  <a:pt x="2093605" y="14960"/>
                  <a:pt x="2384896" y="7446"/>
                  <a:pt x="2594912" y="0"/>
                </a:cubicBezTo>
                <a:cubicBezTo>
                  <a:pt x="2804928" y="-7446"/>
                  <a:pt x="2930353" y="22565"/>
                  <a:pt x="3260274" y="0"/>
                </a:cubicBezTo>
                <a:cubicBezTo>
                  <a:pt x="3590195" y="-22565"/>
                  <a:pt x="3802476" y="22929"/>
                  <a:pt x="3992173" y="0"/>
                </a:cubicBezTo>
                <a:cubicBezTo>
                  <a:pt x="4181870" y="-22929"/>
                  <a:pt x="4395643" y="-19619"/>
                  <a:pt x="4590998" y="0"/>
                </a:cubicBezTo>
                <a:cubicBezTo>
                  <a:pt x="4786353" y="19619"/>
                  <a:pt x="5056969" y="-27550"/>
                  <a:pt x="5256361" y="0"/>
                </a:cubicBezTo>
                <a:cubicBezTo>
                  <a:pt x="5455753" y="27550"/>
                  <a:pt x="5776920" y="-17662"/>
                  <a:pt x="6054795" y="0"/>
                </a:cubicBezTo>
                <a:cubicBezTo>
                  <a:pt x="6332670" y="17662"/>
                  <a:pt x="6360179" y="29012"/>
                  <a:pt x="6653621" y="0"/>
                </a:cubicBezTo>
                <a:cubicBezTo>
                  <a:pt x="6634269" y="278029"/>
                  <a:pt x="6627167" y="368267"/>
                  <a:pt x="6653621" y="560051"/>
                </a:cubicBezTo>
                <a:cubicBezTo>
                  <a:pt x="6680075" y="751835"/>
                  <a:pt x="6647865" y="860994"/>
                  <a:pt x="6653621" y="1071165"/>
                </a:cubicBezTo>
                <a:cubicBezTo>
                  <a:pt x="6659377" y="1281336"/>
                  <a:pt x="6629997" y="1352688"/>
                  <a:pt x="6653621" y="1631216"/>
                </a:cubicBezTo>
                <a:cubicBezTo>
                  <a:pt x="6329405" y="1622587"/>
                  <a:pt x="6144130" y="1623218"/>
                  <a:pt x="5988259" y="1631216"/>
                </a:cubicBezTo>
                <a:cubicBezTo>
                  <a:pt x="5832388" y="1639214"/>
                  <a:pt x="5468386" y="1650531"/>
                  <a:pt x="5322897" y="1631216"/>
                </a:cubicBezTo>
                <a:cubicBezTo>
                  <a:pt x="5177408" y="1611901"/>
                  <a:pt x="4962285" y="1628776"/>
                  <a:pt x="4790607" y="1631216"/>
                </a:cubicBezTo>
                <a:cubicBezTo>
                  <a:pt x="4618929" y="1633657"/>
                  <a:pt x="4331553" y="1608248"/>
                  <a:pt x="4125245" y="1631216"/>
                </a:cubicBezTo>
                <a:cubicBezTo>
                  <a:pt x="3918937" y="1654184"/>
                  <a:pt x="3662531" y="1641801"/>
                  <a:pt x="3459883" y="1631216"/>
                </a:cubicBezTo>
                <a:cubicBezTo>
                  <a:pt x="3257235" y="1620631"/>
                  <a:pt x="3026834" y="1660441"/>
                  <a:pt x="2794521" y="1631216"/>
                </a:cubicBezTo>
                <a:cubicBezTo>
                  <a:pt x="2562208" y="1601991"/>
                  <a:pt x="2272725" y="1617046"/>
                  <a:pt x="2129159" y="1631216"/>
                </a:cubicBezTo>
                <a:cubicBezTo>
                  <a:pt x="1985593" y="1645386"/>
                  <a:pt x="1771647" y="1609693"/>
                  <a:pt x="1530333" y="1631216"/>
                </a:cubicBezTo>
                <a:cubicBezTo>
                  <a:pt x="1289019" y="1652739"/>
                  <a:pt x="1071805" y="1616341"/>
                  <a:pt x="798435" y="1631216"/>
                </a:cubicBezTo>
                <a:cubicBezTo>
                  <a:pt x="525065" y="1646091"/>
                  <a:pt x="182933" y="1595789"/>
                  <a:pt x="0" y="1631216"/>
                </a:cubicBezTo>
                <a:cubicBezTo>
                  <a:pt x="-1295" y="1382416"/>
                  <a:pt x="10606" y="1288164"/>
                  <a:pt x="0" y="1054853"/>
                </a:cubicBezTo>
                <a:cubicBezTo>
                  <a:pt x="-10606" y="821542"/>
                  <a:pt x="-24037" y="659882"/>
                  <a:pt x="0" y="494802"/>
                </a:cubicBezTo>
                <a:cubicBezTo>
                  <a:pt x="24037" y="329722"/>
                  <a:pt x="-796" y="215174"/>
                  <a:pt x="0" y="0"/>
                </a:cubicBezTo>
                <a:close/>
              </a:path>
              <a:path w="6653621" h="1631216" stroke="0" extrusionOk="0">
                <a:moveTo>
                  <a:pt x="0" y="0"/>
                </a:moveTo>
                <a:cubicBezTo>
                  <a:pt x="207494" y="-21444"/>
                  <a:pt x="369035" y="-28025"/>
                  <a:pt x="598826" y="0"/>
                </a:cubicBezTo>
                <a:cubicBezTo>
                  <a:pt x="828617" y="28025"/>
                  <a:pt x="971147" y="22493"/>
                  <a:pt x="1064579" y="0"/>
                </a:cubicBezTo>
                <a:cubicBezTo>
                  <a:pt x="1158011" y="-22493"/>
                  <a:pt x="1572912" y="-25121"/>
                  <a:pt x="1863014" y="0"/>
                </a:cubicBezTo>
                <a:cubicBezTo>
                  <a:pt x="2153117" y="25121"/>
                  <a:pt x="2271867" y="769"/>
                  <a:pt x="2461840" y="0"/>
                </a:cubicBezTo>
                <a:cubicBezTo>
                  <a:pt x="2651813" y="-769"/>
                  <a:pt x="2835345" y="22706"/>
                  <a:pt x="3060666" y="0"/>
                </a:cubicBezTo>
                <a:cubicBezTo>
                  <a:pt x="3285987" y="-22706"/>
                  <a:pt x="3499725" y="-22835"/>
                  <a:pt x="3859100" y="0"/>
                </a:cubicBezTo>
                <a:cubicBezTo>
                  <a:pt x="4218475" y="22835"/>
                  <a:pt x="4152630" y="-12251"/>
                  <a:pt x="4391390" y="0"/>
                </a:cubicBezTo>
                <a:cubicBezTo>
                  <a:pt x="4630150" y="12251"/>
                  <a:pt x="4793486" y="31285"/>
                  <a:pt x="5189824" y="0"/>
                </a:cubicBezTo>
                <a:cubicBezTo>
                  <a:pt x="5586162" y="-31285"/>
                  <a:pt x="5627589" y="11963"/>
                  <a:pt x="5988259" y="0"/>
                </a:cubicBezTo>
                <a:cubicBezTo>
                  <a:pt x="6348930" y="-11963"/>
                  <a:pt x="6491493" y="-27966"/>
                  <a:pt x="6653621" y="0"/>
                </a:cubicBezTo>
                <a:cubicBezTo>
                  <a:pt x="6678595" y="252331"/>
                  <a:pt x="6641835" y="398901"/>
                  <a:pt x="6653621" y="576363"/>
                </a:cubicBezTo>
                <a:cubicBezTo>
                  <a:pt x="6665407" y="753825"/>
                  <a:pt x="6632774" y="863102"/>
                  <a:pt x="6653621" y="1136414"/>
                </a:cubicBezTo>
                <a:cubicBezTo>
                  <a:pt x="6674468" y="1409726"/>
                  <a:pt x="6636701" y="1443758"/>
                  <a:pt x="6653621" y="1631216"/>
                </a:cubicBezTo>
                <a:cubicBezTo>
                  <a:pt x="6489783" y="1602739"/>
                  <a:pt x="6194625" y="1610274"/>
                  <a:pt x="5988259" y="1631216"/>
                </a:cubicBezTo>
                <a:cubicBezTo>
                  <a:pt x="5781893" y="1652158"/>
                  <a:pt x="5589893" y="1637279"/>
                  <a:pt x="5455969" y="1631216"/>
                </a:cubicBezTo>
                <a:cubicBezTo>
                  <a:pt x="5322045" y="1625154"/>
                  <a:pt x="5076914" y="1638829"/>
                  <a:pt x="4790607" y="1631216"/>
                </a:cubicBezTo>
                <a:cubicBezTo>
                  <a:pt x="4504300" y="1623603"/>
                  <a:pt x="4159789" y="1668177"/>
                  <a:pt x="3992173" y="1631216"/>
                </a:cubicBezTo>
                <a:cubicBezTo>
                  <a:pt x="3824557" y="1594255"/>
                  <a:pt x="3532665" y="1608347"/>
                  <a:pt x="3326811" y="1631216"/>
                </a:cubicBezTo>
                <a:cubicBezTo>
                  <a:pt x="3120957" y="1654085"/>
                  <a:pt x="3087774" y="1649159"/>
                  <a:pt x="2861057" y="1631216"/>
                </a:cubicBezTo>
                <a:cubicBezTo>
                  <a:pt x="2634340" y="1613273"/>
                  <a:pt x="2474143" y="1628280"/>
                  <a:pt x="2328767" y="1631216"/>
                </a:cubicBezTo>
                <a:cubicBezTo>
                  <a:pt x="2183391" y="1634153"/>
                  <a:pt x="1873597" y="1607353"/>
                  <a:pt x="1530333" y="1631216"/>
                </a:cubicBezTo>
                <a:cubicBezTo>
                  <a:pt x="1187069" y="1655079"/>
                  <a:pt x="1158108" y="1606743"/>
                  <a:pt x="864971" y="1631216"/>
                </a:cubicBezTo>
                <a:cubicBezTo>
                  <a:pt x="571834" y="1655689"/>
                  <a:pt x="215240" y="1594266"/>
                  <a:pt x="0" y="1631216"/>
                </a:cubicBezTo>
                <a:cubicBezTo>
                  <a:pt x="23270" y="1400931"/>
                  <a:pt x="-8880" y="1304810"/>
                  <a:pt x="0" y="1087477"/>
                </a:cubicBezTo>
                <a:cubicBezTo>
                  <a:pt x="8880" y="870144"/>
                  <a:pt x="5547" y="726291"/>
                  <a:pt x="0" y="592675"/>
                </a:cubicBezTo>
                <a:cubicBezTo>
                  <a:pt x="-5547" y="459059"/>
                  <a:pt x="8981" y="17898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73333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thanks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Harrison Kaingu, Kinondo Kwetu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 Lundin, FIMM and 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Andreas Mårtensson, Uppsala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Billy Ngasala, MUHAS, Tanzania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 descr="FIMM HiLIFE Unit logo black">
            <a:extLst>
              <a:ext uri="{FF2B5EF4-FFF2-40B4-BE49-F238E27FC236}">
                <a16:creationId xmlns:a16="http://schemas.microsoft.com/office/drawing/2014/main" id="{1F9D536B-03A1-EC4E-A7BF-CC66B98E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28" y="252033"/>
            <a:ext cx="1530519" cy="10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19C011C6-2BDF-8C52-9D0E-6F81BCF4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808" y="70904"/>
            <a:ext cx="1373697" cy="1378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F77D7BAE-9D6D-3F1D-C71B-4DBFE926F7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71" y="1465602"/>
            <a:ext cx="5461290" cy="26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D2C63-98DA-E85A-3D3D-E554B4F1A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A84F-3742-5AF9-0554-FF3986F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258" y="591343"/>
            <a:ext cx="7305292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FG-AI4H decided to create the TG-POC at the meeting at the virtual meeting 20-21 May 2021</a:t>
            </a:r>
            <a:r>
              <a:rPr lang="en-FI" dirty="0"/>
              <a:t> </a:t>
            </a:r>
          </a:p>
          <a:p>
            <a:r>
              <a:rPr lang="en-FI" dirty="0"/>
              <a:t>We have a Nordic-East African team</a:t>
            </a:r>
          </a:p>
          <a:p>
            <a:r>
              <a:rPr lang="en-FI" dirty="0"/>
              <a:t>U Helsinki (FIN), Uppsala U, Karolinska Inst (SWE)</a:t>
            </a:r>
          </a:p>
          <a:p>
            <a:r>
              <a:rPr lang="en-FI" dirty="0"/>
              <a:t>Kinondo Kwetu Hospital  and Diani Primary Health care center, (Kenya)</a:t>
            </a:r>
          </a:p>
          <a:p>
            <a:r>
              <a:rPr lang="en-FI" dirty="0"/>
              <a:t>MUHAS, Dar  es Salaam, (Tanzania)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7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58" y="741014"/>
            <a:ext cx="11112284" cy="651833"/>
          </a:xfrm>
        </p:spPr>
        <p:txBody>
          <a:bodyPr wrap="square" anchor="b"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Our solution: system uses a small sized scanner for 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point-of-care diagnostics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27F1FA8F-39AE-004B-8B2E-E1E33BF10A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67880" y="1577904"/>
            <a:ext cx="6759444" cy="477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5D093E-D49B-F340-BF75-CC0720EA9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34466"/>
            <a:ext cx="6204129" cy="488339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Creates a digital slide of the sample using a </a:t>
            </a:r>
            <a:r>
              <a:rPr lang="en-US" sz="2400" b="1" dirty="0">
                <a:solidFill>
                  <a:srgbClr val="C00000"/>
                </a:solidFill>
              </a:rPr>
              <a:t>small sized microscope scanner</a:t>
            </a:r>
          </a:p>
          <a:p>
            <a:pPr lvl="0"/>
            <a:r>
              <a:rPr lang="en-US" sz="2400" dirty="0"/>
              <a:t>Magnification comparable to a lab level microscope </a:t>
            </a:r>
          </a:p>
          <a:p>
            <a:pPr lvl="0"/>
            <a:r>
              <a:rPr lang="en-US" sz="2400" dirty="0"/>
              <a:t>Connected via mobile networks (3G/4G) to a central server</a:t>
            </a:r>
          </a:p>
          <a:p>
            <a:pPr lvl="0"/>
            <a:r>
              <a:rPr lang="en-US" sz="2400" dirty="0"/>
              <a:t>Digital sample is transferred for remote diagnosis done by a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Human expert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AI or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A combination of both</a:t>
            </a:r>
          </a:p>
          <a:p>
            <a:endParaRPr lang="en-US" sz="1800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C4E90F77-1196-209C-82B5-9CCE27334A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78765" y="1577904"/>
            <a:ext cx="6759444" cy="477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4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56" y="468409"/>
            <a:ext cx="10149717" cy="651833"/>
          </a:xfrm>
        </p:spPr>
        <p:txBody>
          <a:bodyPr wrap="square" anchor="b"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Advantages of the point-of-care AI-based diagnostics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961FAE-9BC9-D24B-9636-65BA68EFE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12" y="1733766"/>
            <a:ext cx="6849410" cy="4823908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Creates high quality images for diverse diagnostics (cancer and infectious diseases)</a:t>
            </a:r>
          </a:p>
          <a:p>
            <a:pPr lvl="0"/>
            <a:r>
              <a:rPr lang="en-US" sz="2400" dirty="0"/>
              <a:t>Allows remote consultation at the point-of-care</a:t>
            </a:r>
          </a:p>
          <a:p>
            <a:pPr lvl="0"/>
            <a:r>
              <a:rPr lang="en-US" sz="2400" dirty="0"/>
              <a:t>Allows task-shifting</a:t>
            </a:r>
          </a:p>
          <a:p>
            <a:pPr lvl="1"/>
            <a:r>
              <a:rPr lang="en-US" dirty="0"/>
              <a:t>Reduces skills needed and decreases workforce burden</a:t>
            </a:r>
          </a:p>
          <a:p>
            <a:pPr lvl="0"/>
            <a:r>
              <a:rPr lang="en-US" sz="2400" dirty="0"/>
              <a:t>Can be used for </a:t>
            </a:r>
          </a:p>
          <a:p>
            <a:pPr lvl="1"/>
            <a:r>
              <a:rPr lang="en-US" dirty="0"/>
              <a:t>monitoring disease outbreaks</a:t>
            </a:r>
          </a:p>
          <a:p>
            <a:pPr lvl="1"/>
            <a:r>
              <a:rPr lang="en-US" dirty="0"/>
              <a:t>storage of image data within drug and vaccine trials </a:t>
            </a:r>
          </a:p>
          <a:p>
            <a:pPr lvl="1"/>
            <a:r>
              <a:rPr lang="en-US" dirty="0"/>
              <a:t>teaching in basic and advanced levels</a:t>
            </a:r>
          </a:p>
          <a:p>
            <a:endParaRPr lang="en-US" sz="2400" dirty="0"/>
          </a:p>
        </p:txBody>
      </p:sp>
      <p:pic>
        <p:nvPicPr>
          <p:cNvPr id="8" name="Picture 7" descr="A computer on a table&#10;&#10;Description automatically generated with low confidence">
            <a:extLst>
              <a:ext uri="{FF2B5EF4-FFF2-40B4-BE49-F238E27FC236}">
                <a16:creationId xmlns:a16="http://schemas.microsoft.com/office/drawing/2014/main" id="{47350C17-3727-D243-BA0F-7EA66F26C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988" y="1917029"/>
            <a:ext cx="5253308" cy="4027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98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D35526F-D3C6-6C42-A308-9976766C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2002" y="1845572"/>
            <a:ext cx="6209523" cy="3166856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7DC09D3-2430-F00B-A86D-23AB1A33812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999" y="1445004"/>
          <a:ext cx="5135955" cy="479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33241C-9F88-D844-BCD5-2094FB3E96A4}"/>
              </a:ext>
            </a:extLst>
          </p:cNvPr>
          <p:cNvSpPr txBox="1"/>
          <p:nvPr/>
        </p:nvSpPr>
        <p:spPr>
          <a:xfrm>
            <a:off x="5664008" y="5253065"/>
            <a:ext cx="6455993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Deaths due to cervical cancer /100.000 females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C59DC-DEED-3C40-B40C-5C85D48F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24" y="454935"/>
            <a:ext cx="10463438" cy="57983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AI-based cervical cancer screening in East 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4681D-0BC2-5143-9AB7-0BB628BF3BC8}"/>
              </a:ext>
            </a:extLst>
          </p:cNvPr>
          <p:cNvSpPr txBox="1"/>
          <p:nvPr/>
        </p:nvSpPr>
        <p:spPr>
          <a:xfrm>
            <a:off x="9839928" y="6236947"/>
            <a:ext cx="3887926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Globocan 2018, WHO 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71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8A0D-9782-4344-B20C-90502D94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125626"/>
            <a:ext cx="11521280" cy="1084263"/>
          </a:xfrm>
        </p:spPr>
        <p:txBody>
          <a:bodyPr/>
          <a:lstStyle/>
          <a:p>
            <a:r>
              <a:rPr lang="en-US" sz="2800" dirty="0"/>
              <a:t>Clinical studies in Kenya for screening of cervical cancer using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7659-7977-C943-81F1-24DACCD0C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36" y="1303768"/>
            <a:ext cx="5976664" cy="4568825"/>
          </a:xfrm>
        </p:spPr>
        <p:txBody>
          <a:bodyPr>
            <a:normAutofit/>
          </a:bodyPr>
          <a:lstStyle/>
          <a:p>
            <a:r>
              <a:rPr lang="fi-FI" sz="2400" dirty="0" err="1"/>
              <a:t>We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published</a:t>
            </a:r>
            <a:r>
              <a:rPr lang="fi-FI" sz="2400" dirty="0"/>
              <a:t> a </a:t>
            </a:r>
            <a:r>
              <a:rPr lang="fi-FI" sz="2400" dirty="0" err="1"/>
              <a:t>proof</a:t>
            </a:r>
            <a:r>
              <a:rPr lang="fi-FI" sz="2400" dirty="0"/>
              <a:t>-of-</a:t>
            </a:r>
            <a:r>
              <a:rPr lang="fi-FI" sz="2400" dirty="0" err="1"/>
              <a:t>concerpt</a:t>
            </a:r>
            <a:r>
              <a:rPr lang="fi-FI" sz="2400" dirty="0"/>
              <a:t> </a:t>
            </a:r>
            <a:r>
              <a:rPr lang="fi-FI" sz="2400" dirty="0" err="1"/>
              <a:t>study</a:t>
            </a:r>
            <a:r>
              <a:rPr lang="fi-FI" sz="2400" dirty="0"/>
              <a:t> for </a:t>
            </a:r>
            <a:r>
              <a:rPr lang="fi-FI" sz="2400" dirty="0" err="1"/>
              <a:t>utilizing</a:t>
            </a:r>
            <a:r>
              <a:rPr lang="fi-FI" sz="2400" dirty="0"/>
              <a:t> a </a:t>
            </a:r>
            <a:r>
              <a:rPr lang="fi-FI" sz="2400" dirty="0" err="1"/>
              <a:t>microcope</a:t>
            </a:r>
            <a:r>
              <a:rPr lang="fi-FI" sz="2400" dirty="0"/>
              <a:t> </a:t>
            </a:r>
            <a:r>
              <a:rPr lang="fi-FI" sz="2400" dirty="0" err="1"/>
              <a:t>scanner</a:t>
            </a:r>
            <a:r>
              <a:rPr lang="fi-FI" sz="2400" dirty="0"/>
              <a:t> for </a:t>
            </a:r>
            <a:r>
              <a:rPr lang="fi-FI" sz="2400" dirty="0" err="1"/>
              <a:t>screening</a:t>
            </a:r>
            <a:r>
              <a:rPr lang="fi-FI" sz="2400" dirty="0"/>
              <a:t> of </a:t>
            </a:r>
            <a:r>
              <a:rPr lang="fi-FI" sz="2400" dirty="0" err="1"/>
              <a:t>cervical</a:t>
            </a:r>
            <a:r>
              <a:rPr lang="fi-FI" sz="2400" dirty="0"/>
              <a:t> </a:t>
            </a:r>
            <a:r>
              <a:rPr lang="fi-FI" sz="2400" dirty="0" err="1"/>
              <a:t>cancer</a:t>
            </a:r>
            <a:r>
              <a:rPr lang="fi-FI" sz="2400" dirty="0"/>
              <a:t> at </a:t>
            </a:r>
            <a:r>
              <a:rPr lang="fi-FI" sz="2400" dirty="0" err="1"/>
              <a:t>Kinondo</a:t>
            </a:r>
            <a:r>
              <a:rPr lang="fi-FI" sz="2400" dirty="0"/>
              <a:t> </a:t>
            </a:r>
            <a:r>
              <a:rPr lang="fi-FI" sz="2400" dirty="0" err="1"/>
              <a:t>Kwetu</a:t>
            </a:r>
            <a:r>
              <a:rPr lang="fi-FI" sz="2400" dirty="0"/>
              <a:t> </a:t>
            </a:r>
            <a:r>
              <a:rPr lang="fi-FI" sz="2400" dirty="0" err="1"/>
              <a:t>Hospital</a:t>
            </a:r>
            <a:endParaRPr lang="fi-FI" sz="2400" dirty="0"/>
          </a:p>
          <a:p>
            <a:pPr lvl="1"/>
            <a:r>
              <a:rPr lang="fi-FI" dirty="0"/>
              <a:t>700 </a:t>
            </a:r>
            <a:r>
              <a:rPr lang="fi-FI" dirty="0" err="1"/>
              <a:t>women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an HIV </a:t>
            </a:r>
            <a:r>
              <a:rPr lang="fi-FI" dirty="0" err="1"/>
              <a:t>program</a:t>
            </a:r>
            <a:r>
              <a:rPr lang="fi-FI" dirty="0"/>
              <a:t> Center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CEAFE-9D21-ED49-A1D7-6925AE7D96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060" y="958638"/>
            <a:ext cx="5009337" cy="1570294"/>
          </a:xfrm>
          <a:prstGeom prst="rect">
            <a:avLst/>
          </a:prstGeom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E27FFDE2-D906-8F4E-ABED-08A3B0B9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006" y="5761324"/>
            <a:ext cx="912084" cy="91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tps://www.infrafrontier.eu/sites/infrafrontier.eu/files/upload/public/img/2013-06-26_KI_Logo.png">
            <a:extLst>
              <a:ext uri="{FF2B5EF4-FFF2-40B4-BE49-F238E27FC236}">
                <a16:creationId xmlns:a16="http://schemas.microsoft.com/office/drawing/2014/main" id="{A9C566F8-2E61-1245-908F-E8236AA9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184" y="6040969"/>
            <a:ext cx="1413839" cy="578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A4AE4-B20F-C046-B335-DE458DE8C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5966574"/>
            <a:ext cx="589453" cy="685807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D1CBBC7C-EBE6-3006-CEC8-9DBFC076F8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955" y="2780928"/>
            <a:ext cx="5505326" cy="3709561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5768FD7-4936-71E6-9E20-D2F05E53E5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Engage Nina Linder</a:t>
            </a:r>
          </a:p>
        </p:txBody>
      </p:sp>
    </p:spTree>
    <p:extLst>
      <p:ext uri="{BB962C8B-B14F-4D97-AF65-F5344CB8AC3E}">
        <p14:creationId xmlns:p14="http://schemas.microsoft.com/office/powerpoint/2010/main" val="55417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B5D7-B5A2-2344-9183-1A853001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10" y="689389"/>
            <a:ext cx="10799794" cy="737125"/>
          </a:xfrm>
        </p:spPr>
        <p:txBody>
          <a:bodyPr>
            <a:noAutofit/>
          </a:bodyPr>
          <a:lstStyle/>
          <a:p>
            <a:r>
              <a:rPr lang="fi-FI" sz="3600" dirty="0" err="1">
                <a:solidFill>
                  <a:srgbClr val="002060"/>
                </a:solidFill>
              </a:rPr>
              <a:t>Sample</a:t>
            </a:r>
            <a:r>
              <a:rPr lang="fi-FI" sz="3600" dirty="0">
                <a:solidFill>
                  <a:srgbClr val="002060"/>
                </a:solidFill>
              </a:rPr>
              <a:t> </a:t>
            </a:r>
            <a:r>
              <a:rPr lang="fi-FI" sz="3600" dirty="0" err="1">
                <a:solidFill>
                  <a:srgbClr val="002060"/>
                </a:solidFill>
              </a:rPr>
              <a:t>acquisition</a:t>
            </a:r>
            <a:r>
              <a:rPr lang="fi-FI" sz="3600" dirty="0">
                <a:solidFill>
                  <a:srgbClr val="002060"/>
                </a:solidFill>
              </a:rPr>
              <a:t> and </a:t>
            </a:r>
            <a:r>
              <a:rPr lang="fi-FI" sz="3600" dirty="0" err="1">
                <a:solidFill>
                  <a:srgbClr val="002060"/>
                </a:solidFill>
              </a:rPr>
              <a:t>collection</a:t>
            </a:r>
            <a:r>
              <a:rPr lang="fi-FI" sz="3600" dirty="0">
                <a:solidFill>
                  <a:srgbClr val="002060"/>
                </a:solidFill>
              </a:rPr>
              <a:t> of data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9369FD-E2B1-AE4E-BA32-949A85A1C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17" y="1809689"/>
            <a:ext cx="3444204" cy="3690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AFF04-2F7B-6A43-BFE3-35012A8F09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025" y="1809689"/>
            <a:ext cx="3766661" cy="3690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85C85-2073-1C4E-A4D9-7390A5FA9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676" y="1809688"/>
            <a:ext cx="4412452" cy="36836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BAAF92-E6D9-114A-98C3-F72CD61A4900}"/>
              </a:ext>
            </a:extLst>
          </p:cNvPr>
          <p:cNvSpPr txBox="1"/>
          <p:nvPr/>
        </p:nvSpPr>
        <p:spPr>
          <a:xfrm>
            <a:off x="747976" y="5495597"/>
            <a:ext cx="3044069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Nurses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taking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D26C7-3919-324D-923F-A2EACFD6C7B9}"/>
              </a:ext>
            </a:extLst>
          </p:cNvPr>
          <p:cNvSpPr txBox="1"/>
          <p:nvPr/>
        </p:nvSpPr>
        <p:spPr>
          <a:xfrm>
            <a:off x="3792044" y="5500670"/>
            <a:ext cx="3739075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technician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8685F-FFB0-8449-ACAB-B2C282EDF12C}"/>
              </a:ext>
            </a:extLst>
          </p:cNvPr>
          <p:cNvSpPr txBox="1"/>
          <p:nvPr/>
        </p:nvSpPr>
        <p:spPr>
          <a:xfrm>
            <a:off x="7707598" y="5462940"/>
            <a:ext cx="458028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scanner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uploading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3G/4G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5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3F0E-9FE5-0C47-A4F3-141AA973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96" y="474524"/>
            <a:ext cx="10463438" cy="53558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rgbClr val="002060"/>
                </a:solidFill>
              </a:rPr>
              <a:t>AI for detection of atypical cells in cervical smears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16890-4A50-EC4A-B29D-FA0CA139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0714"/>
            <a:ext cx="2373744" cy="5196839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750 patient´s cervical smears</a:t>
            </a:r>
          </a:p>
          <a:p>
            <a:r>
              <a:rPr lang="en-GB"/>
              <a:t>Samples digitized with mini scanner</a:t>
            </a:r>
          </a:p>
          <a:p>
            <a:r>
              <a:rPr lang="en-GB"/>
              <a:t>Images uploaded to cloud server</a:t>
            </a:r>
          </a:p>
          <a:p>
            <a:r>
              <a:rPr lang="en-GB"/>
              <a:t>Training of  algorithm</a:t>
            </a:r>
          </a:p>
          <a:p>
            <a:r>
              <a:rPr lang="en-GB"/>
              <a:t>Detecting cellular atypia</a:t>
            </a:r>
          </a:p>
          <a:p>
            <a:r>
              <a:rPr lang="en-GB"/>
              <a:t>Results showing heat map for high grade cellular lesions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B5DDB8D1-B7FC-56A0-DA31-631822C21C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744" y="919738"/>
            <a:ext cx="9525490" cy="5270771"/>
          </a:xfrm>
          <a:prstGeom prst="rect">
            <a:avLst/>
          </a:prstGeom>
        </p:spPr>
      </p:pic>
      <p:pic>
        <p:nvPicPr>
          <p:cNvPr id="5" name="Online Media 4" title="Topic Group Point of Care (TG-PoC) Meeting R">
            <a:hlinkClick r:id="" action="ppaction://media"/>
            <a:extLst>
              <a:ext uri="{FF2B5EF4-FFF2-40B4-BE49-F238E27FC236}">
                <a16:creationId xmlns:a16="http://schemas.microsoft.com/office/drawing/2014/main" id="{E4299D48-4621-1E16-848C-5EBD41B42B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61218" y="969842"/>
            <a:ext cx="9525490" cy="53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F54AA-79C8-D949-BD01-180529F0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6" y="46177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400" dirty="0"/>
            </a:br>
            <a:r>
              <a:rPr lang="en-US" sz="2400" dirty="0"/>
              <a:t>Status update: Validation study  </a:t>
            </a:r>
            <a:br>
              <a:rPr lang="en-US" sz="2400" dirty="0"/>
            </a:br>
            <a:r>
              <a:rPr lang="en-US" sz="2400" dirty="0"/>
              <a:t>Kenya Feb 2022- Dec 2023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C8B4-7E65-3144-9743-865450A25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2492393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Validation of algorithms on a new patient sample cohort from two health care facilities in Kenya</a:t>
            </a:r>
          </a:p>
          <a:p>
            <a:r>
              <a:rPr lang="en-US" sz="2400" dirty="0"/>
              <a:t>Collection of 760 cervical samples was finalized</a:t>
            </a:r>
          </a:p>
          <a:p>
            <a:r>
              <a:rPr lang="en-US" sz="2400" dirty="0"/>
              <a:t>Diagnostic precision and cost-efficacy to be </a:t>
            </a:r>
            <a:r>
              <a:rPr lang="en-US" sz="2400" dirty="0" err="1"/>
              <a:t>analysed</a:t>
            </a:r>
            <a:r>
              <a:rPr lang="en-US" sz="2400" dirty="0"/>
              <a:t> during Q2 2023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09EAB-0385-5E9D-133E-D2D61EA51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30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71860A-3332-4121-997A-E6290CFA65B1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49</TotalTime>
  <Words>689</Words>
  <Application>Microsoft Office PowerPoint</Application>
  <PresentationFormat>Widescreen</PresentationFormat>
  <Paragraphs>91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Wingdings</vt:lpstr>
      <vt:lpstr>Office 主题​​</vt:lpstr>
      <vt:lpstr>Office Theme</vt:lpstr>
      <vt:lpstr>PowerPoint Presentation</vt:lpstr>
      <vt:lpstr>Background</vt:lpstr>
      <vt:lpstr>Our solution: system uses a small sized scanner for  point-of-care diagnostics</vt:lpstr>
      <vt:lpstr>Advantages of the point-of-care AI-based diagnostics</vt:lpstr>
      <vt:lpstr> AI-based cervical cancer screening in East Africa</vt:lpstr>
      <vt:lpstr>Clinical studies in Kenya for screening of cervical cancer using AI</vt:lpstr>
      <vt:lpstr>Sample acquisition and collection of data  </vt:lpstr>
      <vt:lpstr>AI for detection of atypical cells in cervical smears</vt:lpstr>
      <vt:lpstr> Status update: Validation study   Kenya Feb 2022- Dec 2023</vt:lpstr>
      <vt:lpstr>Cost effectiveness included</vt:lpstr>
      <vt:lpstr>PowerPoint Presentation</vt:lpstr>
      <vt:lpstr>Collaboration with the Working Group on Clinical Evaluation 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(TG-POC)</dc:title>
  <dc:creator>TSB (HT)</dc:creator>
  <cp:lastModifiedBy>TSB (HT)</cp:lastModifiedBy>
  <cp:revision>3</cp:revision>
  <cp:lastPrinted>2019-04-04T08:49:31Z</cp:lastPrinted>
  <dcterms:created xsi:type="dcterms:W3CDTF">2023-03-24T09:00:19Z</dcterms:created>
  <dcterms:modified xsi:type="dcterms:W3CDTF">2023-03-24T09:50:05Z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