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6" r:id="rId5"/>
    <p:sldId id="272" r:id="rId6"/>
    <p:sldId id="262" r:id="rId7"/>
    <p:sldId id="258" r:id="rId8"/>
    <p:sldId id="260" r:id="rId9"/>
    <p:sldId id="259" r:id="rId10"/>
    <p:sldId id="282" r:id="rId11"/>
    <p:sldId id="273" r:id="rId12"/>
    <p:sldId id="274" r:id="rId13"/>
    <p:sldId id="298" r:id="rId14"/>
    <p:sldId id="299" r:id="rId15"/>
    <p:sldId id="300" r:id="rId16"/>
    <p:sldId id="301" r:id="rId17"/>
    <p:sldId id="305" r:id="rId18"/>
    <p:sldId id="302" r:id="rId19"/>
    <p:sldId id="303" r:id="rId20"/>
    <p:sldId id="304" r:id="rId21"/>
    <p:sldId id="306" r:id="rId22"/>
    <p:sldId id="280" r:id="rId23"/>
    <p:sldId id="281" r:id="rId24"/>
    <p:sldId id="307" r:id="rId25"/>
    <p:sldId id="267" r:id="rId26"/>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5D0148-7748-4BE5-92D7-B44B4048679A}" v="3" dt="2023-02-20T16:36:37.4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2029" autoAdjust="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0A0C54-91B4-0148-8671-4A3D00F948E8}" type="doc">
      <dgm:prSet loTypeId="urn:microsoft.com/office/officeart/2005/8/layout/hProcess9" loCatId="" qsTypeId="urn:microsoft.com/office/officeart/2005/8/quickstyle/simple1" qsCatId="simple" csTypeId="urn:microsoft.com/office/officeart/2005/8/colors/colorful5" csCatId="colorful" phldr="1"/>
      <dgm:spPr/>
    </dgm:pt>
    <dgm:pt modelId="{7E1DF753-6416-3047-A409-B70C7D4C21B5}">
      <dgm:prSet phldrT="[Text]"/>
      <dgm:spPr/>
      <dgm:t>
        <a:bodyPr/>
        <a:lstStyle/>
        <a:p>
          <a:r>
            <a:rPr lang="en-IN" b="0" i="0" dirty="0"/>
            <a:t>FG-AI4H-P-04</a:t>
          </a:r>
        </a:p>
        <a:p>
          <a:r>
            <a:rPr lang="en-IN" b="0" i="0" dirty="0"/>
            <a:t>Plenary in Helsinki, 20-22 September 2022</a:t>
          </a:r>
        </a:p>
        <a:p>
          <a:r>
            <a:rPr lang="en-IN" b="0" i="0" dirty="0"/>
            <a:t>TG-TM Proposal Submitted</a:t>
          </a:r>
          <a:endParaRPr lang="en-GB" dirty="0"/>
        </a:p>
      </dgm:t>
    </dgm:pt>
    <dgm:pt modelId="{6B4AF60D-C5CC-A044-8D09-380A870BE3E9}" type="parTrans" cxnId="{DEFBA91B-2B14-A348-B5AB-26BCAA28802D}">
      <dgm:prSet/>
      <dgm:spPr/>
      <dgm:t>
        <a:bodyPr/>
        <a:lstStyle/>
        <a:p>
          <a:endParaRPr lang="en-GB"/>
        </a:p>
      </dgm:t>
    </dgm:pt>
    <dgm:pt modelId="{52A35E40-F30B-494A-87C4-2F8AD6E3DCCB}" type="sibTrans" cxnId="{DEFBA91B-2B14-A348-B5AB-26BCAA28802D}">
      <dgm:prSet/>
      <dgm:spPr/>
      <dgm:t>
        <a:bodyPr/>
        <a:lstStyle/>
        <a:p>
          <a:endParaRPr lang="en-GB"/>
        </a:p>
      </dgm:t>
    </dgm:pt>
    <dgm:pt modelId="{1E665EBC-9E3B-F74A-AABA-3126C7F01AF7}">
      <dgm:prSet phldrT="[Text]"/>
      <dgm:spPr/>
      <dgm:t>
        <a:bodyPr/>
        <a:lstStyle/>
        <a:p>
          <a:r>
            <a:rPr lang="en-GB" dirty="0"/>
            <a:t>TDD, &amp;</a:t>
          </a:r>
        </a:p>
        <a:p>
          <a:r>
            <a:rPr lang="en-IN" b="0" i="0" dirty="0" err="1"/>
            <a:t>CfTGP</a:t>
          </a:r>
          <a:r>
            <a:rPr lang="en-IN" b="0" i="0" dirty="0"/>
            <a:t> (TG-TM)</a:t>
          </a:r>
        </a:p>
        <a:p>
          <a:r>
            <a:rPr lang="en-IN" b="0" i="0" dirty="0"/>
            <a:t>Uploaded to AI4Helath Site</a:t>
          </a:r>
        </a:p>
        <a:p>
          <a:r>
            <a:rPr lang="en-IN" b="0" i="0" dirty="0"/>
            <a:t>Douala, 6-9 December 2022</a:t>
          </a:r>
        </a:p>
        <a:p>
          <a:r>
            <a:rPr lang="en-IN" b="0" i="0" dirty="0"/>
            <a:t>(Online)</a:t>
          </a:r>
          <a:endParaRPr lang="en-GB" dirty="0"/>
        </a:p>
      </dgm:t>
    </dgm:pt>
    <dgm:pt modelId="{1AC73EA8-54D3-5643-B9EE-72A815835C78}" type="parTrans" cxnId="{7958B2CC-982A-E84F-A19B-E5648D3DB718}">
      <dgm:prSet/>
      <dgm:spPr/>
      <dgm:t>
        <a:bodyPr/>
        <a:lstStyle/>
        <a:p>
          <a:endParaRPr lang="en-GB"/>
        </a:p>
      </dgm:t>
    </dgm:pt>
    <dgm:pt modelId="{F84651DF-6073-5249-948E-3A9B350DE046}" type="sibTrans" cxnId="{7958B2CC-982A-E84F-A19B-E5648D3DB718}">
      <dgm:prSet/>
      <dgm:spPr/>
      <dgm:t>
        <a:bodyPr/>
        <a:lstStyle/>
        <a:p>
          <a:endParaRPr lang="en-GB"/>
        </a:p>
      </dgm:t>
    </dgm:pt>
    <dgm:pt modelId="{67E74973-2F06-8C4D-B41A-638A475233AA}">
      <dgm:prSet phldrT="[Text]"/>
      <dgm:spPr/>
      <dgm:t>
        <a:bodyPr/>
        <a:lstStyle/>
        <a:p>
          <a:r>
            <a:rPr lang="en-GB" dirty="0"/>
            <a:t>Further consultations, Policy Brief, </a:t>
          </a:r>
        </a:p>
        <a:p>
          <a:r>
            <a:rPr lang="en-GB" dirty="0"/>
            <a:t>Benchmark Document</a:t>
          </a:r>
        </a:p>
      </dgm:t>
    </dgm:pt>
    <dgm:pt modelId="{A43E0A9F-74BD-AD4F-9015-7108DD62ABD6}" type="parTrans" cxnId="{44D0276D-6C1A-C442-8EFC-84673800979F}">
      <dgm:prSet/>
      <dgm:spPr/>
      <dgm:t>
        <a:bodyPr/>
        <a:lstStyle/>
        <a:p>
          <a:endParaRPr lang="en-GB"/>
        </a:p>
      </dgm:t>
    </dgm:pt>
    <dgm:pt modelId="{04BC8D00-4BB5-6347-9D00-C99C84388117}" type="sibTrans" cxnId="{44D0276D-6C1A-C442-8EFC-84673800979F}">
      <dgm:prSet/>
      <dgm:spPr/>
      <dgm:t>
        <a:bodyPr/>
        <a:lstStyle/>
        <a:p>
          <a:endParaRPr lang="en-GB"/>
        </a:p>
      </dgm:t>
    </dgm:pt>
    <dgm:pt modelId="{20A3E33B-36F8-4B0C-A3F1-6D90DD741350}">
      <dgm:prSet phldrT="[Text]"/>
      <dgm:spPr/>
      <dgm:t>
        <a:bodyPr/>
        <a:lstStyle/>
        <a:p>
          <a:r>
            <a:rPr lang="en-GB" dirty="0"/>
            <a:t>AI4Health "Topic Group (TG)-</a:t>
          </a:r>
          <a:r>
            <a:rPr lang="en-GB" dirty="0" err="1"/>
            <a:t>Traditioal</a:t>
          </a:r>
          <a:r>
            <a:rPr lang="en-GB" dirty="0"/>
            <a:t> Medicine (TG-TM)                  10</a:t>
          </a:r>
          <a:r>
            <a:rPr lang="en-GB" baseline="30000" dirty="0"/>
            <a:t>th</a:t>
          </a:r>
          <a:r>
            <a:rPr lang="en-GB" dirty="0"/>
            <a:t> March 2023</a:t>
          </a:r>
        </a:p>
        <a:p>
          <a:r>
            <a:rPr lang="en-GB" dirty="0"/>
            <a:t>(Online)</a:t>
          </a:r>
        </a:p>
      </dgm:t>
    </dgm:pt>
    <dgm:pt modelId="{60EC264A-A07A-4504-895A-DC9DCC8F46BF}" type="parTrans" cxnId="{4AC0370A-B346-4EE6-9FC3-F4515080C715}">
      <dgm:prSet/>
      <dgm:spPr/>
      <dgm:t>
        <a:bodyPr/>
        <a:lstStyle/>
        <a:p>
          <a:endParaRPr lang="en-IN"/>
        </a:p>
      </dgm:t>
    </dgm:pt>
    <dgm:pt modelId="{A2D4D20C-9749-492B-9507-9765CAEB3CE2}" type="sibTrans" cxnId="{4AC0370A-B346-4EE6-9FC3-F4515080C715}">
      <dgm:prSet/>
      <dgm:spPr/>
      <dgm:t>
        <a:bodyPr/>
        <a:lstStyle/>
        <a:p>
          <a:endParaRPr lang="en-IN"/>
        </a:p>
      </dgm:t>
    </dgm:pt>
    <dgm:pt modelId="{2A51D25E-B0AB-4F44-A1B3-5672521FEB3D}">
      <dgm:prSet phldrT="[Text]"/>
      <dgm:spPr/>
      <dgm:t>
        <a:bodyPr/>
        <a:lstStyle/>
        <a:p>
          <a:r>
            <a:rPr lang="en-GB" dirty="0"/>
            <a:t>Scope and Application of artificial intelligence in Traditional Medicine, India International Centre, New Delhi</a:t>
          </a:r>
        </a:p>
        <a:p>
          <a:r>
            <a:rPr lang="en-GB" dirty="0"/>
            <a:t>13,14 December 2022</a:t>
          </a:r>
        </a:p>
        <a:p>
          <a:r>
            <a:rPr lang="en-GB" dirty="0"/>
            <a:t>(Hybrid)</a:t>
          </a:r>
        </a:p>
      </dgm:t>
    </dgm:pt>
    <dgm:pt modelId="{F9CB32A9-964A-4C54-A31A-3212F5FB4F0F}" type="parTrans" cxnId="{2F481AF0-FFD0-4361-B243-AD694C444351}">
      <dgm:prSet/>
      <dgm:spPr/>
      <dgm:t>
        <a:bodyPr/>
        <a:lstStyle/>
        <a:p>
          <a:endParaRPr lang="en-IN"/>
        </a:p>
      </dgm:t>
    </dgm:pt>
    <dgm:pt modelId="{924DBDCF-DF36-4A89-9EB4-B23D11DB14D9}" type="sibTrans" cxnId="{2F481AF0-FFD0-4361-B243-AD694C444351}">
      <dgm:prSet/>
      <dgm:spPr/>
      <dgm:t>
        <a:bodyPr/>
        <a:lstStyle/>
        <a:p>
          <a:endParaRPr lang="en-IN"/>
        </a:p>
      </dgm:t>
    </dgm:pt>
    <dgm:pt modelId="{09C3C678-B335-41E4-8072-D901EB97A20D}">
      <dgm:prSet phldrT="[Text]"/>
      <dgm:spPr/>
      <dgm:t>
        <a:bodyPr/>
        <a:lstStyle/>
        <a:p>
          <a:r>
            <a:rPr lang="en-GB" dirty="0"/>
            <a:t>AI4Health "Topic Group (TG)-</a:t>
          </a:r>
          <a:r>
            <a:rPr lang="en-GB" dirty="0" err="1"/>
            <a:t>Traditioal</a:t>
          </a:r>
          <a:r>
            <a:rPr lang="en-GB" dirty="0"/>
            <a:t> Medicine (TG-TM)</a:t>
          </a:r>
        </a:p>
        <a:p>
          <a:r>
            <a:rPr lang="en-GB" dirty="0"/>
            <a:t>2</a:t>
          </a:r>
          <a:r>
            <a:rPr lang="en-GB" baseline="30000" dirty="0"/>
            <a:t>nd</a:t>
          </a:r>
          <a:r>
            <a:rPr lang="en-GB" dirty="0"/>
            <a:t> February 2023</a:t>
          </a:r>
        </a:p>
        <a:p>
          <a:r>
            <a:rPr lang="en-GB" dirty="0"/>
            <a:t>(Online)</a:t>
          </a:r>
        </a:p>
      </dgm:t>
    </dgm:pt>
    <dgm:pt modelId="{9C10E286-EA03-4096-BF19-DC59AF413D51}" type="parTrans" cxnId="{70F049D3-C84A-450B-AB44-B0F41567DD45}">
      <dgm:prSet/>
      <dgm:spPr/>
      <dgm:t>
        <a:bodyPr/>
        <a:lstStyle/>
        <a:p>
          <a:endParaRPr lang="en-IN"/>
        </a:p>
      </dgm:t>
    </dgm:pt>
    <dgm:pt modelId="{2F2ED807-1350-4A86-860F-17571D5E50C1}" type="sibTrans" cxnId="{70F049D3-C84A-450B-AB44-B0F41567DD45}">
      <dgm:prSet/>
      <dgm:spPr/>
      <dgm:t>
        <a:bodyPr/>
        <a:lstStyle/>
        <a:p>
          <a:endParaRPr lang="en-IN"/>
        </a:p>
      </dgm:t>
    </dgm:pt>
    <dgm:pt modelId="{79024E56-B4B9-4B53-98B6-85714A552D2D}">
      <dgm:prSet phldrT="[Text]"/>
      <dgm:spPr/>
      <dgm:t>
        <a:bodyPr/>
        <a:lstStyle/>
        <a:p>
          <a:r>
            <a:rPr lang="en-GB" dirty="0"/>
            <a:t>FG-AI4H-R, Cambridge, USA, 21-24 March 2023</a:t>
          </a:r>
        </a:p>
      </dgm:t>
    </dgm:pt>
    <dgm:pt modelId="{9429B934-CCFF-472C-B22B-DFEA1EBF6C27}" type="parTrans" cxnId="{F00CA1A9-5621-41C3-B4C0-F0CB60C02F4F}">
      <dgm:prSet/>
      <dgm:spPr/>
      <dgm:t>
        <a:bodyPr/>
        <a:lstStyle/>
        <a:p>
          <a:endParaRPr lang="en-IN"/>
        </a:p>
      </dgm:t>
    </dgm:pt>
    <dgm:pt modelId="{939A6560-AC1F-4671-8585-F733D87DFBD0}" type="sibTrans" cxnId="{F00CA1A9-5621-41C3-B4C0-F0CB60C02F4F}">
      <dgm:prSet/>
      <dgm:spPr/>
      <dgm:t>
        <a:bodyPr/>
        <a:lstStyle/>
        <a:p>
          <a:endParaRPr lang="en-IN"/>
        </a:p>
      </dgm:t>
    </dgm:pt>
    <dgm:pt modelId="{8AAE43EB-021B-2743-A933-AE916B570BDA}" type="pres">
      <dgm:prSet presAssocID="{830A0C54-91B4-0148-8671-4A3D00F948E8}" presName="CompostProcess" presStyleCnt="0">
        <dgm:presLayoutVars>
          <dgm:dir/>
          <dgm:resizeHandles val="exact"/>
        </dgm:presLayoutVars>
      </dgm:prSet>
      <dgm:spPr/>
    </dgm:pt>
    <dgm:pt modelId="{5D137BA3-9E17-B04A-9F3D-CBE8238E0E00}" type="pres">
      <dgm:prSet presAssocID="{830A0C54-91B4-0148-8671-4A3D00F948E8}" presName="arrow" presStyleLbl="bgShp" presStyleIdx="0" presStyleCnt="1"/>
      <dgm:spPr/>
    </dgm:pt>
    <dgm:pt modelId="{EF89C363-072E-BC40-8B43-8338B68763D4}" type="pres">
      <dgm:prSet presAssocID="{830A0C54-91B4-0148-8671-4A3D00F948E8}" presName="linearProcess" presStyleCnt="0"/>
      <dgm:spPr/>
    </dgm:pt>
    <dgm:pt modelId="{82B405E8-0A90-9547-833F-7B80F441B9A4}" type="pres">
      <dgm:prSet presAssocID="{7E1DF753-6416-3047-A409-B70C7D4C21B5}" presName="textNode" presStyleLbl="node1" presStyleIdx="0" presStyleCnt="7">
        <dgm:presLayoutVars>
          <dgm:bulletEnabled val="1"/>
        </dgm:presLayoutVars>
      </dgm:prSet>
      <dgm:spPr/>
    </dgm:pt>
    <dgm:pt modelId="{8DC39775-55C6-454E-8E66-05CDC64FFBD7}" type="pres">
      <dgm:prSet presAssocID="{52A35E40-F30B-494A-87C4-2F8AD6E3DCCB}" presName="sibTrans" presStyleCnt="0"/>
      <dgm:spPr/>
    </dgm:pt>
    <dgm:pt modelId="{3A25EE47-A689-3A40-AB06-B25D58229CD6}" type="pres">
      <dgm:prSet presAssocID="{1E665EBC-9E3B-F74A-AABA-3126C7F01AF7}" presName="textNode" presStyleLbl="node1" presStyleIdx="1" presStyleCnt="7">
        <dgm:presLayoutVars>
          <dgm:bulletEnabled val="1"/>
        </dgm:presLayoutVars>
      </dgm:prSet>
      <dgm:spPr/>
    </dgm:pt>
    <dgm:pt modelId="{39DFAD44-C978-B647-B90F-D5D722756C2E}" type="pres">
      <dgm:prSet presAssocID="{F84651DF-6073-5249-948E-3A9B350DE046}" presName="sibTrans" presStyleCnt="0"/>
      <dgm:spPr/>
    </dgm:pt>
    <dgm:pt modelId="{6A806849-7321-414D-B69F-380735601681}" type="pres">
      <dgm:prSet presAssocID="{2A51D25E-B0AB-4F44-A1B3-5672521FEB3D}" presName="textNode" presStyleLbl="node1" presStyleIdx="2" presStyleCnt="7">
        <dgm:presLayoutVars>
          <dgm:bulletEnabled val="1"/>
        </dgm:presLayoutVars>
      </dgm:prSet>
      <dgm:spPr/>
    </dgm:pt>
    <dgm:pt modelId="{B2F6574F-BD48-471D-A423-36EF4985105E}" type="pres">
      <dgm:prSet presAssocID="{924DBDCF-DF36-4A89-9EB4-B23D11DB14D9}" presName="sibTrans" presStyleCnt="0"/>
      <dgm:spPr/>
    </dgm:pt>
    <dgm:pt modelId="{E8A838C1-2149-45C3-939B-15FE443151EB}" type="pres">
      <dgm:prSet presAssocID="{09C3C678-B335-41E4-8072-D901EB97A20D}" presName="textNode" presStyleLbl="node1" presStyleIdx="3" presStyleCnt="7">
        <dgm:presLayoutVars>
          <dgm:bulletEnabled val="1"/>
        </dgm:presLayoutVars>
      </dgm:prSet>
      <dgm:spPr/>
    </dgm:pt>
    <dgm:pt modelId="{63E7CF82-733B-4588-BFBA-63934B75C98B}" type="pres">
      <dgm:prSet presAssocID="{2F2ED807-1350-4A86-860F-17571D5E50C1}" presName="sibTrans" presStyleCnt="0"/>
      <dgm:spPr/>
    </dgm:pt>
    <dgm:pt modelId="{B10362CE-EF99-4577-9C29-59DB7D7D33F9}" type="pres">
      <dgm:prSet presAssocID="{20A3E33B-36F8-4B0C-A3F1-6D90DD741350}" presName="textNode" presStyleLbl="node1" presStyleIdx="4" presStyleCnt="7">
        <dgm:presLayoutVars>
          <dgm:bulletEnabled val="1"/>
        </dgm:presLayoutVars>
      </dgm:prSet>
      <dgm:spPr/>
    </dgm:pt>
    <dgm:pt modelId="{9D271438-24E4-4170-A60F-B1DCDCC0E6FA}" type="pres">
      <dgm:prSet presAssocID="{A2D4D20C-9749-492B-9507-9765CAEB3CE2}" presName="sibTrans" presStyleCnt="0"/>
      <dgm:spPr/>
    </dgm:pt>
    <dgm:pt modelId="{6DFC7FFB-C97B-4A97-9393-407E6ACA9197}" type="pres">
      <dgm:prSet presAssocID="{79024E56-B4B9-4B53-98B6-85714A552D2D}" presName="textNode" presStyleLbl="node1" presStyleIdx="5" presStyleCnt="7">
        <dgm:presLayoutVars>
          <dgm:bulletEnabled val="1"/>
        </dgm:presLayoutVars>
      </dgm:prSet>
      <dgm:spPr/>
    </dgm:pt>
    <dgm:pt modelId="{E81B7953-A00C-4520-B7A9-D44388ECC667}" type="pres">
      <dgm:prSet presAssocID="{939A6560-AC1F-4671-8585-F733D87DFBD0}" presName="sibTrans" presStyleCnt="0"/>
      <dgm:spPr/>
    </dgm:pt>
    <dgm:pt modelId="{C41A94C4-DD7E-7B46-A4D2-5B4F45A89BA7}" type="pres">
      <dgm:prSet presAssocID="{67E74973-2F06-8C4D-B41A-638A475233AA}" presName="textNode" presStyleLbl="node1" presStyleIdx="6" presStyleCnt="7">
        <dgm:presLayoutVars>
          <dgm:bulletEnabled val="1"/>
        </dgm:presLayoutVars>
      </dgm:prSet>
      <dgm:spPr/>
    </dgm:pt>
  </dgm:ptLst>
  <dgm:cxnLst>
    <dgm:cxn modelId="{45A2E504-FBDB-4257-ACDD-7A8676B27C80}" type="presOf" srcId="{20A3E33B-36F8-4B0C-A3F1-6D90DD741350}" destId="{B10362CE-EF99-4577-9C29-59DB7D7D33F9}" srcOrd="0" destOrd="0" presId="urn:microsoft.com/office/officeart/2005/8/layout/hProcess9"/>
    <dgm:cxn modelId="{4AC0370A-B346-4EE6-9FC3-F4515080C715}" srcId="{830A0C54-91B4-0148-8671-4A3D00F948E8}" destId="{20A3E33B-36F8-4B0C-A3F1-6D90DD741350}" srcOrd="4" destOrd="0" parTransId="{60EC264A-A07A-4504-895A-DC9DCC8F46BF}" sibTransId="{A2D4D20C-9749-492B-9507-9765CAEB3CE2}"/>
    <dgm:cxn modelId="{60452712-26F6-BE4E-A0CF-3B72F442A80C}" type="presOf" srcId="{7E1DF753-6416-3047-A409-B70C7D4C21B5}" destId="{82B405E8-0A90-9547-833F-7B80F441B9A4}" srcOrd="0" destOrd="0" presId="urn:microsoft.com/office/officeart/2005/8/layout/hProcess9"/>
    <dgm:cxn modelId="{F6482E13-86E9-4E42-8E3C-A952631665F4}" type="presOf" srcId="{1E665EBC-9E3B-F74A-AABA-3126C7F01AF7}" destId="{3A25EE47-A689-3A40-AB06-B25D58229CD6}" srcOrd="0" destOrd="0" presId="urn:microsoft.com/office/officeart/2005/8/layout/hProcess9"/>
    <dgm:cxn modelId="{DEFBA91B-2B14-A348-B5AB-26BCAA28802D}" srcId="{830A0C54-91B4-0148-8671-4A3D00F948E8}" destId="{7E1DF753-6416-3047-A409-B70C7D4C21B5}" srcOrd="0" destOrd="0" parTransId="{6B4AF60D-C5CC-A044-8D09-380A870BE3E9}" sibTransId="{52A35E40-F30B-494A-87C4-2F8AD6E3DCCB}"/>
    <dgm:cxn modelId="{D90D3137-AD0C-4880-A631-7B2DC6421736}" type="presOf" srcId="{09C3C678-B335-41E4-8072-D901EB97A20D}" destId="{E8A838C1-2149-45C3-939B-15FE443151EB}" srcOrd="0" destOrd="0" presId="urn:microsoft.com/office/officeart/2005/8/layout/hProcess9"/>
    <dgm:cxn modelId="{93D38C5B-DED4-074C-9C61-90A82C228C81}" type="presOf" srcId="{830A0C54-91B4-0148-8671-4A3D00F948E8}" destId="{8AAE43EB-021B-2743-A933-AE916B570BDA}" srcOrd="0" destOrd="0" presId="urn:microsoft.com/office/officeart/2005/8/layout/hProcess9"/>
    <dgm:cxn modelId="{44D0276D-6C1A-C442-8EFC-84673800979F}" srcId="{830A0C54-91B4-0148-8671-4A3D00F948E8}" destId="{67E74973-2F06-8C4D-B41A-638A475233AA}" srcOrd="6" destOrd="0" parTransId="{A43E0A9F-74BD-AD4F-9015-7108DD62ABD6}" sibTransId="{04BC8D00-4BB5-6347-9D00-C99C84388117}"/>
    <dgm:cxn modelId="{E3CBE285-153D-1B40-B5FF-0A6F0D3A7132}" type="presOf" srcId="{67E74973-2F06-8C4D-B41A-638A475233AA}" destId="{C41A94C4-DD7E-7B46-A4D2-5B4F45A89BA7}" srcOrd="0" destOrd="0" presId="urn:microsoft.com/office/officeart/2005/8/layout/hProcess9"/>
    <dgm:cxn modelId="{144A709C-A2E0-4CF2-9DFC-D7EC025E3DA5}" type="presOf" srcId="{2A51D25E-B0AB-4F44-A1B3-5672521FEB3D}" destId="{6A806849-7321-414D-B69F-380735601681}" srcOrd="0" destOrd="0" presId="urn:microsoft.com/office/officeart/2005/8/layout/hProcess9"/>
    <dgm:cxn modelId="{F00CA1A9-5621-41C3-B4C0-F0CB60C02F4F}" srcId="{830A0C54-91B4-0148-8671-4A3D00F948E8}" destId="{79024E56-B4B9-4B53-98B6-85714A552D2D}" srcOrd="5" destOrd="0" parTransId="{9429B934-CCFF-472C-B22B-DFEA1EBF6C27}" sibTransId="{939A6560-AC1F-4671-8585-F733D87DFBD0}"/>
    <dgm:cxn modelId="{6E4DACBD-363B-4003-9B66-CA48FCA23FEF}" type="presOf" srcId="{79024E56-B4B9-4B53-98B6-85714A552D2D}" destId="{6DFC7FFB-C97B-4A97-9393-407E6ACA9197}" srcOrd="0" destOrd="0" presId="urn:microsoft.com/office/officeart/2005/8/layout/hProcess9"/>
    <dgm:cxn modelId="{7958B2CC-982A-E84F-A19B-E5648D3DB718}" srcId="{830A0C54-91B4-0148-8671-4A3D00F948E8}" destId="{1E665EBC-9E3B-F74A-AABA-3126C7F01AF7}" srcOrd="1" destOrd="0" parTransId="{1AC73EA8-54D3-5643-B9EE-72A815835C78}" sibTransId="{F84651DF-6073-5249-948E-3A9B350DE046}"/>
    <dgm:cxn modelId="{70F049D3-C84A-450B-AB44-B0F41567DD45}" srcId="{830A0C54-91B4-0148-8671-4A3D00F948E8}" destId="{09C3C678-B335-41E4-8072-D901EB97A20D}" srcOrd="3" destOrd="0" parTransId="{9C10E286-EA03-4096-BF19-DC59AF413D51}" sibTransId="{2F2ED807-1350-4A86-860F-17571D5E50C1}"/>
    <dgm:cxn modelId="{2F481AF0-FFD0-4361-B243-AD694C444351}" srcId="{830A0C54-91B4-0148-8671-4A3D00F948E8}" destId="{2A51D25E-B0AB-4F44-A1B3-5672521FEB3D}" srcOrd="2" destOrd="0" parTransId="{F9CB32A9-964A-4C54-A31A-3212F5FB4F0F}" sibTransId="{924DBDCF-DF36-4A89-9EB4-B23D11DB14D9}"/>
    <dgm:cxn modelId="{075F6E7E-C20D-154B-8F6E-BA75947371A5}" type="presParOf" srcId="{8AAE43EB-021B-2743-A933-AE916B570BDA}" destId="{5D137BA3-9E17-B04A-9F3D-CBE8238E0E00}" srcOrd="0" destOrd="0" presId="urn:microsoft.com/office/officeart/2005/8/layout/hProcess9"/>
    <dgm:cxn modelId="{5EF2E782-CE2D-2146-AF13-DE3A0733762E}" type="presParOf" srcId="{8AAE43EB-021B-2743-A933-AE916B570BDA}" destId="{EF89C363-072E-BC40-8B43-8338B68763D4}" srcOrd="1" destOrd="0" presId="urn:microsoft.com/office/officeart/2005/8/layout/hProcess9"/>
    <dgm:cxn modelId="{261A3BEC-709B-DB4F-94B5-275CD241177E}" type="presParOf" srcId="{EF89C363-072E-BC40-8B43-8338B68763D4}" destId="{82B405E8-0A90-9547-833F-7B80F441B9A4}" srcOrd="0" destOrd="0" presId="urn:microsoft.com/office/officeart/2005/8/layout/hProcess9"/>
    <dgm:cxn modelId="{26F7E8DF-8730-5A42-A566-F3ECCADA12BB}" type="presParOf" srcId="{EF89C363-072E-BC40-8B43-8338B68763D4}" destId="{8DC39775-55C6-454E-8E66-05CDC64FFBD7}" srcOrd="1" destOrd="0" presId="urn:microsoft.com/office/officeart/2005/8/layout/hProcess9"/>
    <dgm:cxn modelId="{57B2BBBE-B0CB-0449-9BD7-5CA7B5CB67C7}" type="presParOf" srcId="{EF89C363-072E-BC40-8B43-8338B68763D4}" destId="{3A25EE47-A689-3A40-AB06-B25D58229CD6}" srcOrd="2" destOrd="0" presId="urn:microsoft.com/office/officeart/2005/8/layout/hProcess9"/>
    <dgm:cxn modelId="{F7D49D44-DFE4-EC4F-9D37-971D25D00107}" type="presParOf" srcId="{EF89C363-072E-BC40-8B43-8338B68763D4}" destId="{39DFAD44-C978-B647-B90F-D5D722756C2E}" srcOrd="3" destOrd="0" presId="urn:microsoft.com/office/officeart/2005/8/layout/hProcess9"/>
    <dgm:cxn modelId="{AF47FB88-3FEC-4E5E-A6B0-59E6922A64E9}" type="presParOf" srcId="{EF89C363-072E-BC40-8B43-8338B68763D4}" destId="{6A806849-7321-414D-B69F-380735601681}" srcOrd="4" destOrd="0" presId="urn:microsoft.com/office/officeart/2005/8/layout/hProcess9"/>
    <dgm:cxn modelId="{7B5C8A8D-1D5D-4EB8-B869-5B49D0E81332}" type="presParOf" srcId="{EF89C363-072E-BC40-8B43-8338B68763D4}" destId="{B2F6574F-BD48-471D-A423-36EF4985105E}" srcOrd="5" destOrd="0" presId="urn:microsoft.com/office/officeart/2005/8/layout/hProcess9"/>
    <dgm:cxn modelId="{E29A0555-9E22-4AE8-AF87-004A31B55437}" type="presParOf" srcId="{EF89C363-072E-BC40-8B43-8338B68763D4}" destId="{E8A838C1-2149-45C3-939B-15FE443151EB}" srcOrd="6" destOrd="0" presId="urn:microsoft.com/office/officeart/2005/8/layout/hProcess9"/>
    <dgm:cxn modelId="{6B4742EC-70D0-44AA-B637-B6BF339A0159}" type="presParOf" srcId="{EF89C363-072E-BC40-8B43-8338B68763D4}" destId="{63E7CF82-733B-4588-BFBA-63934B75C98B}" srcOrd="7" destOrd="0" presId="urn:microsoft.com/office/officeart/2005/8/layout/hProcess9"/>
    <dgm:cxn modelId="{C9767899-B12D-4C0D-A46C-123B88A5EA18}" type="presParOf" srcId="{EF89C363-072E-BC40-8B43-8338B68763D4}" destId="{B10362CE-EF99-4577-9C29-59DB7D7D33F9}" srcOrd="8" destOrd="0" presId="urn:microsoft.com/office/officeart/2005/8/layout/hProcess9"/>
    <dgm:cxn modelId="{A24E463E-1E26-4B33-BC71-341BA03BF6D4}" type="presParOf" srcId="{EF89C363-072E-BC40-8B43-8338B68763D4}" destId="{9D271438-24E4-4170-A60F-B1DCDCC0E6FA}" srcOrd="9" destOrd="0" presId="urn:microsoft.com/office/officeart/2005/8/layout/hProcess9"/>
    <dgm:cxn modelId="{7CAF0C61-07FF-4EF0-AAA8-7B69DD76FBDB}" type="presParOf" srcId="{EF89C363-072E-BC40-8B43-8338B68763D4}" destId="{6DFC7FFB-C97B-4A97-9393-407E6ACA9197}" srcOrd="10" destOrd="0" presId="urn:microsoft.com/office/officeart/2005/8/layout/hProcess9"/>
    <dgm:cxn modelId="{3933A22A-EDFB-488C-8D22-CBC67572E338}" type="presParOf" srcId="{EF89C363-072E-BC40-8B43-8338B68763D4}" destId="{E81B7953-A00C-4520-B7A9-D44388ECC667}" srcOrd="11" destOrd="0" presId="urn:microsoft.com/office/officeart/2005/8/layout/hProcess9"/>
    <dgm:cxn modelId="{96FF664C-0827-5949-A3AB-510F5A67F863}" type="presParOf" srcId="{EF89C363-072E-BC40-8B43-8338B68763D4}" destId="{C41A94C4-DD7E-7B46-A4D2-5B4F45A89BA7}" srcOrd="12"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37BA3-9E17-B04A-9F3D-CBE8238E0E00}">
      <dsp:nvSpPr>
        <dsp:cNvPr id="0" name=""/>
        <dsp:cNvSpPr/>
      </dsp:nvSpPr>
      <dsp:spPr>
        <a:xfrm>
          <a:off x="682398" y="0"/>
          <a:ext cx="7733846" cy="5288195"/>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B405E8-0A90-9547-833F-7B80F441B9A4}">
      <dsp:nvSpPr>
        <dsp:cNvPr id="0" name=""/>
        <dsp:cNvSpPr/>
      </dsp:nvSpPr>
      <dsp:spPr>
        <a:xfrm>
          <a:off x="777" y="1586458"/>
          <a:ext cx="1246176" cy="211527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b="0" i="0" kern="1200" dirty="0"/>
            <a:t>FG-AI4H-P-04</a:t>
          </a:r>
        </a:p>
        <a:p>
          <a:pPr marL="0" lvl="0" indent="0" algn="ctr" defTabSz="488950">
            <a:lnSpc>
              <a:spcPct val="90000"/>
            </a:lnSpc>
            <a:spcBef>
              <a:spcPct val="0"/>
            </a:spcBef>
            <a:spcAft>
              <a:spcPct val="35000"/>
            </a:spcAft>
            <a:buNone/>
          </a:pPr>
          <a:r>
            <a:rPr lang="en-IN" sz="1100" b="0" i="0" kern="1200" dirty="0"/>
            <a:t>Plenary in Helsinki, 20-22 September 2022</a:t>
          </a:r>
        </a:p>
        <a:p>
          <a:pPr marL="0" lvl="0" indent="0" algn="ctr" defTabSz="488950">
            <a:lnSpc>
              <a:spcPct val="90000"/>
            </a:lnSpc>
            <a:spcBef>
              <a:spcPct val="0"/>
            </a:spcBef>
            <a:spcAft>
              <a:spcPct val="35000"/>
            </a:spcAft>
            <a:buNone/>
          </a:pPr>
          <a:r>
            <a:rPr lang="en-IN" sz="1100" b="0" i="0" kern="1200" dirty="0"/>
            <a:t>TG-TM Proposal Submitted</a:t>
          </a:r>
          <a:endParaRPr lang="en-GB" sz="1100" kern="1200" dirty="0"/>
        </a:p>
      </dsp:txBody>
      <dsp:txXfrm>
        <a:off x="61610" y="1647291"/>
        <a:ext cx="1124510" cy="1993612"/>
      </dsp:txXfrm>
    </dsp:sp>
    <dsp:sp modelId="{3A25EE47-A689-3A40-AB06-B25D58229CD6}">
      <dsp:nvSpPr>
        <dsp:cNvPr id="0" name=""/>
        <dsp:cNvSpPr/>
      </dsp:nvSpPr>
      <dsp:spPr>
        <a:xfrm>
          <a:off x="1309262" y="1586458"/>
          <a:ext cx="1246176" cy="2115278"/>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TDD, &amp;</a:t>
          </a:r>
        </a:p>
        <a:p>
          <a:pPr marL="0" lvl="0" indent="0" algn="ctr" defTabSz="488950">
            <a:lnSpc>
              <a:spcPct val="90000"/>
            </a:lnSpc>
            <a:spcBef>
              <a:spcPct val="0"/>
            </a:spcBef>
            <a:spcAft>
              <a:spcPct val="35000"/>
            </a:spcAft>
            <a:buNone/>
          </a:pPr>
          <a:r>
            <a:rPr lang="en-IN" sz="1100" b="0" i="0" kern="1200" dirty="0" err="1"/>
            <a:t>CfTGP</a:t>
          </a:r>
          <a:r>
            <a:rPr lang="en-IN" sz="1100" b="0" i="0" kern="1200" dirty="0"/>
            <a:t> (TG-TM)</a:t>
          </a:r>
        </a:p>
        <a:p>
          <a:pPr marL="0" lvl="0" indent="0" algn="ctr" defTabSz="488950">
            <a:lnSpc>
              <a:spcPct val="90000"/>
            </a:lnSpc>
            <a:spcBef>
              <a:spcPct val="0"/>
            </a:spcBef>
            <a:spcAft>
              <a:spcPct val="35000"/>
            </a:spcAft>
            <a:buNone/>
          </a:pPr>
          <a:r>
            <a:rPr lang="en-IN" sz="1100" b="0" i="0" kern="1200" dirty="0"/>
            <a:t>Uploaded to AI4Helath Site</a:t>
          </a:r>
        </a:p>
        <a:p>
          <a:pPr marL="0" lvl="0" indent="0" algn="ctr" defTabSz="488950">
            <a:lnSpc>
              <a:spcPct val="90000"/>
            </a:lnSpc>
            <a:spcBef>
              <a:spcPct val="0"/>
            </a:spcBef>
            <a:spcAft>
              <a:spcPct val="35000"/>
            </a:spcAft>
            <a:buNone/>
          </a:pPr>
          <a:r>
            <a:rPr lang="en-IN" sz="1100" b="0" i="0" kern="1200" dirty="0"/>
            <a:t>Douala, 6-9 December 2022</a:t>
          </a:r>
        </a:p>
        <a:p>
          <a:pPr marL="0" lvl="0" indent="0" algn="ctr" defTabSz="488950">
            <a:lnSpc>
              <a:spcPct val="90000"/>
            </a:lnSpc>
            <a:spcBef>
              <a:spcPct val="0"/>
            </a:spcBef>
            <a:spcAft>
              <a:spcPct val="35000"/>
            </a:spcAft>
            <a:buNone/>
          </a:pPr>
          <a:r>
            <a:rPr lang="en-IN" sz="1100" b="0" i="0" kern="1200" dirty="0"/>
            <a:t>(Online)</a:t>
          </a:r>
          <a:endParaRPr lang="en-GB" sz="1100" kern="1200" dirty="0"/>
        </a:p>
      </dsp:txBody>
      <dsp:txXfrm>
        <a:off x="1370095" y="1647291"/>
        <a:ext cx="1124510" cy="1993612"/>
      </dsp:txXfrm>
    </dsp:sp>
    <dsp:sp modelId="{6A806849-7321-414D-B69F-380735601681}">
      <dsp:nvSpPr>
        <dsp:cNvPr id="0" name=""/>
        <dsp:cNvSpPr/>
      </dsp:nvSpPr>
      <dsp:spPr>
        <a:xfrm>
          <a:off x="2617748" y="1586458"/>
          <a:ext cx="1246176" cy="211527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Scope and Application of artificial intelligence in Traditional Medicine, India International Centre, New Delhi</a:t>
          </a:r>
        </a:p>
        <a:p>
          <a:pPr marL="0" lvl="0" indent="0" algn="ctr" defTabSz="488950">
            <a:lnSpc>
              <a:spcPct val="90000"/>
            </a:lnSpc>
            <a:spcBef>
              <a:spcPct val="0"/>
            </a:spcBef>
            <a:spcAft>
              <a:spcPct val="35000"/>
            </a:spcAft>
            <a:buNone/>
          </a:pPr>
          <a:r>
            <a:rPr lang="en-GB" sz="1100" kern="1200" dirty="0"/>
            <a:t>13,14 December 2022</a:t>
          </a:r>
        </a:p>
        <a:p>
          <a:pPr marL="0" lvl="0" indent="0" algn="ctr" defTabSz="488950">
            <a:lnSpc>
              <a:spcPct val="90000"/>
            </a:lnSpc>
            <a:spcBef>
              <a:spcPct val="0"/>
            </a:spcBef>
            <a:spcAft>
              <a:spcPct val="35000"/>
            </a:spcAft>
            <a:buNone/>
          </a:pPr>
          <a:r>
            <a:rPr lang="en-GB" sz="1100" kern="1200" dirty="0"/>
            <a:t>(Hybrid)</a:t>
          </a:r>
        </a:p>
      </dsp:txBody>
      <dsp:txXfrm>
        <a:off x="2678581" y="1647291"/>
        <a:ext cx="1124510" cy="1993612"/>
      </dsp:txXfrm>
    </dsp:sp>
    <dsp:sp modelId="{E8A838C1-2149-45C3-939B-15FE443151EB}">
      <dsp:nvSpPr>
        <dsp:cNvPr id="0" name=""/>
        <dsp:cNvSpPr/>
      </dsp:nvSpPr>
      <dsp:spPr>
        <a:xfrm>
          <a:off x="3926233" y="1586458"/>
          <a:ext cx="1246176" cy="211527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AI4Health "Topic Group (TG)-</a:t>
          </a:r>
          <a:r>
            <a:rPr lang="en-GB" sz="1100" kern="1200" dirty="0" err="1"/>
            <a:t>Traditioal</a:t>
          </a:r>
          <a:r>
            <a:rPr lang="en-GB" sz="1100" kern="1200" dirty="0"/>
            <a:t> Medicine (TG-TM)</a:t>
          </a:r>
        </a:p>
        <a:p>
          <a:pPr marL="0" lvl="0" indent="0" algn="ctr" defTabSz="488950">
            <a:lnSpc>
              <a:spcPct val="90000"/>
            </a:lnSpc>
            <a:spcBef>
              <a:spcPct val="0"/>
            </a:spcBef>
            <a:spcAft>
              <a:spcPct val="35000"/>
            </a:spcAft>
            <a:buNone/>
          </a:pPr>
          <a:r>
            <a:rPr lang="en-GB" sz="1100" kern="1200" dirty="0"/>
            <a:t>2</a:t>
          </a:r>
          <a:r>
            <a:rPr lang="en-GB" sz="1100" kern="1200" baseline="30000" dirty="0"/>
            <a:t>nd</a:t>
          </a:r>
          <a:r>
            <a:rPr lang="en-GB" sz="1100" kern="1200" dirty="0"/>
            <a:t> February 2023</a:t>
          </a:r>
        </a:p>
        <a:p>
          <a:pPr marL="0" lvl="0" indent="0" algn="ctr" defTabSz="488950">
            <a:lnSpc>
              <a:spcPct val="90000"/>
            </a:lnSpc>
            <a:spcBef>
              <a:spcPct val="0"/>
            </a:spcBef>
            <a:spcAft>
              <a:spcPct val="35000"/>
            </a:spcAft>
            <a:buNone/>
          </a:pPr>
          <a:r>
            <a:rPr lang="en-GB" sz="1100" kern="1200" dirty="0"/>
            <a:t>(Online)</a:t>
          </a:r>
        </a:p>
      </dsp:txBody>
      <dsp:txXfrm>
        <a:off x="3987066" y="1647291"/>
        <a:ext cx="1124510" cy="1993612"/>
      </dsp:txXfrm>
    </dsp:sp>
    <dsp:sp modelId="{B10362CE-EF99-4577-9C29-59DB7D7D33F9}">
      <dsp:nvSpPr>
        <dsp:cNvPr id="0" name=""/>
        <dsp:cNvSpPr/>
      </dsp:nvSpPr>
      <dsp:spPr>
        <a:xfrm>
          <a:off x="5234718" y="1586458"/>
          <a:ext cx="1246176" cy="211527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AI4Health "Topic Group (TG)-</a:t>
          </a:r>
          <a:r>
            <a:rPr lang="en-GB" sz="1100" kern="1200" dirty="0" err="1"/>
            <a:t>Traditioal</a:t>
          </a:r>
          <a:r>
            <a:rPr lang="en-GB" sz="1100" kern="1200" dirty="0"/>
            <a:t> Medicine (TG-TM)                  10</a:t>
          </a:r>
          <a:r>
            <a:rPr lang="en-GB" sz="1100" kern="1200" baseline="30000" dirty="0"/>
            <a:t>th</a:t>
          </a:r>
          <a:r>
            <a:rPr lang="en-GB" sz="1100" kern="1200" dirty="0"/>
            <a:t> March 2023</a:t>
          </a:r>
        </a:p>
        <a:p>
          <a:pPr marL="0" lvl="0" indent="0" algn="ctr" defTabSz="488950">
            <a:lnSpc>
              <a:spcPct val="90000"/>
            </a:lnSpc>
            <a:spcBef>
              <a:spcPct val="0"/>
            </a:spcBef>
            <a:spcAft>
              <a:spcPct val="35000"/>
            </a:spcAft>
            <a:buNone/>
          </a:pPr>
          <a:r>
            <a:rPr lang="en-GB" sz="1100" kern="1200" dirty="0"/>
            <a:t>(Online)</a:t>
          </a:r>
        </a:p>
      </dsp:txBody>
      <dsp:txXfrm>
        <a:off x="5295551" y="1647291"/>
        <a:ext cx="1124510" cy="1993612"/>
      </dsp:txXfrm>
    </dsp:sp>
    <dsp:sp modelId="{6DFC7FFB-C97B-4A97-9393-407E6ACA9197}">
      <dsp:nvSpPr>
        <dsp:cNvPr id="0" name=""/>
        <dsp:cNvSpPr/>
      </dsp:nvSpPr>
      <dsp:spPr>
        <a:xfrm>
          <a:off x="6543203" y="1586458"/>
          <a:ext cx="1246176" cy="2115278"/>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FG-AI4H-R, Cambridge, USA, 21-24 March 2023</a:t>
          </a:r>
        </a:p>
      </dsp:txBody>
      <dsp:txXfrm>
        <a:off x="6604036" y="1647291"/>
        <a:ext cx="1124510" cy="1993612"/>
      </dsp:txXfrm>
    </dsp:sp>
    <dsp:sp modelId="{C41A94C4-DD7E-7B46-A4D2-5B4F45A89BA7}">
      <dsp:nvSpPr>
        <dsp:cNvPr id="0" name=""/>
        <dsp:cNvSpPr/>
      </dsp:nvSpPr>
      <dsp:spPr>
        <a:xfrm>
          <a:off x="7851689" y="1586458"/>
          <a:ext cx="1246176" cy="211527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Further consultations, Policy Brief, </a:t>
          </a:r>
        </a:p>
        <a:p>
          <a:pPr marL="0" lvl="0" indent="0" algn="ctr" defTabSz="488950">
            <a:lnSpc>
              <a:spcPct val="90000"/>
            </a:lnSpc>
            <a:spcBef>
              <a:spcPct val="0"/>
            </a:spcBef>
            <a:spcAft>
              <a:spcPct val="35000"/>
            </a:spcAft>
            <a:buNone/>
          </a:pPr>
          <a:r>
            <a:rPr lang="en-GB" sz="1100" kern="1200" dirty="0"/>
            <a:t>Benchmark Document</a:t>
          </a:r>
        </a:p>
      </dsp:txBody>
      <dsp:txXfrm>
        <a:off x="7912522" y="1647291"/>
        <a:ext cx="1124510" cy="199361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2023/3/15</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7278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6377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265" indent="-342265" fontAlgn="base">
              <a:buFont typeface="Symbol" pitchFamily="2" charset="2"/>
              <a:buChar char="-"/>
            </a:pPr>
            <a:endParaRPr lang="en-US" sz="1400" b="1" dirty="0">
              <a:latin typeface="Arial" panose="020B0604020202020204" pitchFamily="34" charset="0"/>
              <a:ea typeface="Roboto" panose="02000000000000000000" pitchFamily="2" charset="0"/>
              <a:cs typeface="Arial" panose="020B0604020202020204" pitchFamily="34" charset="0"/>
            </a:endParaRPr>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3104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85750" indent="-285750" algn="just">
              <a:lnSpc>
                <a:spcPct val="110000"/>
              </a:lnSpc>
              <a:spcBef>
                <a:spcPts val="600"/>
              </a:spcBef>
              <a:buFont typeface="Arial"/>
              <a:buChar char="•"/>
            </a:pPr>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111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399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0680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4526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B8867-9678-054E-AD8C-54F8CDB113C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8979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r.saketram@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_ednref2"/><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_ednref7"/><Relationship Id="rId3" Type="http://schemas.openxmlformats.org/officeDocument/2006/relationships/hyperlink" Target="#_ednref2"/><Relationship Id="rId7" Type="http://schemas.openxmlformats.org/officeDocument/2006/relationships/hyperlink" Target="#_ednref6"/><Relationship Id="rId2" Type="http://schemas.openxmlformats.org/officeDocument/2006/relationships/hyperlink" Target="#_ednref1"/><Relationship Id="rId1" Type="http://schemas.openxmlformats.org/officeDocument/2006/relationships/slideLayout" Target="../slideLayouts/slideLayout7.xml"/><Relationship Id="rId6" Type="http://schemas.openxmlformats.org/officeDocument/2006/relationships/hyperlink" Target="#_ednref5"/><Relationship Id="rId5" Type="http://schemas.openxmlformats.org/officeDocument/2006/relationships/hyperlink" Target="#_ednref4"/><Relationship Id="rId4" Type="http://schemas.openxmlformats.org/officeDocument/2006/relationships/hyperlink" Target="#_ednref3"/></Relationships>
</file>

<file path=ppt/slides/_rels/slide13.xml.rels><?xml version="1.0" encoding="UTF-8" standalone="yes"?>
<Relationships xmlns="http://schemas.openxmlformats.org/package/2006/relationships"><Relationship Id="rId3" Type="http://schemas.openxmlformats.org/officeDocument/2006/relationships/hyperlink" Target="#_ednref2"/><Relationship Id="rId2" Type="http://schemas.openxmlformats.org/officeDocument/2006/relationships/hyperlink" Target="#_ednref1"/><Relationship Id="rId1" Type="http://schemas.openxmlformats.org/officeDocument/2006/relationships/slideLayout" Target="../slideLayouts/slideLayout7.xml"/><Relationship Id="rId4" Type="http://schemas.openxmlformats.org/officeDocument/2006/relationships/hyperlink" Target="#_ednref3"/></Relationships>
</file>

<file path=ppt/slides/_rels/slide14.xml.rels><?xml version="1.0" encoding="UTF-8" standalone="yes"?>
<Relationships xmlns="http://schemas.openxmlformats.org/package/2006/relationships"><Relationship Id="rId8" Type="http://schemas.openxmlformats.org/officeDocument/2006/relationships/hyperlink" Target="#_ednref7"/><Relationship Id="rId3" Type="http://schemas.openxmlformats.org/officeDocument/2006/relationships/hyperlink" Target="#_ednref2"/><Relationship Id="rId7" Type="http://schemas.openxmlformats.org/officeDocument/2006/relationships/hyperlink" Target="#_ednref6"/><Relationship Id="rId2" Type="http://schemas.openxmlformats.org/officeDocument/2006/relationships/hyperlink" Target="#_ednref1"/><Relationship Id="rId1" Type="http://schemas.openxmlformats.org/officeDocument/2006/relationships/slideLayout" Target="../slideLayouts/slideLayout7.xml"/><Relationship Id="rId6" Type="http://schemas.openxmlformats.org/officeDocument/2006/relationships/hyperlink" Target="#_ednref5"/><Relationship Id="rId5" Type="http://schemas.openxmlformats.org/officeDocument/2006/relationships/hyperlink" Target="#_ednref4"/><Relationship Id="rId4" Type="http://schemas.openxmlformats.org/officeDocument/2006/relationships/hyperlink" Target="#_ednref3"/><Relationship Id="rId9" Type="http://schemas.openxmlformats.org/officeDocument/2006/relationships/hyperlink" Target="#_ednref8"/></Relationships>
</file>

<file path=ppt/slides/_rels/slide15.xml.rels><?xml version="1.0" encoding="UTF-8" standalone="yes"?>
<Relationships xmlns="http://schemas.openxmlformats.org/package/2006/relationships"><Relationship Id="rId3" Type="http://schemas.openxmlformats.org/officeDocument/2006/relationships/hyperlink" Target="#_ednref2"/><Relationship Id="rId2" Type="http://schemas.openxmlformats.org/officeDocument/2006/relationships/hyperlink" Target="#_ednref1"/><Relationship Id="rId1" Type="http://schemas.openxmlformats.org/officeDocument/2006/relationships/slideLayout" Target="../slideLayouts/slideLayout7.xml"/><Relationship Id="rId4" Type="http://schemas.openxmlformats.org/officeDocument/2006/relationships/hyperlink" Target="#_ednref3"/></Relationships>
</file>

<file path=ppt/slides/_rels/slide16.xml.rels><?xml version="1.0" encoding="UTF-8" standalone="yes"?>
<Relationships xmlns="http://schemas.openxmlformats.org/package/2006/relationships"><Relationship Id="rId3" Type="http://schemas.openxmlformats.org/officeDocument/2006/relationships/hyperlink" Target="#_ednref2"/><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_ednref2"/><Relationship Id="rId7" Type="http://schemas.openxmlformats.org/officeDocument/2006/relationships/hyperlink" Target="#_ednref6"/><Relationship Id="rId2" Type="http://schemas.openxmlformats.org/officeDocument/2006/relationships/hyperlink" Target="#_ednref1"/><Relationship Id="rId1" Type="http://schemas.openxmlformats.org/officeDocument/2006/relationships/slideLayout" Target="../slideLayouts/slideLayout7.xml"/><Relationship Id="rId6" Type="http://schemas.openxmlformats.org/officeDocument/2006/relationships/hyperlink" Target="#_ednref5"/><Relationship Id="rId5" Type="http://schemas.openxmlformats.org/officeDocument/2006/relationships/hyperlink" Target="#_ednref4"/><Relationship Id="rId4" Type="http://schemas.openxmlformats.org/officeDocument/2006/relationships/hyperlink" Target="#_ednref3"/></Relationships>
</file>

<file path=ppt/slides/_rels/slide18.xml.rels><?xml version="1.0" encoding="UTF-8" standalone="yes"?>
<Relationships xmlns="http://schemas.openxmlformats.org/package/2006/relationships"><Relationship Id="rId8" Type="http://schemas.openxmlformats.org/officeDocument/2006/relationships/hyperlink" Target="#_ednref7"/><Relationship Id="rId3" Type="http://schemas.openxmlformats.org/officeDocument/2006/relationships/hyperlink" Target="#_ednref2"/><Relationship Id="rId7" Type="http://schemas.openxmlformats.org/officeDocument/2006/relationships/hyperlink" Target="#_ednref6"/><Relationship Id="rId2" Type="http://schemas.openxmlformats.org/officeDocument/2006/relationships/hyperlink" Target="#_ednref1"/><Relationship Id="rId1" Type="http://schemas.openxmlformats.org/officeDocument/2006/relationships/slideLayout" Target="../slideLayouts/slideLayout7.xml"/><Relationship Id="rId6" Type="http://schemas.openxmlformats.org/officeDocument/2006/relationships/hyperlink" Target="#_ednref5"/><Relationship Id="rId5" Type="http://schemas.openxmlformats.org/officeDocument/2006/relationships/hyperlink" Target="#_ednref4"/><Relationship Id="rId4" Type="http://schemas.openxmlformats.org/officeDocument/2006/relationships/hyperlink" Target="#_ednref3"/></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omdnam@sangji.ac.k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802193" y="845674"/>
            <a:ext cx="1965539" cy="369332"/>
          </a:xfrm>
          <a:prstGeom prst="rect">
            <a:avLst/>
          </a:prstGeom>
        </p:spPr>
        <p:txBody>
          <a:bodyPr wrap="none">
            <a:spAutoFit/>
          </a:bodyPr>
          <a:lstStyle/>
          <a:p>
            <a:pPr algn="r"/>
            <a:r>
              <a:rPr lang="en-GB" b="1" dirty="0"/>
              <a:t>FGAI4H-R-028-A03</a:t>
            </a:r>
          </a:p>
        </p:txBody>
      </p:sp>
      <p:sp>
        <p:nvSpPr>
          <p:cNvPr id="10" name="Rectangle 9">
            <a:extLst>
              <a:ext uri="{FF2B5EF4-FFF2-40B4-BE49-F238E27FC236}">
                <a16:creationId xmlns:a16="http://schemas.microsoft.com/office/drawing/2014/main" id="{D36F58C8-2F54-4864-94DC-A069EA8D2640}"/>
              </a:ext>
            </a:extLst>
          </p:cNvPr>
          <p:cNvSpPr/>
          <p:nvPr/>
        </p:nvSpPr>
        <p:spPr>
          <a:xfrm>
            <a:off x="7738248" y="1215006"/>
            <a:ext cx="3029484" cy="369332"/>
          </a:xfrm>
          <a:prstGeom prst="rect">
            <a:avLst/>
          </a:prstGeom>
        </p:spPr>
        <p:txBody>
          <a:bodyPr wrap="none">
            <a:spAutoFit/>
          </a:bodyPr>
          <a:lstStyle/>
          <a:p>
            <a:pPr algn="r"/>
            <a:r>
              <a:rPr lang="en-US" dirty="0"/>
              <a:t>Cambridge, 21-24 March 2023</a:t>
            </a:r>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746185373"/>
              </p:ext>
            </p:extLst>
          </p:nvPr>
        </p:nvGraphicFramePr>
        <p:xfrm>
          <a:off x="1424267" y="3274055"/>
          <a:ext cx="9343465" cy="1988820"/>
        </p:xfrm>
        <a:graphic>
          <a:graphicData uri="http://schemas.openxmlformats.org/drawingml/2006/table">
            <a:tbl>
              <a:tblPr firstRow="1" bandRow="1">
                <a:tableStyleId>{2D5ABB26-0587-4C30-8999-92F81FD0307C}</a:tableStyleId>
              </a:tblPr>
              <a:tblGrid>
                <a:gridCol w="1497379">
                  <a:extLst>
                    <a:ext uri="{9D8B030D-6E8A-4147-A177-3AD203B41FA5}">
                      <a16:colId xmlns:a16="http://schemas.microsoft.com/office/drawing/2014/main" val="3760236376"/>
                    </a:ext>
                  </a:extLst>
                </a:gridCol>
                <a:gridCol w="3866469">
                  <a:extLst>
                    <a:ext uri="{9D8B030D-6E8A-4147-A177-3AD203B41FA5}">
                      <a16:colId xmlns:a16="http://schemas.microsoft.com/office/drawing/2014/main" val="4118390399"/>
                    </a:ext>
                  </a:extLst>
                </a:gridCol>
                <a:gridCol w="3979617">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TG-TM Topic Driver</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lnB w="12700" cap="flat" cmpd="sng" algn="ctr">
                      <a:solidFill>
                        <a:schemeClr val="tx1"/>
                      </a:solidFill>
                      <a:prstDash val="solid"/>
                      <a:round/>
                      <a:headEnd type="none" w="med" len="med"/>
                      <a:tailEnd type="none" w="med" len="med"/>
                    </a:lnB>
                  </a:tcPr>
                </a:tc>
                <a:tc gridSpan="2">
                  <a:txBody>
                    <a:bodyPr/>
                    <a:lstStyle/>
                    <a:p>
                      <a:r>
                        <a:rPr lang="en-GB" sz="1800" b="0" i="0" kern="1200" dirty="0">
                          <a:solidFill>
                            <a:schemeClr val="tx1"/>
                          </a:solidFill>
                          <a:effectLst/>
                          <a:latin typeface="+mn-lt"/>
                          <a:ea typeface="+mn-ea"/>
                          <a:cs typeface="+mn-cs"/>
                        </a:rPr>
                        <a:t>Att.3 – Presentation (TG-TM)</a:t>
                      </a:r>
                      <a:endParaRPr lang="en-GB" sz="1800" dirty="0"/>
                    </a:p>
                  </a:txBody>
                  <a:tcPr marL="68580" marR="68580" marT="34290" marB="34290">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Contact:</a:t>
                      </a:r>
                      <a:endParaRPr lang="en-GB" sz="18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Calibri" panose="020F0502020204030204" pitchFamily="34" charset="0"/>
                          <a:cs typeface="Calibri" panose="020F0502020204030204" pitchFamily="34" charset="0"/>
                        </a:rPr>
                        <a:t>Saketh Ram Thrigulla</a:t>
                      </a:r>
                      <a:endParaRPr lang="en-GB" sz="1800" dirty="0">
                        <a:solidFill>
                          <a:srgbClr val="FF0000"/>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E-mail: </a:t>
                      </a:r>
                      <a:r>
                        <a:rPr lang="en-US" sz="1800" dirty="0">
                          <a:solidFill>
                            <a:schemeClr val="tx1"/>
                          </a:solidFill>
                          <a:latin typeface="Calibri" panose="020F0502020204030204" pitchFamily="34" charset="0"/>
                          <a:cs typeface="Calibri" panose="020F0502020204030204" pitchFamily="34" charset="0"/>
                          <a:hlinkClick r:id="rId3"/>
                        </a:rPr>
                        <a:t>dr.saketram@gmail.com</a:t>
                      </a:r>
                      <a:r>
                        <a:rPr lang="en-US" sz="1800" dirty="0">
                          <a:solidFill>
                            <a:schemeClr val="tx1"/>
                          </a:solidFill>
                          <a:latin typeface="Calibri" panose="020F0502020204030204" pitchFamily="34" charset="0"/>
                          <a:cs typeface="Calibri" panose="020F0502020204030204" pitchFamily="34" charset="0"/>
                        </a:rPr>
                        <a:t> </a:t>
                      </a:r>
                      <a:r>
                        <a:rPr lang="en-GB" sz="1800" kern="1200" dirty="0">
                          <a:effectLst/>
                        </a:rPr>
                        <a:t> </a:t>
                      </a:r>
                      <a:endParaRPr lang="en-GB" sz="1800"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270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Calibri" panose="020F0502020204030204" pitchFamily="34" charset="0"/>
                          <a:cs typeface="Calibri" panose="020F0502020204030204" pitchFamily="34" charset="0"/>
                        </a:rPr>
                        <a:t>This PPT contains a presentation of: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chemeClr val="tx1"/>
                          </a:solidFill>
                          <a:latin typeface="Calibri" panose="020F0502020204030204" pitchFamily="34" charset="0"/>
                          <a:cs typeface="Calibri" panose="020F0502020204030204" pitchFamily="34" charset="0"/>
                        </a:rPr>
                        <a:t>Status update Topic Group on Traditional Medicine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chemeClr val="tx1"/>
                          </a:solidFill>
                          <a:latin typeface="Calibri" panose="020F0502020204030204" pitchFamily="34" charset="0"/>
                          <a:cs typeface="Calibri" panose="020F0502020204030204" pitchFamily="34" charset="0"/>
                        </a:rPr>
                        <a:t>Updates on </a:t>
                      </a:r>
                      <a:r>
                        <a:rPr lang="en-IN" sz="1800" b="0" i="0" kern="1200" dirty="0">
                          <a:solidFill>
                            <a:schemeClr val="tx1"/>
                          </a:solidFill>
                          <a:effectLst/>
                          <a:latin typeface="+mn-lt"/>
                          <a:ea typeface="+mn-ea"/>
                          <a:cs typeface="+mn-cs"/>
                        </a:rPr>
                        <a:t>DEL.10.23</a:t>
                      </a:r>
                      <a:r>
                        <a:rPr lang="en-US" sz="1800" dirty="0"/>
                        <a:t>.</a:t>
                      </a:r>
                      <a:endParaRPr lang="en-GB" sz="1800" dirty="0"/>
                    </a:p>
                  </a:txBody>
                  <a:tcPr marL="68580" marR="68580" marT="34290" marB="34290">
                    <a:lnT w="1270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Evidence of AI use in TM</a:t>
            </a:r>
          </a:p>
        </p:txBody>
      </p:sp>
      <p:sp>
        <p:nvSpPr>
          <p:cNvPr id="3" name="Content Placeholder 2"/>
          <p:cNvSpPr>
            <a:spLocks noGrp="1"/>
          </p:cNvSpPr>
          <p:nvPr>
            <p:ph idx="1"/>
          </p:nvPr>
        </p:nvSpPr>
        <p:spPr>
          <a:xfrm>
            <a:off x="838200" y="1825625"/>
            <a:ext cx="10515600" cy="2795361"/>
          </a:xfrm>
        </p:spPr>
        <p:txBody>
          <a:bodyPr/>
          <a:lstStyle/>
          <a:p>
            <a:pPr marL="514350" lvl="0" indent="-514350">
              <a:buAutoNum type="alphaUcPeriod"/>
            </a:pPr>
            <a:r>
              <a:rPr lang="en-GB" dirty="0"/>
              <a:t>AI in TM Diagnosis</a:t>
            </a:r>
            <a:endParaRPr lang="en-IN" dirty="0"/>
          </a:p>
          <a:p>
            <a:pPr marL="514350" lvl="0" indent="-514350">
              <a:buAutoNum type="alphaUcPeriod"/>
            </a:pPr>
            <a:r>
              <a:rPr lang="en-US" dirty="0"/>
              <a:t>AI in understanding human constitution, physiology by TM methods</a:t>
            </a:r>
          </a:p>
          <a:p>
            <a:pPr marL="514350" lvl="0" indent="-514350">
              <a:buAutoNum type="alphaUcPeriod"/>
            </a:pPr>
            <a:r>
              <a:rPr lang="en-US" dirty="0"/>
              <a:t>AI in safety, efficacy studies of TM-Products (Food, Medicine and others)</a:t>
            </a:r>
          </a:p>
          <a:p>
            <a:pPr marL="514350" indent="-514350">
              <a:buFont typeface="Arial" panose="020B0604020202020204" pitchFamily="34" charset="0"/>
              <a:buAutoNum type="alphaUcPeriod"/>
            </a:pPr>
            <a:r>
              <a:rPr lang="en-GB" dirty="0"/>
              <a:t>Miscellaneous (TM Standards, Usage, Knowledge, Aptitude, Perception, Policy etc.,)</a:t>
            </a:r>
            <a:endParaRPr lang="en-IN" dirty="0"/>
          </a:p>
        </p:txBody>
      </p:sp>
    </p:spTree>
    <p:extLst>
      <p:ext uri="{BB962C8B-B14F-4D97-AF65-F5344CB8AC3E}">
        <p14:creationId xmlns:p14="http://schemas.microsoft.com/office/powerpoint/2010/main" val="385229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44978" y="1698172"/>
          <a:ext cx="10891157" cy="3829048"/>
        </p:xfrm>
        <a:graphic>
          <a:graphicData uri="http://schemas.openxmlformats.org/drawingml/2006/table">
            <a:tbl>
              <a:tblPr firstRow="1" firstCol="1" bandRow="1">
                <a:tableStyleId>{5C22544A-7EE6-4342-B048-85BDC9FD1C3A}</a:tableStyleId>
              </a:tblPr>
              <a:tblGrid>
                <a:gridCol w="1612134">
                  <a:extLst>
                    <a:ext uri="{9D8B030D-6E8A-4147-A177-3AD203B41FA5}">
                      <a16:colId xmlns:a16="http://schemas.microsoft.com/office/drawing/2014/main" val="20000"/>
                    </a:ext>
                  </a:extLst>
                </a:gridCol>
                <a:gridCol w="2033958">
                  <a:extLst>
                    <a:ext uri="{9D8B030D-6E8A-4147-A177-3AD203B41FA5}">
                      <a16:colId xmlns:a16="http://schemas.microsoft.com/office/drawing/2014/main" val="20001"/>
                    </a:ext>
                  </a:extLst>
                </a:gridCol>
                <a:gridCol w="1723199">
                  <a:extLst>
                    <a:ext uri="{9D8B030D-6E8A-4147-A177-3AD203B41FA5}">
                      <a16:colId xmlns:a16="http://schemas.microsoft.com/office/drawing/2014/main" val="20002"/>
                    </a:ext>
                  </a:extLst>
                </a:gridCol>
                <a:gridCol w="1865678">
                  <a:extLst>
                    <a:ext uri="{9D8B030D-6E8A-4147-A177-3AD203B41FA5}">
                      <a16:colId xmlns:a16="http://schemas.microsoft.com/office/drawing/2014/main" val="20003"/>
                    </a:ext>
                  </a:extLst>
                </a:gridCol>
                <a:gridCol w="2037325">
                  <a:extLst>
                    <a:ext uri="{9D8B030D-6E8A-4147-A177-3AD203B41FA5}">
                      <a16:colId xmlns:a16="http://schemas.microsoft.com/office/drawing/2014/main" val="20004"/>
                    </a:ext>
                  </a:extLst>
                </a:gridCol>
                <a:gridCol w="1618863">
                  <a:extLst>
                    <a:ext uri="{9D8B030D-6E8A-4147-A177-3AD203B41FA5}">
                      <a16:colId xmlns:a16="http://schemas.microsoft.com/office/drawing/2014/main" val="20005"/>
                    </a:ext>
                  </a:extLst>
                </a:gridCol>
              </a:tblGrid>
              <a:tr h="531197">
                <a:tc>
                  <a:txBody>
                    <a:bodyPr/>
                    <a:lstStyle/>
                    <a:p>
                      <a:pPr>
                        <a:spcBef>
                          <a:spcPts val="600"/>
                        </a:spcBef>
                        <a:spcAft>
                          <a:spcPts val="0"/>
                        </a:spcAft>
                      </a:pPr>
                      <a:r>
                        <a:rPr lang="en-GB" sz="1200" dirty="0">
                          <a:effectLst/>
                        </a:rPr>
                        <a:t>Ref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Intended Use</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Target Population</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Type of AI used</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Input</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Performance</a:t>
                      </a:r>
                      <a:endParaRPr lang="en-IN" sz="1200">
                        <a:effectLst/>
                        <a:latin typeface="Times New Roman"/>
                        <a:ea typeface="Calibri"/>
                      </a:endParaRPr>
                    </a:p>
                  </a:txBody>
                  <a:tcPr marL="68580" marR="68580" marT="0" marB="0"/>
                </a:tc>
                <a:extLst>
                  <a:ext uri="{0D108BD9-81ED-4DB2-BD59-A6C34878D82A}">
                    <a16:rowId xmlns:a16="http://schemas.microsoft.com/office/drawing/2014/main" val="10000"/>
                  </a:ext>
                </a:extLst>
              </a:tr>
              <a:tr h="1438660">
                <a:tc>
                  <a:txBody>
                    <a:bodyPr/>
                    <a:lstStyle/>
                    <a:p>
                      <a:pPr>
                        <a:spcBef>
                          <a:spcPts val="600"/>
                        </a:spcBef>
                        <a:spcAft>
                          <a:spcPts val="0"/>
                        </a:spcAft>
                      </a:pPr>
                      <a:r>
                        <a:rPr lang="fr-CH" sz="1200">
                          <a:effectLst/>
                        </a:rPr>
                        <a:t>Jung et al. (2019), Yeh et al.’s (2020)</a:t>
                      </a:r>
                      <a:endParaRPr lang="en-IN" sz="1200">
                        <a:effectLst/>
                      </a:endParaRPr>
                    </a:p>
                    <a:p>
                      <a:pPr>
                        <a:spcBef>
                          <a:spcPts val="600"/>
                        </a:spcBef>
                        <a:spcAft>
                          <a:spcPts val="0"/>
                        </a:spcAft>
                      </a:pPr>
                      <a:r>
                        <a:rPr lang="fr-CH" sz="1200">
                          <a:effectLst/>
                        </a:rPr>
                        <a:t> </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Predict </a:t>
                      </a:r>
                      <a:r>
                        <a:rPr lang="en-GB" sz="1200" dirty="0" err="1">
                          <a:effectLst/>
                        </a:rPr>
                        <a:t>acupoint</a:t>
                      </a:r>
                      <a:r>
                        <a:rPr lang="en-GB" sz="1200" dirty="0">
                          <a:effectLst/>
                        </a:rPr>
                        <a:t> patterns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Retrospective E.H.R Data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Multivariate resting-state FCs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medical records based on symptom and disease information</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(Exploratory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1"/>
                  </a:ext>
                </a:extLst>
              </a:tr>
              <a:tr h="1859191">
                <a:tc>
                  <a:txBody>
                    <a:bodyPr/>
                    <a:lstStyle/>
                    <a:p>
                      <a:pPr>
                        <a:spcBef>
                          <a:spcPts val="600"/>
                        </a:spcBef>
                        <a:spcAft>
                          <a:spcPts val="0"/>
                        </a:spcAft>
                      </a:pPr>
                      <a:r>
                        <a:rPr lang="fr-CH" sz="1200" dirty="0">
                          <a:effectLst/>
                        </a:rPr>
                        <a:t>Chen et al., 2014; Lin et al., 2015 &amp; Li et al. </a:t>
                      </a:r>
                      <a:r>
                        <a:rPr lang="en-GB" sz="1200" dirty="0">
                          <a:effectLst/>
                        </a:rPr>
                        <a:t>(2012)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Tongue and Lip Diagnoses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Prospective, Chronic Renal, Liver Disorders; Extended to Healthy patients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Multi-class SVM algorithm &amp; SCM-REF feature selection</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color recognition, patterning, and digitization, tongue size, teeth marks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AI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3013075" y="2682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2025197" y="575083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https://www.frontiersin.org/articles/10.3389/fphar.2022.826044/full</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https://www.frontiersin.org/articles/10.3389/fphar.2022.826044/full</a:t>
            </a: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
        <p:nvSpPr>
          <p:cNvPr id="8" name="Rectangle 7"/>
          <p:cNvSpPr/>
          <p:nvPr/>
        </p:nvSpPr>
        <p:spPr>
          <a:xfrm>
            <a:off x="9109075" y="305191"/>
            <a:ext cx="2154501" cy="369332"/>
          </a:xfrm>
          <a:prstGeom prst="rect">
            <a:avLst/>
          </a:prstGeom>
        </p:spPr>
        <p:txBody>
          <a:bodyPr wrap="none">
            <a:spAutoFit/>
          </a:bodyPr>
          <a:lstStyle/>
          <a:p>
            <a:pPr lvl="0"/>
            <a:r>
              <a:rPr lang="en-GB" dirty="0"/>
              <a:t>A. AI in TM Diagnosis</a:t>
            </a:r>
            <a:endParaRPr lang="en-IN" dirty="0"/>
          </a:p>
        </p:txBody>
      </p:sp>
    </p:spTree>
    <p:extLst>
      <p:ext uri="{BB962C8B-B14F-4D97-AF65-F5344CB8AC3E}">
        <p14:creationId xmlns:p14="http://schemas.microsoft.com/office/powerpoint/2010/main" val="1304506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13075" y="2682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7"/>
          <p:cNvSpPr/>
          <p:nvPr/>
        </p:nvSpPr>
        <p:spPr>
          <a:xfrm>
            <a:off x="9109075" y="305191"/>
            <a:ext cx="2154501" cy="369332"/>
          </a:xfrm>
          <a:prstGeom prst="rect">
            <a:avLst/>
          </a:prstGeom>
        </p:spPr>
        <p:txBody>
          <a:bodyPr wrap="none">
            <a:spAutoFit/>
          </a:bodyPr>
          <a:lstStyle/>
          <a:p>
            <a:pPr lvl="0"/>
            <a:r>
              <a:rPr lang="en-GB" dirty="0"/>
              <a:t>A. AI in TM Diagnosis</a:t>
            </a:r>
            <a:endParaRPr lang="en-IN" dirty="0"/>
          </a:p>
        </p:txBody>
      </p:sp>
      <p:graphicFrame>
        <p:nvGraphicFramePr>
          <p:cNvPr id="2" name="Table 1"/>
          <p:cNvGraphicFramePr>
            <a:graphicFrameLocks noGrp="1"/>
          </p:cNvGraphicFramePr>
          <p:nvPr/>
        </p:nvGraphicFramePr>
        <p:xfrm>
          <a:off x="628649" y="1408316"/>
          <a:ext cx="11054444" cy="2926919"/>
        </p:xfrm>
        <a:graphic>
          <a:graphicData uri="http://schemas.openxmlformats.org/drawingml/2006/table">
            <a:tbl>
              <a:tblPr firstRow="1" firstCol="1" bandRow="1">
                <a:tableStyleId>{5C22544A-7EE6-4342-B048-85BDC9FD1C3A}</a:tableStyleId>
              </a:tblPr>
              <a:tblGrid>
                <a:gridCol w="1636303">
                  <a:extLst>
                    <a:ext uri="{9D8B030D-6E8A-4147-A177-3AD203B41FA5}">
                      <a16:colId xmlns:a16="http://schemas.microsoft.com/office/drawing/2014/main" val="20000"/>
                    </a:ext>
                  </a:extLst>
                </a:gridCol>
                <a:gridCol w="2064453">
                  <a:extLst>
                    <a:ext uri="{9D8B030D-6E8A-4147-A177-3AD203B41FA5}">
                      <a16:colId xmlns:a16="http://schemas.microsoft.com/office/drawing/2014/main" val="20001"/>
                    </a:ext>
                  </a:extLst>
                </a:gridCol>
                <a:gridCol w="1749034">
                  <a:extLst>
                    <a:ext uri="{9D8B030D-6E8A-4147-A177-3AD203B41FA5}">
                      <a16:colId xmlns:a16="http://schemas.microsoft.com/office/drawing/2014/main" val="20002"/>
                    </a:ext>
                  </a:extLst>
                </a:gridCol>
                <a:gridCol w="1893649">
                  <a:extLst>
                    <a:ext uri="{9D8B030D-6E8A-4147-A177-3AD203B41FA5}">
                      <a16:colId xmlns:a16="http://schemas.microsoft.com/office/drawing/2014/main" val="20003"/>
                    </a:ext>
                  </a:extLst>
                </a:gridCol>
                <a:gridCol w="2067869">
                  <a:extLst>
                    <a:ext uri="{9D8B030D-6E8A-4147-A177-3AD203B41FA5}">
                      <a16:colId xmlns:a16="http://schemas.microsoft.com/office/drawing/2014/main" val="20004"/>
                    </a:ext>
                  </a:extLst>
                </a:gridCol>
                <a:gridCol w="1643136">
                  <a:extLst>
                    <a:ext uri="{9D8B030D-6E8A-4147-A177-3AD203B41FA5}">
                      <a16:colId xmlns:a16="http://schemas.microsoft.com/office/drawing/2014/main" val="20005"/>
                    </a:ext>
                  </a:extLst>
                </a:gridCol>
              </a:tblGrid>
              <a:tr h="1361979">
                <a:tc>
                  <a:txBody>
                    <a:bodyPr/>
                    <a:lstStyle/>
                    <a:p>
                      <a:pPr>
                        <a:spcBef>
                          <a:spcPts val="600"/>
                        </a:spcBef>
                        <a:spcAft>
                          <a:spcPts val="0"/>
                        </a:spcAft>
                      </a:pPr>
                      <a:r>
                        <a:rPr lang="fr-CH" sz="1200" dirty="0" err="1">
                          <a:effectLst/>
                        </a:rPr>
                        <a:t>LeungYeuk</a:t>
                      </a:r>
                      <a:r>
                        <a:rPr lang="fr-CH" sz="1200" dirty="0">
                          <a:effectLst/>
                        </a:rPr>
                        <a:t>-Lan  Alice et al. </a:t>
                      </a:r>
                      <a:r>
                        <a:rPr lang="en-GB" sz="1200" dirty="0">
                          <a:effectLst/>
                        </a:rPr>
                        <a:t>(2021); Liu, S</a:t>
                      </a:r>
                      <a:r>
                        <a:rPr lang="en-GB" sz="1200" baseline="30000" dirty="0">
                          <a:effectLst/>
                        </a:rPr>
                        <a:t> </a:t>
                      </a:r>
                      <a:r>
                        <a:rPr lang="en-GB" sz="1200" dirty="0">
                          <a:effectLst/>
                        </a:rPr>
                        <a:t> eta al (2018); Xu, L.,  eta al (2008); Xu, L. S</a:t>
                      </a:r>
                      <a:r>
                        <a:rPr lang="en-GB" sz="1200" baseline="30000" dirty="0">
                          <a:effectLst/>
                        </a:rPr>
                        <a:t> </a:t>
                      </a:r>
                      <a:r>
                        <a:rPr lang="en-GB" sz="1200" dirty="0">
                          <a:effectLst/>
                        </a:rPr>
                        <a:t>(2007); </a:t>
                      </a:r>
                      <a:r>
                        <a:rPr lang="en-GB" sz="1200" dirty="0" err="1">
                          <a:effectLst/>
                        </a:rPr>
                        <a:t>Yeuk</a:t>
                      </a:r>
                      <a:r>
                        <a:rPr lang="en-GB" sz="1200" dirty="0">
                          <a:effectLst/>
                        </a:rPr>
                        <a:t>-Lan Alice</a:t>
                      </a:r>
                      <a:r>
                        <a:rPr lang="en-GB" sz="1200" baseline="30000" dirty="0">
                          <a:effectLst/>
                        </a:rPr>
                        <a:t> </a:t>
                      </a:r>
                      <a:r>
                        <a:rPr lang="en-GB" sz="1200" dirty="0">
                          <a:effectLst/>
                        </a:rPr>
                        <a:t> eta al (2020)</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Pulse pattern recognition (TCM)</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Healthy volunteers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artificial neural networks (ANNs); pulse-sensing platform (PSP); Fuzzy neural network; </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record and classify arterial human pulses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AI Work</a:t>
                      </a:r>
                      <a:endParaRPr lang="en-IN" sz="1200">
                        <a:effectLst/>
                        <a:latin typeface="Times New Roman"/>
                        <a:ea typeface="Calibri"/>
                      </a:endParaRPr>
                    </a:p>
                  </a:txBody>
                  <a:tcPr marL="68580" marR="68580" marT="0" marB="0"/>
                </a:tc>
                <a:extLst>
                  <a:ext uri="{0D108BD9-81ED-4DB2-BD59-A6C34878D82A}">
                    <a16:rowId xmlns:a16="http://schemas.microsoft.com/office/drawing/2014/main" val="10000"/>
                  </a:ext>
                </a:extLst>
              </a:tr>
              <a:tr h="1564940">
                <a:tc>
                  <a:txBody>
                    <a:bodyPr/>
                    <a:lstStyle/>
                    <a:p>
                      <a:pPr>
                        <a:spcBef>
                          <a:spcPts val="600"/>
                        </a:spcBef>
                        <a:spcAft>
                          <a:spcPts val="0"/>
                        </a:spcAft>
                      </a:pPr>
                      <a:r>
                        <a:rPr lang="en-GB" sz="1200">
                          <a:effectLst/>
                        </a:rPr>
                        <a:t>A. Joshi</a:t>
                      </a:r>
                      <a:r>
                        <a:rPr lang="en-GB" sz="1200" baseline="30000">
                          <a:effectLst/>
                        </a:rPr>
                        <a:t> </a:t>
                      </a:r>
                      <a:r>
                        <a:rPr lang="en-GB" sz="1200">
                          <a:effectLst/>
                        </a:rPr>
                        <a:t>(2007);</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Pulse pattern recognition (Ayurveda)</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Healthy people and others suffering with health issues.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Acquiring radial pulse patterns in analogue, digital format and analysis.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Pre-AI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1"/>
                  </a:ext>
                </a:extLst>
              </a:tr>
            </a:tbl>
          </a:graphicData>
        </a:graphic>
      </p:graphicFrame>
      <p:sp>
        <p:nvSpPr>
          <p:cNvPr id="3" name="Rectangle 1"/>
          <p:cNvSpPr>
            <a:spLocks noChangeArrowheads="1"/>
          </p:cNvSpPr>
          <p:nvPr/>
        </p:nvSpPr>
        <p:spPr bwMode="auto">
          <a:xfrm>
            <a:off x="3013075" y="2355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334736" y="4651546"/>
            <a:ext cx="1178922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https://www.sciencedirect.com/science/article/pii/S258937772100001X</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Liu, S., Hua, L.,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Lv</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P., Yu, Y., Gao, Y., &amp; Sheng, X. (2018). A Pulse Condition Reproduction Apparatus for Remote Traditional Chinese Medicine.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Lecture Notes in Computer Science (Including Subseries Lecture Notes in Artificial Intelligence and Lecture Notes in Bioinformatics)</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10984 LNAI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453–464. https://doi.org/10.1007/978-3-319-97586-3_41</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Xu, L.,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Meng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M. Q. H., Shi, C., Wang, K., &amp; Li, N. (2008). Quantitative analyses of pulse images in traditional Chinese medicine.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Medical Acupuncture</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20</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(3), 175–189. https://doi.org/10.1089/ACU.2008.0632</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5"/>
              </a:rPr>
              <a:t>[iv]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Xu, L. S.,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Meng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M. Q. H., &amp; Wang, K. Q. (2007). Pulse image recognition using fuzzy neural network.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Annual International Conference of the IEEE Engineering in Medicine and Biology - Proceedings</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3148–3151. https://doi.org/10.1109/IEMBS.2007.4352997</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6"/>
              </a:rPr>
              <a:t>[v]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Yeuk</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-Lan Alice, L.,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Binghe</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G.,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Shuang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C.,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Hoyin</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C., Kawai, K.,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Wenjung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L., &amp;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Jiangang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S. (2021). Artificial intelligence meets traditional Chinese medicine: a bridge to opening the magic box of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sphygmopalpation</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for pulse pattern recognition.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Digital Chinese Medicine</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4</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(1), 1–8. https://doi.org/10.1016/J.DCMED.2021.03.001</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7"/>
              </a:rPr>
              <a:t>[vi]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 Joshi, A. Kulkarni, S.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Chandran</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V. K.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Jayaraman</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and B. D. Kulkarni,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Nadi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Tarangini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 Pulse Based Diagnostic System," 2007 29th Annual International Conference of the IEEE Engineering in Medicine and Biology Society, 2007, pp. 2207-2210,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doi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10.1109/IEMBS.2007.4352762.</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8"/>
              </a:rPr>
              <a:t>[vii]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&lt;div class="</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csl</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-entry"&gt;Joshi, A., Kulkarni, A.,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Chandran</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S.,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Jayaraman</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V. K., &amp;#38; Kulkarni, B. D. (2007).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Nadi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Tarangini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 Pulse Based Diagnostic System. &lt;</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&gt;2007 29th Annual International Conference of the IEEE Engineering in Medicine and Biology Society&lt;/</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&gt;, 2207–2210. https://doi.org/10.1109/IEMBS.2007.4352762&lt;/div&gt;</a:t>
            </a: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444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13075" y="2682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7"/>
          <p:cNvSpPr/>
          <p:nvPr/>
        </p:nvSpPr>
        <p:spPr>
          <a:xfrm>
            <a:off x="9109075" y="305191"/>
            <a:ext cx="2154501" cy="369332"/>
          </a:xfrm>
          <a:prstGeom prst="rect">
            <a:avLst/>
          </a:prstGeom>
        </p:spPr>
        <p:txBody>
          <a:bodyPr wrap="none">
            <a:spAutoFit/>
          </a:bodyPr>
          <a:lstStyle/>
          <a:p>
            <a:pPr lvl="0"/>
            <a:r>
              <a:rPr lang="en-GB" dirty="0"/>
              <a:t>A. AI in TM Diagnosis</a:t>
            </a:r>
            <a:endParaRPr lang="en-IN" dirty="0"/>
          </a:p>
        </p:txBody>
      </p:sp>
      <p:sp>
        <p:nvSpPr>
          <p:cNvPr id="3" name="Rectangle 1"/>
          <p:cNvSpPr>
            <a:spLocks noChangeArrowheads="1"/>
          </p:cNvSpPr>
          <p:nvPr/>
        </p:nvSpPr>
        <p:spPr bwMode="auto">
          <a:xfrm>
            <a:off x="3013075" y="2355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726621" y="2008413"/>
          <a:ext cx="10613573" cy="2473779"/>
        </p:xfrm>
        <a:graphic>
          <a:graphicData uri="http://schemas.openxmlformats.org/drawingml/2006/table">
            <a:tbl>
              <a:tblPr firstRow="1" firstCol="1" bandRow="1">
                <a:tableStyleId>{5C22544A-7EE6-4342-B048-85BDC9FD1C3A}</a:tableStyleId>
              </a:tblPr>
              <a:tblGrid>
                <a:gridCol w="1571045">
                  <a:extLst>
                    <a:ext uri="{9D8B030D-6E8A-4147-A177-3AD203B41FA5}">
                      <a16:colId xmlns:a16="http://schemas.microsoft.com/office/drawing/2014/main" val="20000"/>
                    </a:ext>
                  </a:extLst>
                </a:gridCol>
                <a:gridCol w="1982119">
                  <a:extLst>
                    <a:ext uri="{9D8B030D-6E8A-4147-A177-3AD203B41FA5}">
                      <a16:colId xmlns:a16="http://schemas.microsoft.com/office/drawing/2014/main" val="20001"/>
                    </a:ext>
                  </a:extLst>
                </a:gridCol>
                <a:gridCol w="1679280">
                  <a:extLst>
                    <a:ext uri="{9D8B030D-6E8A-4147-A177-3AD203B41FA5}">
                      <a16:colId xmlns:a16="http://schemas.microsoft.com/office/drawing/2014/main" val="20002"/>
                    </a:ext>
                  </a:extLst>
                </a:gridCol>
                <a:gridCol w="1818126">
                  <a:extLst>
                    <a:ext uri="{9D8B030D-6E8A-4147-A177-3AD203B41FA5}">
                      <a16:colId xmlns:a16="http://schemas.microsoft.com/office/drawing/2014/main" val="20003"/>
                    </a:ext>
                  </a:extLst>
                </a:gridCol>
                <a:gridCol w="1985399">
                  <a:extLst>
                    <a:ext uri="{9D8B030D-6E8A-4147-A177-3AD203B41FA5}">
                      <a16:colId xmlns:a16="http://schemas.microsoft.com/office/drawing/2014/main" val="20004"/>
                    </a:ext>
                  </a:extLst>
                </a:gridCol>
                <a:gridCol w="1577604">
                  <a:extLst>
                    <a:ext uri="{9D8B030D-6E8A-4147-A177-3AD203B41FA5}">
                      <a16:colId xmlns:a16="http://schemas.microsoft.com/office/drawing/2014/main" val="20005"/>
                    </a:ext>
                  </a:extLst>
                </a:gridCol>
              </a:tblGrid>
              <a:tr h="1394613">
                <a:tc>
                  <a:txBody>
                    <a:bodyPr/>
                    <a:lstStyle/>
                    <a:p>
                      <a:pPr>
                        <a:spcBef>
                          <a:spcPts val="600"/>
                        </a:spcBef>
                        <a:spcAft>
                          <a:spcPts val="0"/>
                        </a:spcAft>
                      </a:pPr>
                      <a:r>
                        <a:rPr lang="fr-CH" sz="1200" dirty="0">
                          <a:effectLst/>
                        </a:rPr>
                        <a:t>Han et al., 2018; He et al., 2019; Zhou et al., 2021, Fu et al., 2013; </a:t>
                      </a:r>
                      <a:r>
                        <a:rPr lang="fr-CH" sz="1200" dirty="0" err="1">
                          <a:effectLst/>
                        </a:rPr>
                        <a:t>Shen</a:t>
                      </a:r>
                      <a:r>
                        <a:rPr lang="fr-CH" sz="1200" dirty="0">
                          <a:effectLst/>
                        </a:rPr>
                        <a:t> et al., 2021; Yang et al., 2019; Zhang et al., 2021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Prescription decision supporting system using traditional contexts or explore the efficacy of herbal extracts and prescriptions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Non-human pre-clinical studies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In-silico analysis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Work based on existing herbal and other pharmacological databases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(Exploratory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0"/>
                  </a:ext>
                </a:extLst>
              </a:tr>
              <a:tr h="1079166">
                <a:tc>
                  <a:txBody>
                    <a:bodyPr/>
                    <a:lstStyle/>
                    <a:p>
                      <a:pPr>
                        <a:spcBef>
                          <a:spcPts val="600"/>
                        </a:spcBef>
                        <a:spcAft>
                          <a:spcPts val="0"/>
                        </a:spcAft>
                      </a:pPr>
                      <a:r>
                        <a:rPr lang="fr-CH" sz="1200" dirty="0">
                          <a:effectLst/>
                        </a:rPr>
                        <a:t>Feng et al., 2021b; Song et al., 2021).  ; Zhang, H et al., (2020)</a:t>
                      </a:r>
                      <a:endParaRPr lang="en-IN" sz="1200" dirty="0">
                        <a:effectLst/>
                      </a:endParaRPr>
                    </a:p>
                    <a:p>
                      <a:pPr>
                        <a:spcBef>
                          <a:spcPts val="600"/>
                        </a:spcBef>
                        <a:spcAft>
                          <a:spcPts val="0"/>
                        </a:spcAft>
                      </a:pPr>
                      <a:r>
                        <a:rPr lang="en-GB" sz="1200" dirty="0">
                          <a:effectLst/>
                        </a:rPr>
                        <a:t>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TCM diagnosis and TCM symptom classification</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Non-human; Data driven study</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Artificial neural network (ANN), data mining, and multivariate analysis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 </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AI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1"/>
          <p:cNvSpPr>
            <a:spLocks noChangeArrowheads="1"/>
          </p:cNvSpPr>
          <p:nvPr/>
        </p:nvSpPr>
        <p:spPr bwMode="auto">
          <a:xfrm>
            <a:off x="3013075" y="21351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2"/>
          <p:cNvSpPr>
            <a:spLocks noChangeArrowheads="1"/>
          </p:cNvSpPr>
          <p:nvPr/>
        </p:nvSpPr>
        <p:spPr bwMode="auto">
          <a:xfrm>
            <a:off x="3013075" y="2135188"/>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10" name="Rectangle 3"/>
          <p:cNvSpPr>
            <a:spLocks noChangeArrowheads="1"/>
          </p:cNvSpPr>
          <p:nvPr/>
        </p:nvSpPr>
        <p:spPr bwMode="auto">
          <a:xfrm>
            <a:off x="792389" y="4884738"/>
            <a:ext cx="977219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https://www.frontiersin.org/articles/10.3389/fphar.2022.826044/full</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https://www.frontiersin.org/articles/10.3389/fphar.2022.826044/full</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fr-CH"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Zhang, H., Ni, W., Li, J., &amp; Zhang, J. (2020). </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Artificial intelligence-based traditional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chinese</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medicine assistive diagnostic system: Validation study. </a:t>
            </a:r>
            <a:r>
              <a:rPr kumimoji="0" lang="en-GB" altLang="ja-JP" sz="800"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JMIR Medical Informatics</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8</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(6). https://doi.org/10.2196/17608</a:t>
            </a: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12566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1292" y="280992"/>
            <a:ext cx="6814457" cy="369332"/>
          </a:xfrm>
          <a:prstGeom prst="rect">
            <a:avLst/>
          </a:prstGeom>
        </p:spPr>
        <p:txBody>
          <a:bodyPr wrap="square">
            <a:spAutoFit/>
          </a:bodyPr>
          <a:lstStyle/>
          <a:p>
            <a:pPr lvl="0"/>
            <a:r>
              <a:rPr lang="en-GB" dirty="0"/>
              <a:t>B.AI in understanding human constitution, physiology by TM methods</a:t>
            </a:r>
            <a:endParaRPr lang="en-IN" dirty="0"/>
          </a:p>
        </p:txBody>
      </p:sp>
      <p:graphicFrame>
        <p:nvGraphicFramePr>
          <p:cNvPr id="3" name="Table 2"/>
          <p:cNvGraphicFramePr>
            <a:graphicFrameLocks noGrp="1"/>
          </p:cNvGraphicFramePr>
          <p:nvPr/>
        </p:nvGraphicFramePr>
        <p:xfrm>
          <a:off x="775607" y="901043"/>
          <a:ext cx="10107386" cy="3875064"/>
        </p:xfrm>
        <a:graphic>
          <a:graphicData uri="http://schemas.openxmlformats.org/drawingml/2006/table">
            <a:tbl>
              <a:tblPr firstRow="1" firstCol="1" bandRow="1">
                <a:tableStyleId>{5C22544A-7EE6-4342-B048-85BDC9FD1C3A}</a:tableStyleId>
              </a:tblPr>
              <a:tblGrid>
                <a:gridCol w="1752239">
                  <a:extLst>
                    <a:ext uri="{9D8B030D-6E8A-4147-A177-3AD203B41FA5}">
                      <a16:colId xmlns:a16="http://schemas.microsoft.com/office/drawing/2014/main" val="20000"/>
                    </a:ext>
                  </a:extLst>
                </a:gridCol>
                <a:gridCol w="1887587">
                  <a:extLst>
                    <a:ext uri="{9D8B030D-6E8A-4147-A177-3AD203B41FA5}">
                      <a16:colId xmlns:a16="http://schemas.microsoft.com/office/drawing/2014/main" val="20001"/>
                    </a:ext>
                  </a:extLst>
                </a:gridCol>
                <a:gridCol w="1538804">
                  <a:extLst>
                    <a:ext uri="{9D8B030D-6E8A-4147-A177-3AD203B41FA5}">
                      <a16:colId xmlns:a16="http://schemas.microsoft.com/office/drawing/2014/main" val="20002"/>
                    </a:ext>
                  </a:extLst>
                </a:gridCol>
                <a:gridCol w="1731416">
                  <a:extLst>
                    <a:ext uri="{9D8B030D-6E8A-4147-A177-3AD203B41FA5}">
                      <a16:colId xmlns:a16="http://schemas.microsoft.com/office/drawing/2014/main" val="20003"/>
                    </a:ext>
                  </a:extLst>
                </a:gridCol>
                <a:gridCol w="1694975">
                  <a:extLst>
                    <a:ext uri="{9D8B030D-6E8A-4147-A177-3AD203B41FA5}">
                      <a16:colId xmlns:a16="http://schemas.microsoft.com/office/drawing/2014/main" val="20004"/>
                    </a:ext>
                  </a:extLst>
                </a:gridCol>
                <a:gridCol w="1502365">
                  <a:extLst>
                    <a:ext uri="{9D8B030D-6E8A-4147-A177-3AD203B41FA5}">
                      <a16:colId xmlns:a16="http://schemas.microsoft.com/office/drawing/2014/main" val="20005"/>
                    </a:ext>
                  </a:extLst>
                </a:gridCol>
              </a:tblGrid>
              <a:tr h="372006">
                <a:tc>
                  <a:txBody>
                    <a:bodyPr/>
                    <a:lstStyle/>
                    <a:p>
                      <a:pPr>
                        <a:spcBef>
                          <a:spcPts val="600"/>
                        </a:spcBef>
                        <a:spcAft>
                          <a:spcPts val="0"/>
                        </a:spcAft>
                      </a:pPr>
                      <a:r>
                        <a:rPr lang="en-GB" sz="1200" dirty="0">
                          <a:effectLst/>
                        </a:rPr>
                        <a:t>Ref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Intended Use</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Target Population</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Type of AI used</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Input</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Performance</a:t>
                      </a:r>
                      <a:endParaRPr lang="en-IN" sz="1200">
                        <a:effectLst/>
                        <a:latin typeface="Times New Roman"/>
                        <a:ea typeface="Calibri"/>
                      </a:endParaRPr>
                    </a:p>
                  </a:txBody>
                  <a:tcPr marL="68580" marR="68580" marT="0" marB="0"/>
                </a:tc>
                <a:extLst>
                  <a:ext uri="{0D108BD9-81ED-4DB2-BD59-A6C34878D82A}">
                    <a16:rowId xmlns:a16="http://schemas.microsoft.com/office/drawing/2014/main" val="10000"/>
                  </a:ext>
                </a:extLst>
              </a:tr>
              <a:tr h="2387040">
                <a:tc>
                  <a:txBody>
                    <a:bodyPr/>
                    <a:lstStyle/>
                    <a:p>
                      <a:pPr>
                        <a:spcBef>
                          <a:spcPts val="600"/>
                        </a:spcBef>
                        <a:spcAft>
                          <a:spcPts val="0"/>
                        </a:spcAft>
                      </a:pPr>
                      <a:r>
                        <a:rPr lang="fr-CH" sz="1200">
                          <a:effectLst/>
                        </a:rPr>
                        <a:t>Wallace, R. K. (2020). ; Prashar B et al (2017); Parashar B et al (2008); Bhargav H</a:t>
                      </a:r>
                      <a:r>
                        <a:rPr lang="fr-CH" sz="1200" baseline="30000">
                          <a:effectLst/>
                        </a:rPr>
                        <a:t> </a:t>
                      </a:r>
                      <a:r>
                        <a:rPr lang="fr-CH" sz="1200">
                          <a:effectLst/>
                        </a:rPr>
                        <a:t> et al (2021); Renu Singh et al (2017)</a:t>
                      </a:r>
                      <a:endParaRPr lang="en-IN" sz="1200">
                        <a:effectLst/>
                      </a:endParaRPr>
                    </a:p>
                    <a:p>
                      <a:pPr>
                        <a:spcBef>
                          <a:spcPts val="600"/>
                        </a:spcBef>
                        <a:spcAft>
                          <a:spcPts val="0"/>
                        </a:spcAft>
                      </a:pPr>
                      <a:r>
                        <a:rPr lang="fr-CH" sz="1200">
                          <a:effectLst/>
                        </a:rPr>
                        <a:t> </a:t>
                      </a:r>
                      <a:endParaRPr lang="en-IN" sz="1200">
                        <a:effectLst/>
                      </a:endParaRPr>
                    </a:p>
                    <a:p>
                      <a:pPr>
                        <a:spcBef>
                          <a:spcPts val="600"/>
                        </a:spcBef>
                        <a:spcAft>
                          <a:spcPts val="0"/>
                        </a:spcAft>
                      </a:pPr>
                      <a:r>
                        <a:rPr lang="fr-CH" sz="1200">
                          <a:effectLst/>
                        </a:rPr>
                        <a:t> </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Understanding human constitution (Prakriti etc.,) and its relations ship genetic phenotype and other related use cases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Healthy volunteers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Structured questionnaires, Genome sequencing and other related methods of data collection.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(Exploratory work)</a:t>
                      </a:r>
                      <a:endParaRPr lang="en-IN" sz="1200">
                        <a:effectLst/>
                        <a:latin typeface="Times New Roman"/>
                        <a:ea typeface="Calibri"/>
                      </a:endParaRPr>
                    </a:p>
                  </a:txBody>
                  <a:tcPr marL="68580" marR="68580" marT="0" marB="0"/>
                </a:tc>
                <a:extLst>
                  <a:ext uri="{0D108BD9-81ED-4DB2-BD59-A6C34878D82A}">
                    <a16:rowId xmlns:a16="http://schemas.microsoft.com/office/drawing/2014/main" val="10001"/>
                  </a:ext>
                </a:extLst>
              </a:tr>
              <a:tr h="1116018">
                <a:tc>
                  <a:txBody>
                    <a:bodyPr/>
                    <a:lstStyle/>
                    <a:p>
                      <a:pPr>
                        <a:spcBef>
                          <a:spcPts val="600"/>
                        </a:spcBef>
                        <a:spcAft>
                          <a:spcPts val="0"/>
                        </a:spcAft>
                      </a:pPr>
                      <a:r>
                        <a:rPr lang="fr-CH" sz="1200">
                          <a:effectLst/>
                        </a:rPr>
                        <a:t>Madan V et al, Tiwari P et al, Katua D et al</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Predicting Ayurveda-based prakriti analysis (phenotypic traits) using ML, Deep Learning</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Healthy volunteers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ML, Deep learning</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AI Work</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AI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2"/>
                  </a:ext>
                </a:extLst>
              </a:tr>
            </a:tbl>
          </a:graphicData>
        </a:graphic>
      </p:graphicFrame>
      <p:sp>
        <p:nvSpPr>
          <p:cNvPr id="4" name="Rectangle 1"/>
          <p:cNvSpPr>
            <a:spLocks noChangeArrowheads="1"/>
          </p:cNvSpPr>
          <p:nvPr/>
        </p:nvSpPr>
        <p:spPr bwMode="auto">
          <a:xfrm>
            <a:off x="3013075" y="1912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678090" y="4922687"/>
            <a:ext cx="1020490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Wallace, R. K. (2020).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Ayurgenomics</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and modern medicine. </a:t>
            </a:r>
            <a:r>
              <a:rPr kumimoji="0" lang="en-GB" altLang="ja-JP" sz="800" b="0" i="1"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Medicina</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(Lithuania)</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56</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(12), 1–7. https://doi.org/10.3390/medicina56120661</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Prasher</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B., Varma, B., Kumar, A.,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Khuntia</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B. K., Pandey, R.,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Narang</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 Tiwari, P.,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Kutum</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R.,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Guin</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D.,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Kukreti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R., Dash, D.,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Mukerji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M., Aggarwal, S., Natarajan, V., Salvi, S.,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Aatreya</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P.,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Unni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S., Mishra, N.,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Mudgal</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N., …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Makhija</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N. (2017).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Ayurgenomics</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for stratified medicine: TRISUTRA consortium initiative across ethnically and geographically diverse Indian populations.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Journal of </a:t>
            </a:r>
            <a:r>
              <a:rPr kumimoji="0" lang="en-GB" altLang="ja-JP" sz="800" b="0" i="1"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Ethnopharmacology</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197</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274–293. https://doi.org/10.1016/j.jep.2016.07.063</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Prasher</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B., Aggarwal, S., Mandal, A. K.,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Sethi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T. 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Deshmukh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R.,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Purohit</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G.,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Sengupta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Khanna, S., Mohammad, F., Garg, G.,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Brahmachari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K.,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Mukerji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 (2008). Whole genome expression and biochemical correlates of extreme constitutional types defined in Ayurveda.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Journal of Translational Medicine</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6</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https://doi.org/10.1186/1479-5876-6-48</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5"/>
              </a:rPr>
              <a:t>[iv]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Bhargav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Jasti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N, More P, Kumar V,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Chikkanna</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U, Kishore Kumar R, et al. Correlation of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prakriti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diagnosis using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AyuSoft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prakriti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diagnostic tool with clinician rating in patients with psychiatric disorders. J Ayurveda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Integr</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Med [Internet]. 2021;12(2):365–8. Available from: https://www.sciencedirect.com/science/article/pii/S0975947621000115</a:t>
            </a:r>
            <a:endParaRPr kumimoji="0" lang="en-GB" altLang="ja-JP" sz="12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6"/>
              </a:rPr>
              <a:t>[v]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.https://www.researchgate.net/publication/322899120_Development_of_Standardized_Prakriti_Assessment_Tool_An_Overview_of_Ongoing_CCRAS_Initiatives</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7"/>
              </a:rPr>
              <a:t>[vi]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Madaan</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V., &amp; Goyal, A. (2020). Predicting Ayurveda-based constituent balancing in human body using machine learning methods.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IEEE Access</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8</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65060–65070. https://doi.org/10.1109/access.2020.2985717</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8"/>
              </a:rPr>
              <a:t>[vii]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Tiwari, 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Kutum</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R.,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Sethi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Shrivastava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Girase</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B., Aggarwal, S.,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Patil</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R., Agarwal, D.,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Gautam</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P., Agrawal, A., Dash, D., Ghosh, S.,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Juvekar</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Mukerji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Prasher</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B. (2017). Recapitulation of Ayurveda constitution types by machine learning of phenotypic traits.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PLoS</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ONE</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12</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(10). https://doi.org/10.1371/journal.pone.0185380</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9"/>
              </a:rPr>
              <a:t>[viii]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Khatua</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D.,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Sekh</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 A.,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Kutum</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R.,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Mukherji</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M.,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Prasher</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B., &amp;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Kar</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S. (2023). Classification of Ayurveda constitution types: a deep learning approach. </a:t>
            </a:r>
            <a:r>
              <a:rPr kumimoji="0" lang="en-GB" altLang="ja-JP" sz="8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Soft Computing</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1–9. https://doi.org/10.1007/S00500-023-07942-2/METRICS</a:t>
            </a: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70275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97135" y="362635"/>
            <a:ext cx="6945085" cy="369332"/>
          </a:xfrm>
          <a:prstGeom prst="rect">
            <a:avLst/>
          </a:prstGeom>
        </p:spPr>
        <p:txBody>
          <a:bodyPr wrap="square">
            <a:spAutoFit/>
          </a:bodyPr>
          <a:lstStyle/>
          <a:p>
            <a:pPr lvl="0"/>
            <a:r>
              <a:rPr lang="en-GB" dirty="0"/>
              <a:t>B.AI in understanding human constitution, physiology by TM methods</a:t>
            </a:r>
            <a:endParaRPr lang="en-IN" dirty="0"/>
          </a:p>
        </p:txBody>
      </p:sp>
      <p:graphicFrame>
        <p:nvGraphicFramePr>
          <p:cNvPr id="7" name="Table 6"/>
          <p:cNvGraphicFramePr>
            <a:graphicFrameLocks noGrp="1"/>
          </p:cNvGraphicFramePr>
          <p:nvPr/>
        </p:nvGraphicFramePr>
        <p:xfrm>
          <a:off x="1045029" y="1013710"/>
          <a:ext cx="10507434" cy="4333897"/>
        </p:xfrm>
        <a:graphic>
          <a:graphicData uri="http://schemas.openxmlformats.org/drawingml/2006/table">
            <a:tbl>
              <a:tblPr firstRow="1" firstCol="1" bandRow="1">
                <a:tableStyleId>{5C22544A-7EE6-4342-B048-85BDC9FD1C3A}</a:tableStyleId>
              </a:tblPr>
              <a:tblGrid>
                <a:gridCol w="1821592">
                  <a:extLst>
                    <a:ext uri="{9D8B030D-6E8A-4147-A177-3AD203B41FA5}">
                      <a16:colId xmlns:a16="http://schemas.microsoft.com/office/drawing/2014/main" val="20000"/>
                    </a:ext>
                  </a:extLst>
                </a:gridCol>
                <a:gridCol w="1962297">
                  <a:extLst>
                    <a:ext uri="{9D8B030D-6E8A-4147-A177-3AD203B41FA5}">
                      <a16:colId xmlns:a16="http://schemas.microsoft.com/office/drawing/2014/main" val="20001"/>
                    </a:ext>
                  </a:extLst>
                </a:gridCol>
                <a:gridCol w="1599710">
                  <a:extLst>
                    <a:ext uri="{9D8B030D-6E8A-4147-A177-3AD203B41FA5}">
                      <a16:colId xmlns:a16="http://schemas.microsoft.com/office/drawing/2014/main" val="20002"/>
                    </a:ext>
                  </a:extLst>
                </a:gridCol>
                <a:gridCol w="1799945">
                  <a:extLst>
                    <a:ext uri="{9D8B030D-6E8A-4147-A177-3AD203B41FA5}">
                      <a16:colId xmlns:a16="http://schemas.microsoft.com/office/drawing/2014/main" val="20003"/>
                    </a:ext>
                  </a:extLst>
                </a:gridCol>
                <a:gridCol w="1762062">
                  <a:extLst>
                    <a:ext uri="{9D8B030D-6E8A-4147-A177-3AD203B41FA5}">
                      <a16:colId xmlns:a16="http://schemas.microsoft.com/office/drawing/2014/main" val="20004"/>
                    </a:ext>
                  </a:extLst>
                </a:gridCol>
                <a:gridCol w="1561828">
                  <a:extLst>
                    <a:ext uri="{9D8B030D-6E8A-4147-A177-3AD203B41FA5}">
                      <a16:colId xmlns:a16="http://schemas.microsoft.com/office/drawing/2014/main" val="20005"/>
                    </a:ext>
                  </a:extLst>
                </a:gridCol>
              </a:tblGrid>
              <a:tr h="2168765">
                <a:tc>
                  <a:txBody>
                    <a:bodyPr/>
                    <a:lstStyle/>
                    <a:p>
                      <a:pPr>
                        <a:spcBef>
                          <a:spcPts val="600"/>
                        </a:spcBef>
                        <a:spcAft>
                          <a:spcPts val="0"/>
                        </a:spcAft>
                      </a:pPr>
                      <a:r>
                        <a:rPr lang="en-GB" sz="1100" dirty="0">
                          <a:effectLst/>
                        </a:rPr>
                        <a:t>Wayne P et al</a:t>
                      </a:r>
                      <a:endParaRPr lang="en-IN" sz="1100" dirty="0">
                        <a:effectLst/>
                        <a:latin typeface="Times New Roman"/>
                        <a:ea typeface="Calibri"/>
                      </a:endParaRPr>
                    </a:p>
                  </a:txBody>
                  <a:tcPr marL="62760" marR="62760" marT="0" marB="0"/>
                </a:tc>
                <a:tc>
                  <a:txBody>
                    <a:bodyPr/>
                    <a:lstStyle/>
                    <a:p>
                      <a:pPr>
                        <a:spcBef>
                          <a:spcPts val="600"/>
                        </a:spcBef>
                        <a:spcAft>
                          <a:spcPts val="0"/>
                        </a:spcAft>
                      </a:pPr>
                      <a:r>
                        <a:rPr lang="en-GB" sz="1100">
                          <a:effectLst/>
                        </a:rPr>
                        <a:t>A systems biology approach to studying Tai Chi, physiological complexity and healthy aging: Design and rationale of a pragmatic randomized controlled trial</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Healthy volunteers</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Systems biology approach</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(Pre-AI work)</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(Exploratory work)</a:t>
                      </a:r>
                      <a:endParaRPr lang="en-IN" sz="1100">
                        <a:effectLst/>
                        <a:latin typeface="Times New Roman"/>
                        <a:ea typeface="Calibri"/>
                      </a:endParaRPr>
                    </a:p>
                  </a:txBody>
                  <a:tcPr marL="62760" marR="62760" marT="0" marB="0"/>
                </a:tc>
                <a:extLst>
                  <a:ext uri="{0D108BD9-81ED-4DB2-BD59-A6C34878D82A}">
                    <a16:rowId xmlns:a16="http://schemas.microsoft.com/office/drawing/2014/main" val="10000"/>
                  </a:ext>
                </a:extLst>
              </a:tr>
              <a:tr h="999292">
                <a:tc>
                  <a:txBody>
                    <a:bodyPr/>
                    <a:lstStyle/>
                    <a:p>
                      <a:pPr>
                        <a:spcBef>
                          <a:spcPts val="600"/>
                        </a:spcBef>
                        <a:spcAft>
                          <a:spcPts val="0"/>
                        </a:spcAft>
                      </a:pPr>
                      <a:r>
                        <a:rPr lang="en-GB" sz="1100">
                          <a:effectLst/>
                        </a:rPr>
                        <a:t>Anonymous</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Tai Chi, Physiological Complexity, and Healthy Aging - Gait v1.0.2</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Healthy volunteers</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Posture and gait analysis</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(Pre-AI work)</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(Exploratory work)</a:t>
                      </a:r>
                      <a:endParaRPr lang="en-IN" sz="1100">
                        <a:effectLst/>
                        <a:latin typeface="Times New Roman"/>
                        <a:ea typeface="Calibri"/>
                      </a:endParaRPr>
                    </a:p>
                  </a:txBody>
                  <a:tcPr marL="62760" marR="62760" marT="0" marB="0"/>
                </a:tc>
                <a:extLst>
                  <a:ext uri="{0D108BD9-81ED-4DB2-BD59-A6C34878D82A}">
                    <a16:rowId xmlns:a16="http://schemas.microsoft.com/office/drawing/2014/main" val="10001"/>
                  </a:ext>
                </a:extLst>
              </a:tr>
              <a:tr h="1165840">
                <a:tc>
                  <a:txBody>
                    <a:bodyPr/>
                    <a:lstStyle/>
                    <a:p>
                      <a:pPr>
                        <a:spcBef>
                          <a:spcPts val="600"/>
                        </a:spcBef>
                        <a:spcAft>
                          <a:spcPts val="0"/>
                        </a:spcAft>
                      </a:pPr>
                      <a:r>
                        <a:rPr lang="en-GB" sz="1100" dirty="0">
                          <a:effectLst/>
                        </a:rPr>
                        <a:t>Anonymous</a:t>
                      </a:r>
                      <a:endParaRPr lang="en-IN" sz="1100" dirty="0">
                        <a:effectLst/>
                        <a:latin typeface="Times New Roman"/>
                        <a:ea typeface="Calibri"/>
                      </a:endParaRPr>
                    </a:p>
                  </a:txBody>
                  <a:tcPr marL="62760" marR="62760" marT="0" marB="0"/>
                </a:tc>
                <a:tc>
                  <a:txBody>
                    <a:bodyPr/>
                    <a:lstStyle/>
                    <a:p>
                      <a:pPr>
                        <a:spcBef>
                          <a:spcPts val="600"/>
                        </a:spcBef>
                        <a:spcAft>
                          <a:spcPts val="0"/>
                        </a:spcAft>
                      </a:pPr>
                      <a:r>
                        <a:rPr lang="en-GB" sz="1100">
                          <a:effectLst/>
                        </a:rPr>
                        <a:t>A multi-camera and multimodal dataset for posture and gait analysis v1.0.0</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a:effectLst/>
                        </a:rPr>
                        <a:t>Healthy volunteers</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dirty="0">
                          <a:effectLst/>
                        </a:rPr>
                        <a:t>Posture and gait analysis</a:t>
                      </a:r>
                      <a:endParaRPr lang="en-IN" sz="1100" dirty="0">
                        <a:effectLst/>
                        <a:latin typeface="Times New Roman"/>
                        <a:ea typeface="Calibri"/>
                      </a:endParaRPr>
                    </a:p>
                  </a:txBody>
                  <a:tcPr marL="62760" marR="62760" marT="0" marB="0"/>
                </a:tc>
                <a:tc>
                  <a:txBody>
                    <a:bodyPr/>
                    <a:lstStyle/>
                    <a:p>
                      <a:pPr>
                        <a:spcBef>
                          <a:spcPts val="600"/>
                        </a:spcBef>
                        <a:spcAft>
                          <a:spcPts val="0"/>
                        </a:spcAft>
                      </a:pPr>
                      <a:r>
                        <a:rPr lang="en-GB" sz="1100">
                          <a:effectLst/>
                        </a:rPr>
                        <a:t> </a:t>
                      </a:r>
                      <a:endParaRPr lang="en-IN" sz="1100">
                        <a:effectLst/>
                        <a:latin typeface="Times New Roman"/>
                        <a:ea typeface="Calibri"/>
                      </a:endParaRPr>
                    </a:p>
                  </a:txBody>
                  <a:tcPr marL="62760" marR="62760" marT="0" marB="0"/>
                </a:tc>
                <a:tc>
                  <a:txBody>
                    <a:bodyPr/>
                    <a:lstStyle/>
                    <a:p>
                      <a:pPr>
                        <a:spcBef>
                          <a:spcPts val="600"/>
                        </a:spcBef>
                        <a:spcAft>
                          <a:spcPts val="0"/>
                        </a:spcAft>
                      </a:pPr>
                      <a:r>
                        <a:rPr lang="en-GB" sz="1100" dirty="0">
                          <a:effectLst/>
                        </a:rPr>
                        <a:t> </a:t>
                      </a:r>
                      <a:endParaRPr lang="en-IN" sz="1100" dirty="0">
                        <a:effectLst/>
                        <a:latin typeface="Times New Roman"/>
                        <a:ea typeface="Calibri"/>
                      </a:endParaRPr>
                    </a:p>
                  </a:txBody>
                  <a:tcPr marL="62760" marR="62760" marT="0" marB="0"/>
                </a:tc>
                <a:extLst>
                  <a:ext uri="{0D108BD9-81ED-4DB2-BD59-A6C34878D82A}">
                    <a16:rowId xmlns:a16="http://schemas.microsoft.com/office/drawing/2014/main" val="10002"/>
                  </a:ext>
                </a:extLst>
              </a:tr>
            </a:tbl>
          </a:graphicData>
        </a:graphic>
      </p:graphicFrame>
      <p:sp>
        <p:nvSpPr>
          <p:cNvPr id="8" name="Rectangle 4"/>
          <p:cNvSpPr>
            <a:spLocks noChangeArrowheads="1"/>
          </p:cNvSpPr>
          <p:nvPr/>
        </p:nvSpPr>
        <p:spPr bwMode="auto">
          <a:xfrm>
            <a:off x="3275013" y="1822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1054328" y="5627013"/>
            <a:ext cx="1035117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Wayne, P. M., Manor, B., Novak, V., Costa, M. D.,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Hausdorff</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J. M., Goldberger, A. L.,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Ahn</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 C.,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Yeh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G. Y., Peng, C. K., Lough, M., Davis, R. B.,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Quilty</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 T.,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Lipsitz</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L. A. (2013). A systems biology approach to studying Tai Chi, physiological complexity and healthy aging: Design and rationale of a pragmatic randomized controlled trial.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Contemporary Clinical Trials</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34</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(1), 21–34. https://doi.org/10.1016/J.CCT.2012.09.006</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Tai Chi, Physiological Complexity, and Healthy Aging - Gait v1.0.2</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n.d.</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Retrieved February 11, 2023, from https://physionet.org/content/taichidb/1.0.2/</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 multi-camera and multimodal dataset for posture and gait analysis v1.0.0</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n.d.</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Retrieved February 11, 2023, from https://physionet.org/content/multi-gait-posture/1.0.0/</a:t>
            </a:r>
            <a:endParaRPr kumimoji="0" lang="en-GB" altLang="ja-JP"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0469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1242" y="468770"/>
            <a:ext cx="7565571" cy="369332"/>
          </a:xfrm>
          <a:prstGeom prst="rect">
            <a:avLst/>
          </a:prstGeom>
        </p:spPr>
        <p:txBody>
          <a:bodyPr wrap="square">
            <a:spAutoFit/>
          </a:bodyPr>
          <a:lstStyle/>
          <a:p>
            <a:r>
              <a:rPr lang="en-GB" dirty="0"/>
              <a:t>C. AI in safety, efficacy studies of TM-Products (Food, Medicine and others)</a:t>
            </a:r>
            <a:endParaRPr lang="en-IN" dirty="0"/>
          </a:p>
        </p:txBody>
      </p:sp>
      <p:graphicFrame>
        <p:nvGraphicFramePr>
          <p:cNvPr id="3" name="Table 2"/>
          <p:cNvGraphicFramePr>
            <a:graphicFrameLocks noGrp="1"/>
          </p:cNvGraphicFramePr>
          <p:nvPr/>
        </p:nvGraphicFramePr>
        <p:xfrm>
          <a:off x="857704" y="1371600"/>
          <a:ext cx="10923360" cy="3371850"/>
        </p:xfrm>
        <a:graphic>
          <a:graphicData uri="http://schemas.openxmlformats.org/drawingml/2006/table">
            <a:tbl>
              <a:tblPr firstRow="1" firstCol="1" bandRow="1">
                <a:tableStyleId>{5C22544A-7EE6-4342-B048-85BDC9FD1C3A}</a:tableStyleId>
              </a:tblPr>
              <a:tblGrid>
                <a:gridCol w="1883570">
                  <a:extLst>
                    <a:ext uri="{9D8B030D-6E8A-4147-A177-3AD203B41FA5}">
                      <a16:colId xmlns:a16="http://schemas.microsoft.com/office/drawing/2014/main" val="20000"/>
                    </a:ext>
                  </a:extLst>
                </a:gridCol>
                <a:gridCol w="2021970">
                  <a:extLst>
                    <a:ext uri="{9D8B030D-6E8A-4147-A177-3AD203B41FA5}">
                      <a16:colId xmlns:a16="http://schemas.microsoft.com/office/drawing/2014/main" val="20001"/>
                    </a:ext>
                  </a:extLst>
                </a:gridCol>
                <a:gridCol w="1607899">
                  <a:extLst>
                    <a:ext uri="{9D8B030D-6E8A-4147-A177-3AD203B41FA5}">
                      <a16:colId xmlns:a16="http://schemas.microsoft.com/office/drawing/2014/main" val="20002"/>
                    </a:ext>
                  </a:extLst>
                </a:gridCol>
                <a:gridCol w="1837437">
                  <a:extLst>
                    <a:ext uri="{9D8B030D-6E8A-4147-A177-3AD203B41FA5}">
                      <a16:colId xmlns:a16="http://schemas.microsoft.com/office/drawing/2014/main" val="20003"/>
                    </a:ext>
                  </a:extLst>
                </a:gridCol>
                <a:gridCol w="1948832">
                  <a:extLst>
                    <a:ext uri="{9D8B030D-6E8A-4147-A177-3AD203B41FA5}">
                      <a16:colId xmlns:a16="http://schemas.microsoft.com/office/drawing/2014/main" val="20004"/>
                    </a:ext>
                  </a:extLst>
                </a:gridCol>
                <a:gridCol w="1623652">
                  <a:extLst>
                    <a:ext uri="{9D8B030D-6E8A-4147-A177-3AD203B41FA5}">
                      <a16:colId xmlns:a16="http://schemas.microsoft.com/office/drawing/2014/main" val="20005"/>
                    </a:ext>
                  </a:extLst>
                </a:gridCol>
              </a:tblGrid>
              <a:tr h="842963">
                <a:tc>
                  <a:txBody>
                    <a:bodyPr/>
                    <a:lstStyle/>
                    <a:p>
                      <a:pPr>
                        <a:spcBef>
                          <a:spcPts val="600"/>
                        </a:spcBef>
                        <a:spcAft>
                          <a:spcPts val="0"/>
                        </a:spcAft>
                      </a:pPr>
                      <a:r>
                        <a:rPr lang="en-GB" sz="1200" dirty="0">
                          <a:effectLst/>
                        </a:rPr>
                        <a:t>Ref #</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Intended Use</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Target Population</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Type of AI used</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Input</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Performance</a:t>
                      </a:r>
                      <a:endParaRPr lang="en-IN" sz="1200">
                        <a:effectLst/>
                        <a:latin typeface="Times New Roman"/>
                        <a:ea typeface="Calibri"/>
                      </a:endParaRPr>
                    </a:p>
                  </a:txBody>
                  <a:tcPr marL="68580" marR="68580" marT="0" marB="0"/>
                </a:tc>
                <a:extLst>
                  <a:ext uri="{0D108BD9-81ED-4DB2-BD59-A6C34878D82A}">
                    <a16:rowId xmlns:a16="http://schemas.microsoft.com/office/drawing/2014/main" val="10000"/>
                  </a:ext>
                </a:extLst>
              </a:tr>
              <a:tr h="2528887">
                <a:tc>
                  <a:txBody>
                    <a:bodyPr/>
                    <a:lstStyle/>
                    <a:p>
                      <a:pPr>
                        <a:spcBef>
                          <a:spcPts val="600"/>
                        </a:spcBef>
                        <a:spcAft>
                          <a:spcPts val="0"/>
                        </a:spcAft>
                      </a:pPr>
                      <a:r>
                        <a:rPr lang="en-GB" sz="1200" dirty="0" err="1">
                          <a:effectLst/>
                        </a:rPr>
                        <a:t>Jayasundar</a:t>
                      </a:r>
                      <a:r>
                        <a:rPr lang="en-GB" sz="1200" dirty="0">
                          <a:effectLst/>
                        </a:rPr>
                        <a:t> R et al. (2020, 2021), Kumar D, Singh A, </a:t>
                      </a:r>
                      <a:r>
                        <a:rPr lang="en-GB" sz="1200" dirty="0" err="1">
                          <a:effectLst/>
                        </a:rPr>
                        <a:t>Jayasundar</a:t>
                      </a:r>
                      <a:r>
                        <a:rPr lang="en-GB" sz="1200" dirty="0">
                          <a:effectLst/>
                        </a:rPr>
                        <a:t> R et al. (2021)</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Detection of taste of medicinal plants</a:t>
                      </a:r>
                      <a:endParaRPr lang="en-IN" sz="1200" dirty="0">
                        <a:effectLst/>
                        <a:latin typeface="Times New Roman"/>
                        <a:ea typeface="Calibri"/>
                      </a:endParaRPr>
                    </a:p>
                  </a:txBody>
                  <a:tcPr marL="68580" marR="68580" marT="0" marB="0"/>
                </a:tc>
                <a:tc>
                  <a:txBody>
                    <a:bodyPr/>
                    <a:lstStyle/>
                    <a:p>
                      <a:pPr>
                        <a:spcBef>
                          <a:spcPts val="600"/>
                        </a:spcBef>
                        <a:spcAft>
                          <a:spcPts val="0"/>
                        </a:spcAft>
                      </a:pPr>
                      <a:r>
                        <a:rPr lang="en-GB" sz="1200">
                          <a:effectLst/>
                        </a:rPr>
                        <a:t> </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Electronic tongue, NMR analysis</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8580" marR="68580" marT="0" marB="0"/>
                </a:tc>
                <a:tc>
                  <a:txBody>
                    <a:bodyPr/>
                    <a:lstStyle/>
                    <a:p>
                      <a:pPr>
                        <a:spcBef>
                          <a:spcPts val="600"/>
                        </a:spcBef>
                        <a:spcAft>
                          <a:spcPts val="0"/>
                        </a:spcAft>
                      </a:pPr>
                      <a:r>
                        <a:rPr lang="en-GB" sz="1200" dirty="0">
                          <a:effectLst/>
                        </a:rPr>
                        <a:t>(Exploratory work)</a:t>
                      </a:r>
                      <a:endParaRPr lang="en-IN" sz="1200" dirty="0">
                        <a:effectLst/>
                        <a:latin typeface="Times New Roman"/>
                        <a:ea typeface="Calibri"/>
                      </a:endParaRPr>
                    </a:p>
                  </a:txBody>
                  <a:tcPr marL="68580" marR="68580" marT="0" marB="0"/>
                </a:tc>
                <a:extLst>
                  <a:ext uri="{0D108BD9-81ED-4DB2-BD59-A6C34878D82A}">
                    <a16:rowId xmlns:a16="http://schemas.microsoft.com/office/drawing/2014/main" val="10001"/>
                  </a:ext>
                </a:extLst>
              </a:tr>
            </a:tbl>
          </a:graphicData>
        </a:graphic>
      </p:graphicFrame>
      <p:sp>
        <p:nvSpPr>
          <p:cNvPr id="4" name="Rectangle 1"/>
          <p:cNvSpPr>
            <a:spLocks noChangeArrowheads="1"/>
          </p:cNvSpPr>
          <p:nvPr/>
        </p:nvSpPr>
        <p:spPr bwMode="auto">
          <a:xfrm>
            <a:off x="3013075" y="3270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857704" y="54401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Jayasundar</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R, Singh A, Kumar D. Challenges in using electronic tongue to study rasa of plants: I. Finding the right tool for the right job. J Ayurveda </a:t>
            </a:r>
            <a:r>
              <a:rPr kumimoji="0" lang="en-GB" altLang="ja-JP" sz="800" b="0" i="0" u="none" strike="noStrike" cap="none" normalizeH="0" baseline="0" dirty="0" err="1" bmk="">
                <a:ln>
                  <a:noFill/>
                </a:ln>
                <a:solidFill>
                  <a:schemeClr val="tx1"/>
                </a:solidFill>
                <a:effectLst/>
                <a:latin typeface="Times New Roman" pitchFamily="18" charset="0"/>
                <a:ea typeface="Calibri" pitchFamily="34" charset="0"/>
                <a:cs typeface="Times New Roman" pitchFamily="18" charset="0"/>
              </a:rPr>
              <a:t>Integr</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Med [Internet]. 2021;12(2):234–7. Available from: https://www.sciencedirect.com/science/article/pii/S0975947620301467</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Kumar D, Singh A,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Jayasundar</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R. Challenges in using Electronic tongue to study rasa of plants: II. Impact of solvent and concentration on sensor response and taste ranking. J Ayurveda </a:t>
            </a:r>
            <a:r>
              <a:rPr kumimoji="0" lang="en-GB" altLang="ja-JP" sz="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Integr</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Med [Internet]. 2021;12(2):238–44. Available from: https://www.sciencedirect.com/science/article/pii/S0975947620301455</a:t>
            </a:r>
            <a:endParaRPr kumimoji="0" lang="en-GB" altLang="ja-JP"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96769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5828" y="648385"/>
            <a:ext cx="8251371" cy="369332"/>
          </a:xfrm>
          <a:prstGeom prst="rect">
            <a:avLst/>
          </a:prstGeom>
        </p:spPr>
        <p:txBody>
          <a:bodyPr wrap="square">
            <a:spAutoFit/>
          </a:bodyPr>
          <a:lstStyle/>
          <a:p>
            <a:pPr lvl="0"/>
            <a:r>
              <a:rPr lang="en-GB" dirty="0"/>
              <a:t>D. Miscellaneous (TM Standards, Usage, Knowledge, Aptitude, Perception, Policy etc.,)</a:t>
            </a:r>
            <a:endParaRPr lang="en-IN" dirty="0"/>
          </a:p>
        </p:txBody>
      </p:sp>
      <p:graphicFrame>
        <p:nvGraphicFramePr>
          <p:cNvPr id="3" name="Table 2"/>
          <p:cNvGraphicFramePr>
            <a:graphicFrameLocks noGrp="1"/>
          </p:cNvGraphicFramePr>
          <p:nvPr/>
        </p:nvGraphicFramePr>
        <p:xfrm>
          <a:off x="391886" y="1032911"/>
          <a:ext cx="11217727" cy="4339189"/>
        </p:xfrm>
        <a:graphic>
          <a:graphicData uri="http://schemas.openxmlformats.org/drawingml/2006/table">
            <a:tbl>
              <a:tblPr firstRow="1" firstCol="1" bandRow="1">
                <a:tableStyleId>{5C22544A-7EE6-4342-B048-85BDC9FD1C3A}</a:tableStyleId>
              </a:tblPr>
              <a:tblGrid>
                <a:gridCol w="2106501">
                  <a:extLst>
                    <a:ext uri="{9D8B030D-6E8A-4147-A177-3AD203B41FA5}">
                      <a16:colId xmlns:a16="http://schemas.microsoft.com/office/drawing/2014/main" val="20000"/>
                    </a:ext>
                  </a:extLst>
                </a:gridCol>
                <a:gridCol w="2085702">
                  <a:extLst>
                    <a:ext uri="{9D8B030D-6E8A-4147-A177-3AD203B41FA5}">
                      <a16:colId xmlns:a16="http://schemas.microsoft.com/office/drawing/2014/main" val="20001"/>
                    </a:ext>
                  </a:extLst>
                </a:gridCol>
                <a:gridCol w="1574965">
                  <a:extLst>
                    <a:ext uri="{9D8B030D-6E8A-4147-A177-3AD203B41FA5}">
                      <a16:colId xmlns:a16="http://schemas.microsoft.com/office/drawing/2014/main" val="20002"/>
                    </a:ext>
                  </a:extLst>
                </a:gridCol>
                <a:gridCol w="1967840">
                  <a:extLst>
                    <a:ext uri="{9D8B030D-6E8A-4147-A177-3AD203B41FA5}">
                      <a16:colId xmlns:a16="http://schemas.microsoft.com/office/drawing/2014/main" val="20003"/>
                    </a:ext>
                  </a:extLst>
                </a:gridCol>
                <a:gridCol w="1815312">
                  <a:extLst>
                    <a:ext uri="{9D8B030D-6E8A-4147-A177-3AD203B41FA5}">
                      <a16:colId xmlns:a16="http://schemas.microsoft.com/office/drawing/2014/main" val="20004"/>
                    </a:ext>
                  </a:extLst>
                </a:gridCol>
                <a:gridCol w="1667407">
                  <a:extLst>
                    <a:ext uri="{9D8B030D-6E8A-4147-A177-3AD203B41FA5}">
                      <a16:colId xmlns:a16="http://schemas.microsoft.com/office/drawing/2014/main" val="20005"/>
                    </a:ext>
                  </a:extLst>
                </a:gridCol>
              </a:tblGrid>
              <a:tr h="302476">
                <a:tc>
                  <a:txBody>
                    <a:bodyPr/>
                    <a:lstStyle/>
                    <a:p>
                      <a:pPr>
                        <a:spcBef>
                          <a:spcPts val="600"/>
                        </a:spcBef>
                        <a:spcAft>
                          <a:spcPts val="0"/>
                        </a:spcAft>
                      </a:pPr>
                      <a:r>
                        <a:rPr lang="en-GB" sz="1400" dirty="0">
                          <a:effectLst/>
                        </a:rPr>
                        <a:t>Ref #</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a:effectLst/>
                        </a:rPr>
                        <a:t>Intended Use</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Target Population</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Type of AI used</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Input</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Performance</a:t>
                      </a:r>
                      <a:endParaRPr lang="en-IN" sz="1400">
                        <a:effectLst/>
                        <a:latin typeface="Times New Roman"/>
                        <a:ea typeface="Calibri"/>
                      </a:endParaRPr>
                    </a:p>
                  </a:txBody>
                  <a:tcPr marL="56267" marR="56267" marT="0" marB="0"/>
                </a:tc>
                <a:extLst>
                  <a:ext uri="{0D108BD9-81ED-4DB2-BD59-A6C34878D82A}">
                    <a16:rowId xmlns:a16="http://schemas.microsoft.com/office/drawing/2014/main" val="10000"/>
                  </a:ext>
                </a:extLst>
              </a:tr>
              <a:tr h="453715">
                <a:tc>
                  <a:txBody>
                    <a:bodyPr/>
                    <a:lstStyle/>
                    <a:p>
                      <a:pPr>
                        <a:spcBef>
                          <a:spcPts val="600"/>
                        </a:spcBef>
                        <a:spcAft>
                          <a:spcPts val="0"/>
                        </a:spcAft>
                      </a:pPr>
                      <a:r>
                        <a:rPr lang="en-GB" sz="1400" dirty="0" err="1">
                          <a:effectLst/>
                        </a:rPr>
                        <a:t>Astin</a:t>
                      </a:r>
                      <a:r>
                        <a:rPr lang="en-GB" sz="1400" dirty="0">
                          <a:effectLst/>
                        </a:rPr>
                        <a:t> J et al</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IN" sz="1400" dirty="0">
                          <a:effectLst/>
                        </a:rPr>
                        <a:t>Why Patients Use Alternative Medicine</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a:effectLst/>
                        </a:rPr>
                        <a:t>General</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Review</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(Pre-AI work)</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(Exploratory work)</a:t>
                      </a:r>
                      <a:endParaRPr lang="en-IN" sz="1400">
                        <a:effectLst/>
                        <a:latin typeface="Times New Roman"/>
                        <a:ea typeface="Calibri"/>
                      </a:endParaRPr>
                    </a:p>
                  </a:txBody>
                  <a:tcPr marL="56267" marR="56267" marT="0" marB="0"/>
                </a:tc>
                <a:extLst>
                  <a:ext uri="{0D108BD9-81ED-4DB2-BD59-A6C34878D82A}">
                    <a16:rowId xmlns:a16="http://schemas.microsoft.com/office/drawing/2014/main" val="10001"/>
                  </a:ext>
                </a:extLst>
              </a:tr>
              <a:tr h="1340120">
                <a:tc>
                  <a:txBody>
                    <a:bodyPr/>
                    <a:lstStyle/>
                    <a:p>
                      <a:pPr>
                        <a:spcBef>
                          <a:spcPts val="600"/>
                        </a:spcBef>
                        <a:spcAft>
                          <a:spcPts val="0"/>
                        </a:spcAft>
                      </a:pPr>
                      <a:r>
                        <a:rPr lang="en-GB" sz="1400">
                          <a:effectLst/>
                        </a:rPr>
                        <a:t>Jansen C</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Integrative medicine: Opportunities, challenges and data analytics-based solutions for traditional medicine</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General</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Review</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(Pre-AI work)</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a:effectLst/>
                        </a:rPr>
                        <a:t>(Exploratory work)</a:t>
                      </a:r>
                      <a:endParaRPr lang="en-IN" sz="1400">
                        <a:effectLst/>
                        <a:latin typeface="Times New Roman"/>
                        <a:ea typeface="Calibri"/>
                      </a:endParaRPr>
                    </a:p>
                  </a:txBody>
                  <a:tcPr marL="56267" marR="56267" marT="0" marB="0"/>
                </a:tc>
                <a:extLst>
                  <a:ext uri="{0D108BD9-81ED-4DB2-BD59-A6C34878D82A}">
                    <a16:rowId xmlns:a16="http://schemas.microsoft.com/office/drawing/2014/main" val="10002"/>
                  </a:ext>
                </a:extLst>
              </a:tr>
              <a:tr h="604953">
                <a:tc>
                  <a:txBody>
                    <a:bodyPr/>
                    <a:lstStyle/>
                    <a:p>
                      <a:pPr>
                        <a:spcBef>
                          <a:spcPts val="600"/>
                        </a:spcBef>
                        <a:spcAft>
                          <a:spcPts val="0"/>
                        </a:spcAft>
                      </a:pPr>
                      <a:r>
                        <a:rPr lang="en-GB" sz="1400">
                          <a:effectLst/>
                        </a:rPr>
                        <a:t>Anonymous, Ammon K, Bornhöft G et Al</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Health Technology Assessment (HTA) and TM</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General</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HTA</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(Pre-AI work)</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a:effectLst/>
                        </a:rPr>
                        <a:t>(Exploratory work)</a:t>
                      </a:r>
                      <a:endParaRPr lang="en-IN" sz="1400">
                        <a:effectLst/>
                        <a:latin typeface="Times New Roman"/>
                        <a:ea typeface="Calibri"/>
                      </a:endParaRPr>
                    </a:p>
                  </a:txBody>
                  <a:tcPr marL="56267" marR="56267" marT="0" marB="0"/>
                </a:tc>
                <a:extLst>
                  <a:ext uri="{0D108BD9-81ED-4DB2-BD59-A6C34878D82A}">
                    <a16:rowId xmlns:a16="http://schemas.microsoft.com/office/drawing/2014/main" val="10003"/>
                  </a:ext>
                </a:extLst>
              </a:tr>
              <a:tr h="1637925">
                <a:tc>
                  <a:txBody>
                    <a:bodyPr/>
                    <a:lstStyle/>
                    <a:p>
                      <a:pPr>
                        <a:spcBef>
                          <a:spcPts val="600"/>
                        </a:spcBef>
                        <a:spcAft>
                          <a:spcPts val="0"/>
                        </a:spcAft>
                      </a:pPr>
                      <a:r>
                        <a:rPr lang="en-GB" sz="1400">
                          <a:effectLst/>
                        </a:rPr>
                        <a:t>Rudra S et al</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Utilization of alternative systems of medicine as health care services in India: Evidence on AYUSH care from NSS 2014</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General</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a:effectLst/>
                        </a:rPr>
                        <a:t>Review</a:t>
                      </a:r>
                      <a:endParaRPr lang="en-IN" sz="140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(Pre-AI work)</a:t>
                      </a:r>
                      <a:endParaRPr lang="en-IN" sz="1400" dirty="0">
                        <a:effectLst/>
                        <a:latin typeface="Times New Roman"/>
                        <a:ea typeface="Calibri"/>
                      </a:endParaRPr>
                    </a:p>
                  </a:txBody>
                  <a:tcPr marL="56267" marR="56267" marT="0" marB="0"/>
                </a:tc>
                <a:tc>
                  <a:txBody>
                    <a:bodyPr/>
                    <a:lstStyle/>
                    <a:p>
                      <a:pPr>
                        <a:spcBef>
                          <a:spcPts val="600"/>
                        </a:spcBef>
                        <a:spcAft>
                          <a:spcPts val="0"/>
                        </a:spcAft>
                      </a:pPr>
                      <a:r>
                        <a:rPr lang="en-GB" sz="1400" dirty="0">
                          <a:effectLst/>
                        </a:rPr>
                        <a:t>(Exploratory work)</a:t>
                      </a:r>
                      <a:endParaRPr lang="en-IN" sz="1400" dirty="0">
                        <a:effectLst/>
                        <a:latin typeface="Times New Roman"/>
                        <a:ea typeface="Calibri"/>
                      </a:endParaRPr>
                    </a:p>
                  </a:txBody>
                  <a:tcPr marL="56267" marR="56267" marT="0" marB="0"/>
                </a:tc>
                <a:extLst>
                  <a:ext uri="{0D108BD9-81ED-4DB2-BD59-A6C34878D82A}">
                    <a16:rowId xmlns:a16="http://schemas.microsoft.com/office/drawing/2014/main" val="10004"/>
                  </a:ext>
                </a:extLst>
              </a:tr>
            </a:tbl>
          </a:graphicData>
        </a:graphic>
      </p:graphicFrame>
      <p:sp>
        <p:nvSpPr>
          <p:cNvPr id="6" name="Rectangle 3"/>
          <p:cNvSpPr>
            <a:spLocks noChangeArrowheads="1"/>
          </p:cNvSpPr>
          <p:nvPr/>
        </p:nvSpPr>
        <p:spPr bwMode="auto">
          <a:xfrm>
            <a:off x="276906" y="5475169"/>
            <a:ext cx="9185501"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Astin</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J. A. (1998). Why Patients Use Alternative Medicine: Results of a National Study.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JAMA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279</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(19), 1548–1553. https://doi.org/10.1001/JAMA.279.19.1548</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Jansen, C., Baker, J. D.,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Kodaira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E.,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Ang</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L.,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Bacani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 J., Aldan, J. 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Shimoda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L. M. N.,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Salameh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 Small-Howard, A. L., Stokes, A. J., Turner, H.,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Adra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C. N. (2021). Medicine in motion: Opportunities, challenges and data analytics-based solutions for traditional medicine integration into western medical practice.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Journal of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Ethnopharmacology</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267</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113477. https://doi.org/10.1016/J.JEP.2020.113477</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HTA in Switzerland -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SwissHTA</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 Swiss Health Technology Assessment</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n.d.</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Retrieved December 26, 2022, from http://www.swisshta.org/index.php/HTA_in_Switzerland.html</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5"/>
              </a:rPr>
              <a:t>[iv]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Ammon, K. von,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Cardini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F.,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Daig</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U., Dragan, S.,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FreiErb</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Martin,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Hegyi</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G.,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Sarsina</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P. R. di,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Sørensen</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J.,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Ursoniu</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S.,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Weidenhammer</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W.,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Lewith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G.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n.d.</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Health Technology Assessment (HTA) and a map of CAM provision in the EU (Final Report of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CAMbrella</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Work Package 5)</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CAMBRELLLA. Retrieved December 26, 2022, from https://cam-europe.eu/wp-content/uploads/2018/09/WP5-CAMbrella-WP5final.pdf</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6"/>
              </a:rPr>
              <a:t>[v]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Bornhöft</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Gudrun., &amp;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Matthiessen</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P. F. (2011).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Homeopathy in healthcare -- Effectiveness, appropriateness, safety, costs : an HTA report on homeopathy as part of the Swiss Complementary Medicine Evaluation Programme</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209. https://www.hri-research.org/resources/homeopathy-the-debate/the-swiss-hta-report-on-homeopathy/</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7"/>
              </a:rPr>
              <a:t>[vi]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Rudra</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S., </a:t>
            </a:r>
            <a:r>
              <a:rPr kumimoji="0" lang="en-GB" altLang="ja-JP" sz="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Kalra</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 Kumar, A., &amp; Joe, W. (2017). Utilization of alternative systems of medicine as health care services in India: Evidence on AYUSH care from NSS 2014. </a:t>
            </a:r>
            <a:r>
              <a:rPr kumimoji="0" lang="en-GB" altLang="ja-JP" sz="8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PloS</a:t>
            </a:r>
            <a:r>
              <a:rPr kumimoji="0" lang="en-GB" altLang="ja-JP" sz="8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One</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12</a:t>
            </a:r>
            <a:r>
              <a:rPr kumimoji="0" lang="en-GB" altLang="ja-JP" sz="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(5). https://doi.org/10.1371/JOURNAL.PONE.0176916</a:t>
            </a:r>
            <a:endParaRPr kumimoji="0" lang="en-GB" altLang="ja-JP"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70431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02130" y="1017717"/>
          <a:ext cx="10825840" cy="4003319"/>
        </p:xfrm>
        <a:graphic>
          <a:graphicData uri="http://schemas.openxmlformats.org/drawingml/2006/table">
            <a:tbl>
              <a:tblPr firstRow="1" firstCol="1" bandRow="1">
                <a:tableStyleId>{5C22544A-7EE6-4342-B048-85BDC9FD1C3A}</a:tableStyleId>
              </a:tblPr>
              <a:tblGrid>
                <a:gridCol w="2032912">
                  <a:extLst>
                    <a:ext uri="{9D8B030D-6E8A-4147-A177-3AD203B41FA5}">
                      <a16:colId xmlns:a16="http://schemas.microsoft.com/office/drawing/2014/main" val="20000"/>
                    </a:ext>
                  </a:extLst>
                </a:gridCol>
                <a:gridCol w="2012840">
                  <a:extLst>
                    <a:ext uri="{9D8B030D-6E8A-4147-A177-3AD203B41FA5}">
                      <a16:colId xmlns:a16="http://schemas.microsoft.com/office/drawing/2014/main" val="20001"/>
                    </a:ext>
                  </a:extLst>
                </a:gridCol>
                <a:gridCol w="1519945">
                  <a:extLst>
                    <a:ext uri="{9D8B030D-6E8A-4147-A177-3AD203B41FA5}">
                      <a16:colId xmlns:a16="http://schemas.microsoft.com/office/drawing/2014/main" val="20002"/>
                    </a:ext>
                  </a:extLst>
                </a:gridCol>
                <a:gridCol w="1899093">
                  <a:extLst>
                    <a:ext uri="{9D8B030D-6E8A-4147-A177-3AD203B41FA5}">
                      <a16:colId xmlns:a16="http://schemas.microsoft.com/office/drawing/2014/main" val="20003"/>
                    </a:ext>
                  </a:extLst>
                </a:gridCol>
                <a:gridCol w="1751895">
                  <a:extLst>
                    <a:ext uri="{9D8B030D-6E8A-4147-A177-3AD203B41FA5}">
                      <a16:colId xmlns:a16="http://schemas.microsoft.com/office/drawing/2014/main" val="20004"/>
                    </a:ext>
                  </a:extLst>
                </a:gridCol>
                <a:gridCol w="1609155">
                  <a:extLst>
                    <a:ext uri="{9D8B030D-6E8A-4147-A177-3AD203B41FA5}">
                      <a16:colId xmlns:a16="http://schemas.microsoft.com/office/drawing/2014/main" val="20005"/>
                    </a:ext>
                  </a:extLst>
                </a:gridCol>
              </a:tblGrid>
              <a:tr h="475120">
                <a:tc>
                  <a:txBody>
                    <a:bodyPr/>
                    <a:lstStyle/>
                    <a:p>
                      <a:pPr>
                        <a:spcBef>
                          <a:spcPts val="600"/>
                        </a:spcBef>
                        <a:spcAft>
                          <a:spcPts val="0"/>
                        </a:spcAft>
                      </a:pPr>
                      <a:r>
                        <a:rPr lang="en-GB" sz="1200" dirty="0">
                          <a:effectLst/>
                        </a:rPr>
                        <a:t>Anonymous</a:t>
                      </a:r>
                      <a:endParaRPr lang="en-IN" sz="1200" dirty="0">
                        <a:effectLst/>
                        <a:latin typeface="Times New Roman"/>
                        <a:ea typeface="Calibri"/>
                      </a:endParaRPr>
                    </a:p>
                  </a:txBody>
                  <a:tcPr marL="67990" marR="67990" marT="0" marB="0"/>
                </a:tc>
                <a:tc>
                  <a:txBody>
                    <a:bodyPr/>
                    <a:lstStyle/>
                    <a:p>
                      <a:pPr>
                        <a:spcBef>
                          <a:spcPts val="600"/>
                        </a:spcBef>
                        <a:spcAft>
                          <a:spcPts val="0"/>
                        </a:spcAft>
                      </a:pPr>
                      <a:r>
                        <a:rPr lang="en-GB" sz="1200">
                          <a:effectLst/>
                        </a:rPr>
                        <a:t>NAMASTE Portal, Glossary of Ayurveda Terminologies (BIS)</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General</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Colloborative, Consultative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(Exploratory work)</a:t>
                      </a:r>
                      <a:endParaRPr lang="en-IN" sz="1200">
                        <a:effectLst/>
                        <a:latin typeface="Times New Roman"/>
                        <a:ea typeface="Calibri"/>
                      </a:endParaRPr>
                    </a:p>
                  </a:txBody>
                  <a:tcPr marL="67990" marR="67990" marT="0" marB="0"/>
                </a:tc>
                <a:extLst>
                  <a:ext uri="{0D108BD9-81ED-4DB2-BD59-A6C34878D82A}">
                    <a16:rowId xmlns:a16="http://schemas.microsoft.com/office/drawing/2014/main" val="10000"/>
                  </a:ext>
                </a:extLst>
              </a:tr>
              <a:tr h="829165">
                <a:tc>
                  <a:txBody>
                    <a:bodyPr/>
                    <a:lstStyle/>
                    <a:p>
                      <a:pPr>
                        <a:spcBef>
                          <a:spcPts val="600"/>
                        </a:spcBef>
                        <a:spcAft>
                          <a:spcPts val="0"/>
                        </a:spcAft>
                      </a:pPr>
                      <a:r>
                        <a:rPr lang="en-GB" sz="1200">
                          <a:effectLst/>
                        </a:rPr>
                        <a:t>Anonymous</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dirty="0">
                          <a:effectLst/>
                        </a:rPr>
                        <a:t>WHO benchmark documents for training and practice of Ayurveda, Unani, Acupuncture, Naturopathy,</a:t>
                      </a:r>
                      <a:endParaRPr lang="en-IN" sz="1200" dirty="0">
                        <a:effectLst/>
                        <a:latin typeface="Times New Roman"/>
                        <a:ea typeface="Calibri"/>
                      </a:endParaRPr>
                    </a:p>
                  </a:txBody>
                  <a:tcPr marL="67990" marR="67990" marT="0" marB="0"/>
                </a:tc>
                <a:tc>
                  <a:txBody>
                    <a:bodyPr/>
                    <a:lstStyle/>
                    <a:p>
                      <a:pPr>
                        <a:spcBef>
                          <a:spcPts val="600"/>
                        </a:spcBef>
                        <a:spcAft>
                          <a:spcPts val="0"/>
                        </a:spcAft>
                      </a:pPr>
                      <a:r>
                        <a:rPr lang="en-GB" sz="1200">
                          <a:effectLst/>
                        </a:rPr>
                        <a:t>General</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Colloborative, Consultative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(Exploratory work)</a:t>
                      </a:r>
                      <a:endParaRPr lang="en-IN" sz="1200">
                        <a:effectLst/>
                        <a:latin typeface="Times New Roman"/>
                        <a:ea typeface="Calibri"/>
                      </a:endParaRPr>
                    </a:p>
                  </a:txBody>
                  <a:tcPr marL="67990" marR="67990" marT="0" marB="0"/>
                </a:tc>
                <a:extLst>
                  <a:ext uri="{0D108BD9-81ED-4DB2-BD59-A6C34878D82A}">
                    <a16:rowId xmlns:a16="http://schemas.microsoft.com/office/drawing/2014/main" val="10001"/>
                  </a:ext>
                </a:extLst>
              </a:tr>
              <a:tr h="1349517">
                <a:tc>
                  <a:txBody>
                    <a:bodyPr/>
                    <a:lstStyle/>
                    <a:p>
                      <a:pPr>
                        <a:spcBef>
                          <a:spcPts val="600"/>
                        </a:spcBef>
                        <a:spcAft>
                          <a:spcPts val="0"/>
                        </a:spcAft>
                      </a:pPr>
                      <a:r>
                        <a:rPr lang="en-GB" sz="1200" dirty="0">
                          <a:effectLst/>
                        </a:rPr>
                        <a:t>Anonymous</a:t>
                      </a:r>
                      <a:endParaRPr lang="en-IN" sz="1200" dirty="0">
                        <a:effectLst/>
                        <a:latin typeface="Times New Roman"/>
                        <a:ea typeface="Calibri"/>
                      </a:endParaRPr>
                    </a:p>
                  </a:txBody>
                  <a:tcPr marL="67990" marR="67990" marT="0" marB="0"/>
                </a:tc>
                <a:tc>
                  <a:txBody>
                    <a:bodyPr/>
                    <a:lstStyle/>
                    <a:p>
                      <a:pPr>
                        <a:spcBef>
                          <a:spcPts val="600"/>
                        </a:spcBef>
                        <a:spcAft>
                          <a:spcPts val="0"/>
                        </a:spcAft>
                      </a:pPr>
                      <a:r>
                        <a:rPr lang="en-GB" sz="1200">
                          <a:effectLst/>
                        </a:rPr>
                        <a:t>WHO international standard terminologies on Ayurveda, Siddha, Unani, Traditional Chinese Medicine</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General</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Colloborative, Consultative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a:effectLst/>
                        </a:rPr>
                        <a:t>(Pre-AI work)</a:t>
                      </a:r>
                      <a:endParaRPr lang="en-IN" sz="1200">
                        <a:effectLst/>
                        <a:latin typeface="Times New Roman"/>
                        <a:ea typeface="Calibri"/>
                      </a:endParaRPr>
                    </a:p>
                  </a:txBody>
                  <a:tcPr marL="67990" marR="67990" marT="0" marB="0"/>
                </a:tc>
                <a:tc>
                  <a:txBody>
                    <a:bodyPr/>
                    <a:lstStyle/>
                    <a:p>
                      <a:pPr>
                        <a:spcBef>
                          <a:spcPts val="600"/>
                        </a:spcBef>
                        <a:spcAft>
                          <a:spcPts val="0"/>
                        </a:spcAft>
                      </a:pPr>
                      <a:r>
                        <a:rPr lang="en-GB" sz="1200" dirty="0">
                          <a:effectLst/>
                        </a:rPr>
                        <a:t>(Exploratory work)</a:t>
                      </a:r>
                      <a:endParaRPr lang="en-IN" sz="1200" dirty="0">
                        <a:effectLst/>
                        <a:latin typeface="Times New Roman"/>
                        <a:ea typeface="Calibri"/>
                      </a:endParaRPr>
                    </a:p>
                  </a:txBody>
                  <a:tcPr marL="67990" marR="67990" marT="0" marB="0"/>
                </a:tc>
                <a:extLst>
                  <a:ext uri="{0D108BD9-81ED-4DB2-BD59-A6C34878D82A}">
                    <a16:rowId xmlns:a16="http://schemas.microsoft.com/office/drawing/2014/main" val="10002"/>
                  </a:ext>
                </a:extLst>
              </a:tr>
              <a:tr h="1349517">
                <a:tc>
                  <a:txBody>
                    <a:bodyPr/>
                    <a:lstStyle/>
                    <a:p>
                      <a:pPr>
                        <a:spcBef>
                          <a:spcPts val="600"/>
                        </a:spcBef>
                        <a:spcAft>
                          <a:spcPts val="0"/>
                        </a:spcAft>
                      </a:pPr>
                      <a:r>
                        <a:rPr lang="en-GB" sz="1050" b="0">
                          <a:solidFill>
                            <a:srgbClr val="000000"/>
                          </a:solidFill>
                          <a:effectLst/>
                          <a:latin typeface="Georgia"/>
                          <a:ea typeface="Calibri"/>
                        </a:rPr>
                        <a:t>Hongmin Chu</a:t>
                      </a:r>
                      <a:r>
                        <a:rPr lang="en-GB" sz="1200" b="0">
                          <a:solidFill>
                            <a:srgbClr val="000000"/>
                          </a:solidFill>
                          <a:effectLst/>
                          <a:latin typeface="Times New Roman"/>
                          <a:ea typeface="Calibri"/>
                        </a:rPr>
                        <a:t> et al. </a:t>
                      </a:r>
                      <a:endParaRPr lang="en-IN" sz="1200" b="0">
                        <a:effectLst/>
                        <a:latin typeface="Times New Roman"/>
                        <a:ea typeface="Calibri"/>
                      </a:endParaRPr>
                    </a:p>
                  </a:txBody>
                  <a:tcPr marL="68580" marR="68580" marT="0" marB="0"/>
                </a:tc>
                <a:tc>
                  <a:txBody>
                    <a:bodyPr/>
                    <a:lstStyle/>
                    <a:p>
                      <a:pPr>
                        <a:spcBef>
                          <a:spcPts val="600"/>
                        </a:spcBef>
                        <a:spcAft>
                          <a:spcPts val="0"/>
                        </a:spcAft>
                      </a:pPr>
                      <a:r>
                        <a:rPr lang="en-GB" sz="1200" b="0">
                          <a:solidFill>
                            <a:srgbClr val="000000"/>
                          </a:solidFill>
                          <a:effectLst/>
                          <a:latin typeface="Times New Roman"/>
                          <a:ea typeface="Calibri"/>
                        </a:rPr>
                        <a:t>The Use of Artificial Intelligence in Complementary and Alternative Medicine: A Systematic Scoping Review</a:t>
                      </a:r>
                      <a:endParaRPr lang="en-IN" sz="1200" b="0">
                        <a:effectLst/>
                        <a:latin typeface="Times New Roman"/>
                        <a:ea typeface="Calibri"/>
                      </a:endParaRPr>
                    </a:p>
                  </a:txBody>
                  <a:tcPr marL="68580" marR="68580" marT="0" marB="0"/>
                </a:tc>
                <a:tc>
                  <a:txBody>
                    <a:bodyPr/>
                    <a:lstStyle/>
                    <a:p>
                      <a:pPr>
                        <a:spcBef>
                          <a:spcPts val="600"/>
                        </a:spcBef>
                        <a:spcAft>
                          <a:spcPts val="0"/>
                        </a:spcAft>
                      </a:pPr>
                      <a:r>
                        <a:rPr lang="en-GB" sz="1200" b="0">
                          <a:effectLst/>
                          <a:latin typeface="Times New Roman"/>
                          <a:ea typeface="Calibri"/>
                        </a:rPr>
                        <a:t>Review</a:t>
                      </a:r>
                      <a:endParaRPr lang="en-IN" sz="1200" b="0">
                        <a:effectLst/>
                        <a:latin typeface="Times New Roman"/>
                        <a:ea typeface="Calibri"/>
                      </a:endParaRPr>
                    </a:p>
                  </a:txBody>
                  <a:tcPr marL="68580" marR="68580" marT="0" marB="0"/>
                </a:tc>
                <a:tc>
                  <a:txBody>
                    <a:bodyPr/>
                    <a:lstStyle/>
                    <a:p>
                      <a:pPr>
                        <a:spcBef>
                          <a:spcPts val="600"/>
                        </a:spcBef>
                        <a:spcAft>
                          <a:spcPts val="0"/>
                        </a:spcAft>
                      </a:pPr>
                      <a:r>
                        <a:rPr lang="en-GB" sz="1200" b="0">
                          <a:effectLst/>
                          <a:latin typeface="Times New Roman"/>
                          <a:ea typeface="Calibri"/>
                        </a:rPr>
                        <a:t>Scoping review</a:t>
                      </a:r>
                      <a:endParaRPr lang="en-IN" sz="1200" b="0">
                        <a:effectLst/>
                        <a:latin typeface="Times New Roman"/>
                        <a:ea typeface="Calibri"/>
                      </a:endParaRPr>
                    </a:p>
                  </a:txBody>
                  <a:tcPr marL="68580" marR="68580" marT="0" marB="0"/>
                </a:tc>
                <a:tc>
                  <a:txBody>
                    <a:bodyPr/>
                    <a:lstStyle/>
                    <a:p>
                      <a:pPr>
                        <a:spcBef>
                          <a:spcPts val="600"/>
                        </a:spcBef>
                        <a:spcAft>
                          <a:spcPts val="0"/>
                        </a:spcAft>
                      </a:pPr>
                      <a:r>
                        <a:rPr lang="en-GB" sz="1200" b="0">
                          <a:effectLst/>
                          <a:latin typeface="Times New Roman"/>
                          <a:ea typeface="Calibri"/>
                        </a:rPr>
                        <a:t>Review</a:t>
                      </a:r>
                      <a:endParaRPr lang="en-IN" sz="1200" b="0">
                        <a:effectLst/>
                        <a:latin typeface="Times New Roman"/>
                        <a:ea typeface="Calibri"/>
                      </a:endParaRPr>
                    </a:p>
                  </a:txBody>
                  <a:tcPr marL="68580" marR="68580" marT="0" marB="0"/>
                </a:tc>
                <a:tc>
                  <a:txBody>
                    <a:bodyPr/>
                    <a:lstStyle/>
                    <a:p>
                      <a:pPr>
                        <a:spcBef>
                          <a:spcPts val="600"/>
                        </a:spcBef>
                        <a:spcAft>
                          <a:spcPts val="0"/>
                        </a:spcAft>
                      </a:pPr>
                      <a:r>
                        <a:rPr lang="en-GB" sz="1200" b="0" dirty="0">
                          <a:effectLst/>
                          <a:latin typeface="Times New Roman"/>
                          <a:ea typeface="Calibri"/>
                        </a:rPr>
                        <a:t>Review</a:t>
                      </a:r>
                      <a:endParaRPr lang="en-IN" sz="1200" b="0" dirty="0">
                        <a:effectLst/>
                        <a:latin typeface="Times New Roman"/>
                        <a:ea typeface="Calibri"/>
                      </a:endParaRPr>
                    </a:p>
                  </a:txBody>
                  <a:tcPr marL="68580" marR="68580" marT="0" marB="0"/>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3040063" y="1806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791936" y="5674866"/>
            <a:ext cx="1058907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ja-JP" sz="8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30000" dirty="0" err="1" bmk="">
                <a:ln>
                  <a:noFill/>
                </a:ln>
                <a:solidFill>
                  <a:schemeClr val="tx1"/>
                </a:solidFill>
                <a:effectLst/>
                <a:latin typeface="Times New Roman" pitchFamily="18" charset="0"/>
                <a:ea typeface="Calibri" pitchFamily="34" charset="0"/>
                <a:cs typeface="Times New Roman" pitchFamily="18" charset="0"/>
                <a:hlinkClick r:id="rId2"/>
              </a:rPr>
              <a:t>i</a:t>
            </a: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2"/>
              </a:rPr>
              <a:t>]</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Saketh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Ram et al. (2017). National Ayurveda Morbidity Codes (NAMC). In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National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Ayush</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Morbidity and Standardized Electronic (NAMASTE) Portal</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Ministry of </a:t>
            </a:r>
            <a:r>
              <a:rPr kumimoji="0" lang="en-GB" altLang="ja-JP" sz="800" b="0"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Ayush</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Government of India. http://namstp.ayush.gov.in/#/Ayurveda</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3"/>
              </a:rPr>
              <a:t>[ii]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Anonymous. (2021). </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Glossary of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Ayurvedic</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a:t>
            </a:r>
            <a:r>
              <a:rPr kumimoji="0" lang="en-GB" altLang="ja-JP" sz="800" b="0" i="1"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Terminolgy</a:t>
            </a:r>
            <a:r>
              <a:rPr kumimoji="0" lang="en-GB" altLang="ja-JP" sz="800" b="0"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Part1-5</a:t>
            </a:r>
            <a:r>
              <a:rPr kumimoji="0" lang="en-GB" altLang="ja-JP" sz="800" b="0"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 https://www.services.bis.gov.in:8071/php/BIS_2.0/bisconnect/cls_module/Ministry_list/ministry_stndrds_list?mns_id=NTI%3D&amp;mns_name=TWluaXN0cnkgb2YgQVlVU0g%3D&amp;aspect=&amp;from=&amp;to=</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4"/>
              </a:rPr>
              <a:t>[iii]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https://www.who.int/publications/</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5"/>
              </a:rPr>
              <a:t>[iv]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https://www.who.int/publications/i/item/9789240064935</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6"/>
              </a:rPr>
              <a:t>[v]</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https://www.who.int/publications/i/item/9789240064973</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7"/>
              </a:rPr>
              <a:t>[vi]</a:t>
            </a:r>
            <a:r>
              <a:rPr kumimoji="0" lang="en-GB" altLang="ja-JP" sz="800" b="0" i="0" u="none" strike="noStrike" cap="none" normalizeH="0" baseline="0" dirty="0" bmk="">
                <a:ln>
                  <a:noFill/>
                </a:ln>
                <a:solidFill>
                  <a:schemeClr val="tx1"/>
                </a:solidFill>
                <a:effectLst/>
                <a:latin typeface="Times New Roman" pitchFamily="18" charset="0"/>
                <a:ea typeface="Calibri" pitchFamily="34" charset="0"/>
                <a:cs typeface="Times New Roman" pitchFamily="18" charset="0"/>
              </a:rPr>
              <a:t> https://www.who.int/publications/i/item/9789240064959</a:t>
            </a:r>
            <a:endParaRPr kumimoji="0" lang="en-GB" altLang="ja-JP" sz="800" b="0" i="0" u="none" strike="noStrike" cap="none" normalizeH="0" baseline="0" dirty="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ja-JP" sz="800" b="0" i="0" u="none" strike="noStrike" cap="none" normalizeH="0" baseline="30000" dirty="0" bmk="">
                <a:ln>
                  <a:noFill/>
                </a:ln>
                <a:solidFill>
                  <a:schemeClr val="tx1"/>
                </a:solidFill>
                <a:effectLst/>
                <a:latin typeface="Times New Roman" pitchFamily="18" charset="0"/>
                <a:ea typeface="Calibri" pitchFamily="34" charset="0"/>
                <a:cs typeface="Times New Roman" pitchFamily="18" charset="0"/>
                <a:hlinkClick r:id="rId8"/>
              </a:rPr>
              <a:t>[vii]</a:t>
            </a:r>
            <a:r>
              <a:rPr kumimoji="0" lang="en-GB" altLang="ja-JP" sz="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https://www.who.int/publications/i/item/9789240042322</a:t>
            </a:r>
            <a:endParaRPr kumimoji="0" lang="en-GB" altLang="ja-JP"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p:cNvSpPr/>
          <p:nvPr/>
        </p:nvSpPr>
        <p:spPr>
          <a:xfrm>
            <a:off x="3635828" y="648385"/>
            <a:ext cx="8251371" cy="369332"/>
          </a:xfrm>
          <a:prstGeom prst="rect">
            <a:avLst/>
          </a:prstGeom>
        </p:spPr>
        <p:txBody>
          <a:bodyPr wrap="square">
            <a:spAutoFit/>
          </a:bodyPr>
          <a:lstStyle/>
          <a:p>
            <a:pPr lvl="0"/>
            <a:r>
              <a:rPr lang="en-GB" dirty="0"/>
              <a:t>D. Miscellaneous (TM Standards, Usage, Knowledge, Aptitude, Perception, Policy etc.,)</a:t>
            </a:r>
            <a:endParaRPr lang="en-IN" dirty="0"/>
          </a:p>
        </p:txBody>
      </p:sp>
    </p:spTree>
    <p:extLst>
      <p:ext uri="{BB962C8B-B14F-4D97-AF65-F5344CB8AC3E}">
        <p14:creationId xmlns:p14="http://schemas.microsoft.com/office/powerpoint/2010/main" val="3259509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EBC6-00BE-B341-864B-2B36B76F6153}"/>
              </a:ext>
            </a:extLst>
          </p:cNvPr>
          <p:cNvSpPr>
            <a:spLocks noGrp="1"/>
          </p:cNvSpPr>
          <p:nvPr>
            <p:ph type="title"/>
          </p:nvPr>
        </p:nvSpPr>
        <p:spPr/>
        <p:txBody>
          <a:bodyPr/>
          <a:lstStyle/>
          <a:p>
            <a:r>
              <a:rPr lang="en-US" dirty="0"/>
              <a:t>Relevance and impact of an AI solution</a:t>
            </a:r>
          </a:p>
        </p:txBody>
      </p:sp>
      <p:sp>
        <p:nvSpPr>
          <p:cNvPr id="3" name="Content Placeholder 2">
            <a:extLst>
              <a:ext uri="{FF2B5EF4-FFF2-40B4-BE49-F238E27FC236}">
                <a16:creationId xmlns:a16="http://schemas.microsoft.com/office/drawing/2014/main" id="{E8006E35-A4EB-6B41-ACCE-4BA68773D9DB}"/>
              </a:ext>
            </a:extLst>
          </p:cNvPr>
          <p:cNvSpPr>
            <a:spLocks noGrp="1"/>
          </p:cNvSpPr>
          <p:nvPr>
            <p:ph idx="1"/>
          </p:nvPr>
        </p:nvSpPr>
        <p:spPr/>
        <p:txBody>
          <a:bodyPr/>
          <a:lstStyle/>
          <a:p>
            <a:r>
              <a:rPr lang="en-IN" b="0" i="0" dirty="0">
                <a:solidFill>
                  <a:srgbClr val="000000"/>
                </a:solidFill>
                <a:effectLst/>
                <a:latin typeface="Times" pitchFamily="2" charset="0"/>
              </a:rPr>
              <a:t>Subjective parameters and other whole system related data sets utilized in the TM diagnosis can be converted to objective parameters utilizing data analytics and AI and reduce the individual bias</a:t>
            </a:r>
          </a:p>
          <a:p>
            <a:pPr algn="l"/>
            <a:r>
              <a:rPr lang="en-IN" b="0" i="0" dirty="0">
                <a:solidFill>
                  <a:srgbClr val="000000"/>
                </a:solidFill>
                <a:effectLst/>
                <a:latin typeface="Times" pitchFamily="2" charset="0"/>
              </a:rPr>
              <a:t>Deploying such system ensures the objective approach in TM diagnosis and democratizes the knowledge system for wider reach. This certainly will have impact on impact on the health system, overall health system cost, life expectancy, or gross domestic product</a:t>
            </a:r>
          </a:p>
          <a:p>
            <a:pPr algn="l"/>
            <a:r>
              <a:rPr lang="en-IN" b="0" i="0" dirty="0">
                <a:solidFill>
                  <a:srgbClr val="000000"/>
                </a:solidFill>
                <a:effectLst/>
                <a:latin typeface="Times" pitchFamily="2" charset="0"/>
              </a:rPr>
              <a:t>Benchmarking this topic provide stakeholders with numbers for decision-making; does it simplify regulation, build trust, or facilitate adoption</a:t>
            </a:r>
          </a:p>
          <a:p>
            <a:endParaRPr lang="en-US" dirty="0"/>
          </a:p>
        </p:txBody>
      </p:sp>
    </p:spTree>
    <p:extLst>
      <p:ext uri="{BB962C8B-B14F-4D97-AF65-F5344CB8AC3E}">
        <p14:creationId xmlns:p14="http://schemas.microsoft.com/office/powerpoint/2010/main" val="114170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94;p18">
            <a:extLst>
              <a:ext uri="{FF2B5EF4-FFF2-40B4-BE49-F238E27FC236}">
                <a16:creationId xmlns:a16="http://schemas.microsoft.com/office/drawing/2014/main" id="{B141D5DF-8C9F-4831-B7F6-381862FF60A7}"/>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pic>
        <p:nvPicPr>
          <p:cNvPr id="6" name="Grafik 5">
            <a:extLst>
              <a:ext uri="{FF2B5EF4-FFF2-40B4-BE49-F238E27FC236}">
                <a16:creationId xmlns:a16="http://schemas.microsoft.com/office/drawing/2014/main" id="{3E3C403F-5F4B-5D78-7AC8-89D42381A855}"/>
              </a:ext>
            </a:extLst>
          </p:cNvPr>
          <p:cNvPicPr>
            <a:picLocks noChangeAspect="1"/>
          </p:cNvPicPr>
          <p:nvPr/>
        </p:nvPicPr>
        <p:blipFill>
          <a:blip r:embed="rId4"/>
          <a:stretch>
            <a:fillRect/>
          </a:stretch>
        </p:blipFill>
        <p:spPr>
          <a:xfrm>
            <a:off x="0" y="0"/>
            <a:ext cx="12192000" cy="6857999"/>
          </a:xfrm>
          <a:prstGeom prst="rect">
            <a:avLst/>
          </a:prstGeom>
        </p:spPr>
      </p:pic>
      <p:sp>
        <p:nvSpPr>
          <p:cNvPr id="9" name="Titel 8">
            <a:extLst>
              <a:ext uri="{FF2B5EF4-FFF2-40B4-BE49-F238E27FC236}">
                <a16:creationId xmlns:a16="http://schemas.microsoft.com/office/drawing/2014/main" id="{4896A1FA-DE0D-D56A-0B4A-4EF3485BBE51}"/>
              </a:ext>
            </a:extLst>
          </p:cNvPr>
          <p:cNvSpPr>
            <a:spLocks noGrp="1"/>
          </p:cNvSpPr>
          <p:nvPr>
            <p:ph type="ctrTitle"/>
          </p:nvPr>
        </p:nvSpPr>
        <p:spPr>
          <a:xfrm>
            <a:off x="1752600" y="5195254"/>
            <a:ext cx="9367520" cy="142240"/>
          </a:xfrm>
        </p:spPr>
        <p:txBody>
          <a:bodyPr>
            <a:normAutofit fontScale="90000"/>
          </a:bodyPr>
          <a:lstStyle/>
          <a:p>
            <a:r>
              <a:rPr lang="en-IN" sz="6000" b="0" i="0" kern="1200" dirty="0">
                <a:solidFill>
                  <a:schemeClr val="bg1"/>
                </a:solidFill>
                <a:effectLst/>
                <a:latin typeface="+mn-lt"/>
                <a:ea typeface="+mn-ea"/>
                <a:cs typeface="+mn-cs"/>
              </a:rPr>
              <a:t>“AI for Traditional Medicine” (TG-TM)</a:t>
            </a:r>
            <a:r>
              <a:rPr lang="de" b="1" dirty="0">
                <a:solidFill>
                  <a:schemeClr val="bg1"/>
                </a:solidFill>
                <a:latin typeface="Arial"/>
                <a:cs typeface="Arial"/>
              </a:rPr>
              <a:t> </a:t>
            </a:r>
            <a:br>
              <a:rPr lang="de" sz="6000" dirty="0">
                <a:solidFill>
                  <a:schemeClr val="bg1"/>
                </a:solidFill>
                <a:latin typeface="Arial" panose="020B0604020202020204" pitchFamily="34" charset="0"/>
                <a:cs typeface="Arial" panose="020B0604020202020204" pitchFamily="34" charset="0"/>
              </a:rPr>
            </a:br>
            <a:r>
              <a:rPr lang="de" sz="4400" dirty="0">
                <a:solidFill>
                  <a:schemeClr val="bg1"/>
                </a:solidFill>
                <a:latin typeface="Arial"/>
                <a:cs typeface="Arial"/>
              </a:rPr>
              <a:t>D</a:t>
            </a:r>
            <a:r>
              <a:rPr lang="de-DE" sz="4400" dirty="0">
                <a:solidFill>
                  <a:schemeClr val="bg1"/>
                </a:solidFill>
                <a:latin typeface="Arial"/>
                <a:cs typeface="Arial"/>
              </a:rPr>
              <a:t>e</a:t>
            </a:r>
            <a:r>
              <a:rPr lang="de" sz="4400" dirty="0" err="1">
                <a:solidFill>
                  <a:schemeClr val="bg1"/>
                </a:solidFill>
                <a:latin typeface="Arial"/>
                <a:cs typeface="Arial"/>
              </a:rPr>
              <a:t>liverable</a:t>
            </a:r>
            <a:r>
              <a:rPr lang="de" sz="4400" dirty="0">
                <a:solidFill>
                  <a:schemeClr val="bg1"/>
                </a:solidFill>
                <a:latin typeface="Arial"/>
                <a:cs typeface="Arial"/>
              </a:rPr>
              <a:t> </a:t>
            </a:r>
            <a:r>
              <a:rPr lang="en-IN" sz="4400" dirty="0">
                <a:solidFill>
                  <a:schemeClr val="bg1"/>
                </a:solidFill>
                <a:latin typeface="Arial"/>
                <a:cs typeface="Arial"/>
              </a:rPr>
              <a:t>DEL.10.2.</a:t>
            </a:r>
            <a:br>
              <a:rPr lang="de-DE" dirty="0">
                <a:solidFill>
                  <a:schemeClr val="bg1"/>
                </a:solidFill>
              </a:rPr>
            </a:br>
            <a:endParaRPr lang="de-DE" dirty="0">
              <a:solidFill>
                <a:schemeClr val="bg1"/>
              </a:solidFill>
            </a:endParaRPr>
          </a:p>
        </p:txBody>
      </p:sp>
      <p:sp>
        <p:nvSpPr>
          <p:cNvPr id="14" name="Textfeld 13">
            <a:extLst>
              <a:ext uri="{FF2B5EF4-FFF2-40B4-BE49-F238E27FC236}">
                <a16:creationId xmlns:a16="http://schemas.microsoft.com/office/drawing/2014/main" id="{48AEFF68-9DCE-1631-FA03-DF29EF2B6D77}"/>
              </a:ext>
            </a:extLst>
          </p:cNvPr>
          <p:cNvSpPr txBox="1"/>
          <p:nvPr/>
        </p:nvSpPr>
        <p:spPr>
          <a:xfrm>
            <a:off x="1661160" y="4771589"/>
            <a:ext cx="8869680" cy="1477328"/>
          </a:xfrm>
          <a:prstGeom prst="rect">
            <a:avLst/>
          </a:prstGeom>
          <a:noFill/>
        </p:spPr>
        <p:txBody>
          <a:bodyPr wrap="square" rtlCol="0">
            <a:spAutoFit/>
          </a:bodyPr>
          <a:lstStyle/>
          <a:p>
            <a:pPr lvl="0" algn="ctr" defTabSz="914400">
              <a:defRPr/>
            </a:pPr>
            <a:r>
              <a:rPr kumimoji="0" lang="de-DE" sz="24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FG-AI4H meeting “R”, </a:t>
            </a:r>
          </a:p>
          <a:p>
            <a:pPr lvl="0" algn="ctr" defTabSz="914400">
              <a:defRPr/>
            </a:pPr>
            <a:r>
              <a:rPr lang="en-GB" sz="2400" dirty="0"/>
              <a:t>Cambridge, USA, 21-24 March 2023</a:t>
            </a:r>
            <a:endParaRPr kumimoji="0" lang="de-DE" sz="24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Saketh</a:t>
            </a:r>
            <a:r>
              <a:rPr kumimoji="0" lang="de-DE"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Ram </a:t>
            </a:r>
            <a:r>
              <a:rPr kumimoji="0" lang="de-DE" sz="24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Thrigulla</a:t>
            </a:r>
            <a:r>
              <a:rPr kumimoji="0" lang="de-DE"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Topic Driver, TM-TG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332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7A986-D7BB-0045-89CB-AD221BE45A2F}"/>
              </a:ext>
            </a:extLst>
          </p:cNvPr>
          <p:cNvSpPr>
            <a:spLocks noGrp="1"/>
          </p:cNvSpPr>
          <p:nvPr>
            <p:ph type="title"/>
          </p:nvPr>
        </p:nvSpPr>
        <p:spPr/>
        <p:txBody>
          <a:bodyPr/>
          <a:lstStyle/>
          <a:p>
            <a:r>
              <a:rPr lang="en-US" dirty="0"/>
              <a:t>Way forward</a:t>
            </a:r>
          </a:p>
        </p:txBody>
      </p:sp>
      <p:sp>
        <p:nvSpPr>
          <p:cNvPr id="3" name="Content Placeholder 2">
            <a:extLst>
              <a:ext uri="{FF2B5EF4-FFF2-40B4-BE49-F238E27FC236}">
                <a16:creationId xmlns:a16="http://schemas.microsoft.com/office/drawing/2014/main" id="{8EB74329-F862-0D4A-88A8-91896A3FC6CC}"/>
              </a:ext>
            </a:extLst>
          </p:cNvPr>
          <p:cNvSpPr>
            <a:spLocks noGrp="1"/>
          </p:cNvSpPr>
          <p:nvPr>
            <p:ph idx="1"/>
          </p:nvPr>
        </p:nvSpPr>
        <p:spPr>
          <a:xfrm>
            <a:off x="838200" y="2714885"/>
            <a:ext cx="10515600" cy="872605"/>
          </a:xfrm>
        </p:spPr>
        <p:txBody>
          <a:bodyPr>
            <a:normAutofit fontScale="92500" lnSpcReduction="10000"/>
          </a:bodyPr>
          <a:lstStyle/>
          <a:p>
            <a:r>
              <a:rPr lang="en-US" dirty="0"/>
              <a:t>Wider, global participation from experts</a:t>
            </a:r>
          </a:p>
          <a:p>
            <a:r>
              <a:rPr lang="en-US" dirty="0"/>
              <a:t>Taking the discussion forward and updating the document.</a:t>
            </a:r>
          </a:p>
        </p:txBody>
      </p:sp>
    </p:spTree>
    <p:extLst>
      <p:ext uri="{BB962C8B-B14F-4D97-AF65-F5344CB8AC3E}">
        <p14:creationId xmlns:p14="http://schemas.microsoft.com/office/powerpoint/2010/main" val="525414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1740"/>
          </a:xfrm>
        </p:spPr>
        <p:txBody>
          <a:bodyPr/>
          <a:lstStyle/>
          <a:p>
            <a:pPr algn="ctr"/>
            <a:r>
              <a:rPr lang="en-IN" dirty="0"/>
              <a:t>Draft-AI4TM Policy Brief Outline</a:t>
            </a:r>
          </a:p>
        </p:txBody>
      </p:sp>
      <p:sp>
        <p:nvSpPr>
          <p:cNvPr id="3" name="Content Placeholder 2"/>
          <p:cNvSpPr>
            <a:spLocks noGrp="1"/>
          </p:cNvSpPr>
          <p:nvPr>
            <p:ph idx="1"/>
          </p:nvPr>
        </p:nvSpPr>
        <p:spPr>
          <a:xfrm>
            <a:off x="838200" y="1825625"/>
            <a:ext cx="5068330" cy="4351338"/>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marL="571500" lvl="0" indent="-571500">
              <a:buFont typeface="+mj-lt"/>
              <a:buAutoNum type="romanUcPeriod"/>
            </a:pPr>
            <a:r>
              <a:rPr lang="en-IN" dirty="0"/>
              <a:t>General introduction</a:t>
            </a:r>
          </a:p>
          <a:p>
            <a:pPr marL="571500" lvl="0" indent="-571500">
              <a:buFont typeface="+mj-lt"/>
              <a:buAutoNum type="romanUcPeriod"/>
            </a:pPr>
            <a:r>
              <a:rPr lang="en-IN" dirty="0"/>
              <a:t>How AI Technologies are used in Traditional Medicine (TM) </a:t>
            </a:r>
            <a:r>
              <a:rPr lang="en-IN" i="1" dirty="0"/>
              <a:t>[Evidence synthesis across the board]</a:t>
            </a:r>
            <a:endParaRPr lang="en-IN" dirty="0"/>
          </a:p>
          <a:p>
            <a:pPr marL="571500" lvl="0" indent="-571500">
              <a:buFont typeface="+mj-lt"/>
              <a:buAutoNum type="romanUcPeriod"/>
            </a:pPr>
            <a:r>
              <a:rPr lang="en-IN" dirty="0"/>
              <a:t>Status of inclusion of TM practitioners and other stakeholders in AI Technologies for TM</a:t>
            </a:r>
          </a:p>
          <a:p>
            <a:pPr marL="571500" lvl="0" indent="-571500">
              <a:buFont typeface="+mj-lt"/>
              <a:buAutoNum type="romanUcPeriod"/>
            </a:pPr>
            <a:r>
              <a:rPr lang="en-IN" dirty="0"/>
              <a:t>Cross linkages beyond TM</a:t>
            </a:r>
          </a:p>
          <a:p>
            <a:pPr marL="571500" indent="-571500">
              <a:buFont typeface="+mj-lt"/>
              <a:buAutoNum type="romanUcPeriod"/>
            </a:pPr>
            <a:r>
              <a:rPr lang="en-IN" dirty="0"/>
              <a:t>Challenges &amp; Opportunities</a:t>
            </a:r>
          </a:p>
          <a:p>
            <a:pPr marL="571500" indent="-571500">
              <a:buFont typeface="+mj-lt"/>
              <a:buAutoNum type="romanUcPeriod"/>
            </a:pPr>
            <a:r>
              <a:rPr lang="en-IN" dirty="0"/>
              <a:t>Maximizing the benefit of AI technologies for TM</a:t>
            </a:r>
          </a:p>
        </p:txBody>
      </p:sp>
      <p:sp>
        <p:nvSpPr>
          <p:cNvPr id="4" name="Content Placeholder 2"/>
          <p:cNvSpPr txBox="1">
            <a:spLocks/>
          </p:cNvSpPr>
          <p:nvPr/>
        </p:nvSpPr>
        <p:spPr>
          <a:xfrm>
            <a:off x="6287528" y="1780317"/>
            <a:ext cx="5591433" cy="4356872"/>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4900" dirty="0"/>
              <a:t>Key Messages:</a:t>
            </a:r>
          </a:p>
          <a:p>
            <a:pPr lvl="0"/>
            <a:r>
              <a:rPr lang="en-IN" sz="4900" i="1" dirty="0"/>
              <a:t>Participatory design of AI technologies by and with TM practitioners and other stakeholders</a:t>
            </a:r>
            <a:endParaRPr lang="en-IN" sz="4900" dirty="0"/>
          </a:p>
          <a:p>
            <a:pPr lvl="0"/>
            <a:r>
              <a:rPr lang="en-IN" sz="4900" i="1" dirty="0"/>
              <a:t>System diverse TM data teams </a:t>
            </a:r>
            <a:endParaRPr lang="en-IN" sz="4900" dirty="0"/>
          </a:p>
          <a:p>
            <a:pPr lvl="0"/>
            <a:r>
              <a:rPr lang="en-IN" sz="4900" i="1" dirty="0"/>
              <a:t>System-inclusive data collection</a:t>
            </a:r>
            <a:endParaRPr lang="en-IN" sz="4900" dirty="0"/>
          </a:p>
          <a:p>
            <a:pPr lvl="0"/>
            <a:r>
              <a:rPr lang="en-IN" sz="4900" i="1" dirty="0"/>
              <a:t>Investments in digital infrastructure and digital literacy for TM-practitioners, TM-health seekers and caregivers</a:t>
            </a:r>
            <a:endParaRPr lang="en-IN" sz="4900" dirty="0"/>
          </a:p>
          <a:p>
            <a:pPr lvl="0"/>
            <a:r>
              <a:rPr lang="en-IN" sz="4900" i="1" dirty="0"/>
              <a:t>Rights of Traditional Medicine knowledge holders, communities to consent and contest (Robust ethical practices)</a:t>
            </a:r>
            <a:endParaRPr lang="en-IN" sz="4900" dirty="0"/>
          </a:p>
          <a:p>
            <a:pPr lvl="0"/>
            <a:r>
              <a:rPr lang="en-IN" sz="4900" i="1" dirty="0"/>
              <a:t>Governance frameworks and regulations to empower and work with Traditional Medicine knowledge holders, communities</a:t>
            </a:r>
            <a:endParaRPr lang="en-IN" sz="4900" dirty="0"/>
          </a:p>
          <a:p>
            <a:pPr lvl="0"/>
            <a:r>
              <a:rPr lang="en-IN" sz="4900" i="1" dirty="0"/>
              <a:t>Up to date research and development with regard to implication of AI usage (for good/bad) in the TM domain</a:t>
            </a:r>
            <a:endParaRPr lang="en-IN" sz="4900" dirty="0"/>
          </a:p>
          <a:p>
            <a:pPr lvl="0"/>
            <a:r>
              <a:rPr lang="en-IN" sz="4900" i="1" dirty="0"/>
              <a:t>Leveraging the benefits of AI in integrative practice and wider dissemination of TM usage for health and wellness.</a:t>
            </a:r>
            <a:endParaRPr lang="en-IN" sz="4900" dirty="0"/>
          </a:p>
          <a:p>
            <a:pPr marL="0" indent="0">
              <a:buNone/>
            </a:pPr>
            <a:endParaRPr lang="en-IN" dirty="0"/>
          </a:p>
        </p:txBody>
      </p:sp>
      <p:pic>
        <p:nvPicPr>
          <p:cNvPr id="5" name="Google Shape;94;p18">
            <a:extLst>
              <a:ext uri="{FF2B5EF4-FFF2-40B4-BE49-F238E27FC236}">
                <a16:creationId xmlns:a16="http://schemas.microsoft.com/office/drawing/2014/main" id="{9AECBB3D-E6C3-D941-8544-F0695C31111B}"/>
              </a:ext>
            </a:extLst>
          </p:cNvPr>
          <p:cNvPicPr preferRelativeResize="0"/>
          <p:nvPr/>
        </p:nvPicPr>
        <p:blipFill>
          <a:blip r:embed="rId2">
            <a:alphaModFix/>
          </a:blip>
          <a:stretch>
            <a:fillRect/>
          </a:stretch>
        </p:blipFill>
        <p:spPr>
          <a:xfrm>
            <a:off x="10437422" y="214277"/>
            <a:ext cx="1596735" cy="253490"/>
          </a:xfrm>
          <a:prstGeom prst="rect">
            <a:avLst/>
          </a:prstGeom>
          <a:noFill/>
          <a:ln>
            <a:noFill/>
          </a:ln>
        </p:spPr>
      </p:pic>
      <p:pic>
        <p:nvPicPr>
          <p:cNvPr id="6" name="Picture 2" descr="CCRAS-SPARK">
            <a:extLst>
              <a:ext uri="{FF2B5EF4-FFF2-40B4-BE49-F238E27FC236}">
                <a16:creationId xmlns:a16="http://schemas.microsoft.com/office/drawing/2014/main" id="{89506ACA-C311-C649-AB84-2C2EA80B02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7299" y="134806"/>
            <a:ext cx="411773" cy="411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840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DB2272-1ED4-05C8-09B7-1EC8114580CF}"/>
              </a:ext>
            </a:extLst>
          </p:cNvPr>
          <p:cNvSpPr>
            <a:spLocks noGrp="1"/>
          </p:cNvSpPr>
          <p:nvPr>
            <p:ph type="ctrTitle"/>
          </p:nvPr>
        </p:nvSpPr>
        <p:spPr/>
        <p:txBody>
          <a:bodyPr>
            <a:normAutofit/>
          </a:bodyPr>
          <a:lstStyle/>
          <a:p>
            <a:r>
              <a:rPr lang="de-DE" sz="6600" dirty="0" err="1">
                <a:latin typeface="Arial" panose="020B0604020202020204" pitchFamily="34" charset="0"/>
                <a:cs typeface="Arial" panose="020B0604020202020204" pitchFamily="34" charset="0"/>
              </a:rPr>
              <a:t>Thank</a:t>
            </a:r>
            <a:r>
              <a:rPr lang="de-DE" sz="6600" dirty="0">
                <a:latin typeface="Arial" panose="020B0604020202020204" pitchFamily="34" charset="0"/>
                <a:cs typeface="Arial" panose="020B0604020202020204" pitchFamily="34" charset="0"/>
              </a:rPr>
              <a:t> </a:t>
            </a:r>
            <a:r>
              <a:rPr lang="de-DE" sz="6600" dirty="0" err="1">
                <a:latin typeface="Arial" panose="020B0604020202020204" pitchFamily="34" charset="0"/>
                <a:cs typeface="Arial" panose="020B0604020202020204" pitchFamily="34" charset="0"/>
              </a:rPr>
              <a:t>you</a:t>
            </a:r>
            <a:r>
              <a:rPr lang="de-DE" sz="6600" dirty="0">
                <a:latin typeface="Arial" panose="020B0604020202020204" pitchFamily="34" charset="0"/>
                <a:cs typeface="Arial" panose="020B0604020202020204" pitchFamily="34" charset="0"/>
              </a:rPr>
              <a:t>!</a:t>
            </a:r>
          </a:p>
        </p:txBody>
      </p:sp>
      <p:sp>
        <p:nvSpPr>
          <p:cNvPr id="3" name="Untertitel 2">
            <a:extLst>
              <a:ext uri="{FF2B5EF4-FFF2-40B4-BE49-F238E27FC236}">
                <a16:creationId xmlns:a16="http://schemas.microsoft.com/office/drawing/2014/main" id="{DF97D551-F0F9-2521-777E-DDDD57B72B98}"/>
              </a:ext>
            </a:extLst>
          </p:cNvPr>
          <p:cNvSpPr>
            <a:spLocks noGrp="1"/>
          </p:cNvSpPr>
          <p:nvPr>
            <p:ph type="subTitle" idx="1"/>
          </p:nvPr>
        </p:nvSpPr>
        <p:spPr/>
        <p:txBody>
          <a:bodyPr>
            <a:normAutofit/>
          </a:bodyPr>
          <a:lstStyle/>
          <a:p>
            <a:r>
              <a:rPr lang="de-DE" dirty="0">
                <a:latin typeface="Arial" panose="020B0604020202020204" pitchFamily="34" charset="0"/>
                <a:cs typeface="Arial" panose="020B0604020202020204" pitchFamily="34" charset="0"/>
              </a:rPr>
              <a:t>For </a:t>
            </a:r>
            <a:r>
              <a:rPr lang="de-DE" dirty="0" err="1">
                <a:latin typeface="Arial" panose="020B0604020202020204" pitchFamily="34" charset="0"/>
                <a:cs typeface="Arial" panose="020B0604020202020204" pitchFamily="34" charset="0"/>
              </a:rPr>
              <a:t>feedback</a:t>
            </a:r>
            <a:r>
              <a:rPr lang="de-DE" dirty="0">
                <a:latin typeface="Arial" panose="020B0604020202020204" pitchFamily="34" charset="0"/>
                <a:cs typeface="Arial" panose="020B0604020202020204" pitchFamily="34" charset="0"/>
              </a:rPr>
              <a:t> &amp; </a:t>
            </a:r>
            <a:r>
              <a:rPr lang="de-DE" dirty="0" err="1">
                <a:latin typeface="Arial" panose="020B0604020202020204" pitchFamily="34" charset="0"/>
                <a:cs typeface="Arial" panose="020B0604020202020204" pitchFamily="34" charset="0"/>
              </a:rPr>
              <a:t>questions</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please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contact</a:t>
            </a:r>
            <a:endParaRPr lang="de-DE" dirty="0">
              <a:latin typeface="Arial" panose="020B0604020202020204" pitchFamily="34" charset="0"/>
              <a:cs typeface="Arial" panose="020B0604020202020204" pitchFamily="34" charset="0"/>
            </a:endParaRPr>
          </a:p>
          <a:p>
            <a:r>
              <a:rPr lang="de-DE" sz="1400" dirty="0" err="1">
                <a:latin typeface="Arial" panose="020B0604020202020204" pitchFamily="34" charset="0"/>
                <a:cs typeface="Arial" panose="020B0604020202020204" pitchFamily="34" charset="0"/>
              </a:rPr>
              <a:t>dr.saketram@gmail.com</a:t>
            </a:r>
            <a:endParaRPr lang="de-DE" sz="1400"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pic>
        <p:nvPicPr>
          <p:cNvPr id="4" name="Google Shape;94;p18">
            <a:extLst>
              <a:ext uri="{FF2B5EF4-FFF2-40B4-BE49-F238E27FC236}">
                <a16:creationId xmlns:a16="http://schemas.microsoft.com/office/drawing/2014/main" id="{5A33AC7B-F6DC-86AE-BAB1-B0F36A92F3B7}"/>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spTree>
    <p:extLst>
      <p:ext uri="{BB962C8B-B14F-4D97-AF65-F5344CB8AC3E}">
        <p14:creationId xmlns:p14="http://schemas.microsoft.com/office/powerpoint/2010/main" val="132417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4A56AB1-A4E1-FFFD-9CDC-39EFB36DE54C}"/>
              </a:ext>
            </a:extLst>
          </p:cNvPr>
          <p:cNvSpPr>
            <a:spLocks noGrp="1"/>
          </p:cNvSpPr>
          <p:nvPr>
            <p:ph type="subTitle" idx="1"/>
          </p:nvPr>
        </p:nvSpPr>
        <p:spPr>
          <a:xfrm>
            <a:off x="1452880" y="3883788"/>
            <a:ext cx="9804400" cy="1655762"/>
          </a:xfrm>
        </p:spPr>
        <p:txBody>
          <a:bodyPr>
            <a:normAutofit/>
          </a:bodyPr>
          <a:lstStyle/>
          <a:p>
            <a:pPr marL="0" indent="0">
              <a:buNone/>
            </a:pPr>
            <a:endParaRPr lang="de-DE" sz="3600" dirty="0">
              <a:latin typeface="Arial" panose="020B0604020202020204" pitchFamily="34" charset="0"/>
              <a:cs typeface="Arial" panose="020B0604020202020204" pitchFamily="34" charset="0"/>
            </a:endParaRPr>
          </a:p>
          <a:p>
            <a:pPr marL="0" indent="0">
              <a:buNone/>
            </a:pPr>
            <a:r>
              <a:rPr lang="en-IN" sz="3600" b="0" i="0" kern="1200" dirty="0">
                <a:effectLst/>
                <a:latin typeface="+mn-lt"/>
                <a:ea typeface="+mn-ea"/>
                <a:cs typeface="+mn-cs"/>
              </a:rPr>
              <a:t>AI for Traditional Medicine” (TG-TM)</a:t>
            </a:r>
            <a:endParaRPr lang="de-DE" sz="3600" dirty="0">
              <a:latin typeface="Arial" panose="020B0604020202020204" pitchFamily="34" charset="0"/>
              <a:cs typeface="Arial" panose="020B0604020202020204" pitchFamily="34" charset="0"/>
            </a:endParaRPr>
          </a:p>
        </p:txBody>
      </p:sp>
      <p:pic>
        <p:nvPicPr>
          <p:cNvPr id="4" name="Google Shape;94;p18">
            <a:extLst>
              <a:ext uri="{FF2B5EF4-FFF2-40B4-BE49-F238E27FC236}">
                <a16:creationId xmlns:a16="http://schemas.microsoft.com/office/drawing/2014/main" id="{94886BD7-33A9-A852-C203-76E807AF4856}"/>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sp>
        <p:nvSpPr>
          <p:cNvPr id="6" name="Titel 5">
            <a:extLst>
              <a:ext uri="{FF2B5EF4-FFF2-40B4-BE49-F238E27FC236}">
                <a16:creationId xmlns:a16="http://schemas.microsoft.com/office/drawing/2014/main" id="{4F628B45-A283-6EF0-C2CF-7E296F8C4C39}"/>
              </a:ext>
            </a:extLst>
          </p:cNvPr>
          <p:cNvSpPr>
            <a:spLocks noGrp="1"/>
          </p:cNvSpPr>
          <p:nvPr>
            <p:ph type="ctrTitle"/>
          </p:nvPr>
        </p:nvSpPr>
        <p:spPr>
          <a:xfrm>
            <a:off x="1452880" y="1985963"/>
            <a:ext cx="9144000" cy="2387600"/>
          </a:xfrm>
        </p:spPr>
        <p:txBody>
          <a:bodyPr/>
          <a:lstStyle/>
          <a:p>
            <a:r>
              <a:rPr lang="de-DE" sz="6000" dirty="0" err="1">
                <a:latin typeface="Arial" panose="020B0604020202020204" pitchFamily="34" charset="0"/>
                <a:cs typeface="Arial" panose="020B0604020202020204" pitchFamily="34" charset="0"/>
              </a:rPr>
              <a:t>Overview</a:t>
            </a:r>
            <a:r>
              <a:rPr lang="de-DE" sz="6000" dirty="0">
                <a:latin typeface="Arial" panose="020B0604020202020204" pitchFamily="34" charset="0"/>
                <a:cs typeface="Arial" panose="020B0604020202020204" pitchFamily="34" charset="0"/>
              </a:rPr>
              <a:t> &amp; </a:t>
            </a:r>
            <a:r>
              <a:rPr lang="de-DE" sz="6000" dirty="0" err="1">
                <a:latin typeface="Arial" panose="020B0604020202020204" pitchFamily="34" charset="0"/>
                <a:cs typeface="Arial" panose="020B0604020202020204" pitchFamily="34" charset="0"/>
              </a:rPr>
              <a:t>activities</a:t>
            </a:r>
            <a:br>
              <a:rPr lang="de-DE" sz="6000"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p:txBody>
      </p:sp>
      <p:pic>
        <p:nvPicPr>
          <p:cNvPr id="5" name="Picture 4" descr="Graphical user interface, text, application&#10;&#10;Description automatically generated">
            <a:extLst>
              <a:ext uri="{FF2B5EF4-FFF2-40B4-BE49-F238E27FC236}">
                <a16:creationId xmlns:a16="http://schemas.microsoft.com/office/drawing/2014/main" id="{239EBCD8-F183-F44B-938B-D8C83D560D9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0240" b="8462"/>
          <a:stretch/>
        </p:blipFill>
        <p:spPr>
          <a:xfrm>
            <a:off x="3327066" y="460032"/>
            <a:ext cx="5066676" cy="2257769"/>
          </a:xfrm>
          <a:prstGeom prst="rect">
            <a:avLst/>
          </a:prstGeom>
        </p:spPr>
      </p:pic>
    </p:spTree>
    <p:extLst>
      <p:ext uri="{BB962C8B-B14F-4D97-AF65-F5344CB8AC3E}">
        <p14:creationId xmlns:p14="http://schemas.microsoft.com/office/powerpoint/2010/main" val="295185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B83D4-CA05-D024-E55A-D764C3E79F44}"/>
              </a:ext>
            </a:extLst>
          </p:cNvPr>
          <p:cNvSpPr>
            <a:spLocks noGrp="1"/>
          </p:cNvSpPr>
          <p:nvPr>
            <p:ph type="title"/>
          </p:nvPr>
        </p:nvSpPr>
        <p:spPr/>
        <p:txBody>
          <a:bodyPr/>
          <a:lstStyle/>
          <a:p>
            <a:r>
              <a:rPr lang="de-DE" dirty="0" err="1">
                <a:latin typeface="Arial" panose="020B0604020202020204" pitchFamily="34" charset="0"/>
                <a:cs typeface="Arial" panose="020B0604020202020204" pitchFamily="34" charset="0"/>
              </a:rPr>
              <a:t>Objective</a:t>
            </a:r>
            <a:endParaRPr lang="de-DE"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E6534B37-53E0-F071-BFA4-32B9B927A96D}"/>
              </a:ext>
            </a:extLst>
          </p:cNvPr>
          <p:cNvSpPr>
            <a:spLocks noGrp="1"/>
          </p:cNvSpPr>
          <p:nvPr>
            <p:ph idx="1"/>
          </p:nvPr>
        </p:nvSpPr>
        <p:spPr>
          <a:xfrm>
            <a:off x="529853" y="1435856"/>
            <a:ext cx="11436066" cy="4718965"/>
          </a:xfrm>
          <a:effectLst>
            <a:outerShdw blurRad="63500" sx="102000" sy="102000" algn="ctr" rotWithShape="0">
              <a:prstClr val="black">
                <a:alpha val="40000"/>
              </a:prstClr>
            </a:outerShdw>
          </a:effectLst>
        </p:spPr>
        <p:txBody>
          <a:bodyPr vert="horz" lIns="91440" tIns="45720" rIns="91440" bIns="45720" rtlCol="0" anchor="t">
            <a:normAutofit/>
          </a:bodyPr>
          <a:lstStyle/>
          <a:p>
            <a:pPr marL="342265" indent="-342265" fontAlgn="base">
              <a:buFont typeface="Symbol" pitchFamily="2" charset="2"/>
              <a:buChar char="-"/>
            </a:pPr>
            <a:endParaRPr lang="en-US" sz="2800" dirty="0">
              <a:latin typeface="Arial" panose="020B0604020202020204" pitchFamily="34" charset="0"/>
              <a:ea typeface="Roboto" panose="02000000000000000000" pitchFamily="2" charset="0"/>
              <a:cs typeface="Arial" panose="020B0604020202020204" pitchFamily="34" charset="0"/>
            </a:endParaRPr>
          </a:p>
          <a:p>
            <a:pPr marL="342265" indent="-342265" fontAlgn="base">
              <a:buFont typeface="Symbol" pitchFamily="2" charset="2"/>
              <a:buChar char="-"/>
            </a:pPr>
            <a:endParaRPr lang="en-US" dirty="0">
              <a:latin typeface="Arial" panose="020B0604020202020204" pitchFamily="34" charset="0"/>
              <a:ea typeface="Roboto" panose="02000000000000000000" pitchFamily="2" charset="0"/>
              <a:cs typeface="Arial" panose="020B0604020202020204" pitchFamily="34" charset="0"/>
            </a:endParaRPr>
          </a:p>
          <a:p>
            <a:pPr algn="just" fontAlgn="base">
              <a:buFont typeface="Arial" pitchFamily="2" charset="2"/>
              <a:buChar char="•"/>
            </a:pPr>
            <a:r>
              <a:rPr lang="en-US" sz="2400" dirty="0">
                <a:latin typeface="Arial" panose="020B0604020202020204" pitchFamily="34" charset="0"/>
                <a:ea typeface="Roboto" panose="02000000000000000000" pitchFamily="2" charset="0"/>
                <a:cs typeface="Arial" panose="020B0604020202020204" pitchFamily="34" charset="0"/>
              </a:rPr>
              <a:t>Engagement from members of the medical and artificial intelligence (AI) communities (including clinicians, technologists, entrepreneurs, potential benchmarking data providers, machine learning experts, software developers, researchers, regulators, policy-makers, companies/institutions, and field experts) with a vested interest in shaping the benchmarking process of AI for Traditional Medicine.</a:t>
            </a:r>
            <a:endParaRPr lang="de-DE" dirty="0"/>
          </a:p>
        </p:txBody>
      </p:sp>
      <p:pic>
        <p:nvPicPr>
          <p:cNvPr id="4" name="Google Shape;94;p18">
            <a:extLst>
              <a:ext uri="{FF2B5EF4-FFF2-40B4-BE49-F238E27FC236}">
                <a16:creationId xmlns:a16="http://schemas.microsoft.com/office/drawing/2014/main" id="{6ADBAB32-79C5-3152-AA30-589D934A7900}"/>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spTree>
    <p:extLst>
      <p:ext uri="{BB962C8B-B14F-4D97-AF65-F5344CB8AC3E}">
        <p14:creationId xmlns:p14="http://schemas.microsoft.com/office/powerpoint/2010/main" val="473301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B83D4-CA05-D024-E55A-D764C3E79F44}"/>
              </a:ext>
            </a:extLst>
          </p:cNvPr>
          <p:cNvSpPr>
            <a:spLocks noGrp="1"/>
          </p:cNvSpPr>
          <p:nvPr>
            <p:ph type="title"/>
          </p:nvPr>
        </p:nvSpPr>
        <p:spPr/>
        <p:txBody>
          <a:bodyPr/>
          <a:lstStyle/>
          <a:p>
            <a:r>
              <a:rPr lang="de-DE" dirty="0">
                <a:latin typeface="Arial" panose="020B0604020202020204" pitchFamily="34" charset="0"/>
                <a:cs typeface="Arial" panose="020B0604020202020204" pitchFamily="34" charset="0"/>
              </a:rPr>
              <a:t>Timeline</a:t>
            </a:r>
            <a:endParaRPr lang="de-DE" sz="3600"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E6534B37-53E0-F071-BFA4-32B9B927A96D}"/>
              </a:ext>
            </a:extLst>
          </p:cNvPr>
          <p:cNvSpPr>
            <a:spLocks noGrp="1"/>
          </p:cNvSpPr>
          <p:nvPr>
            <p:ph idx="1"/>
          </p:nvPr>
        </p:nvSpPr>
        <p:spPr/>
        <p:txBody>
          <a:bodyPr vert="horz" lIns="91440" tIns="45720" rIns="91440" bIns="45720" rtlCol="0" anchor="t">
            <a:normAutofit/>
          </a:bodyPr>
          <a:lstStyle/>
          <a:p>
            <a:pPr marL="0" indent="0" algn="just">
              <a:lnSpc>
                <a:spcPct val="150000"/>
              </a:lnSpc>
              <a:spcBef>
                <a:spcPts val="600"/>
              </a:spcBef>
              <a:buNone/>
            </a:pPr>
            <a:endParaRPr lang="de-DE" sz="18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600"/>
              </a:spcBef>
              <a:buNone/>
            </a:pPr>
            <a:endParaRPr lang="de-DE"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600"/>
              </a:spcBef>
            </a:pPr>
            <a:endParaRPr lang="de-DE" sz="20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0" name="Google Shape;94;p18">
            <a:extLst>
              <a:ext uri="{FF2B5EF4-FFF2-40B4-BE49-F238E27FC236}">
                <a16:creationId xmlns:a16="http://schemas.microsoft.com/office/drawing/2014/main" id="{8FDA5F71-3E9E-2FBA-9405-128E35C86DD8}"/>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graphicFrame>
        <p:nvGraphicFramePr>
          <p:cNvPr id="4" name="Diagram 3">
            <a:extLst>
              <a:ext uri="{FF2B5EF4-FFF2-40B4-BE49-F238E27FC236}">
                <a16:creationId xmlns:a16="http://schemas.microsoft.com/office/drawing/2014/main" id="{46CB066B-6803-DF4D-8274-EDD9FBD7E5EB}"/>
              </a:ext>
            </a:extLst>
          </p:cNvPr>
          <p:cNvGraphicFramePr/>
          <p:nvPr/>
        </p:nvGraphicFramePr>
        <p:xfrm>
          <a:off x="1281792" y="1046081"/>
          <a:ext cx="9098643" cy="52881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77412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B83D4-CA05-D024-E55A-D764C3E79F44}"/>
              </a:ext>
            </a:extLst>
          </p:cNvPr>
          <p:cNvSpPr>
            <a:spLocks noGrp="1"/>
          </p:cNvSpPr>
          <p:nvPr>
            <p:ph type="title"/>
          </p:nvPr>
        </p:nvSpPr>
        <p:spPr>
          <a:xfrm>
            <a:off x="838200" y="365127"/>
            <a:ext cx="10515600" cy="485012"/>
          </a:xfrm>
        </p:spPr>
        <p:txBody>
          <a:bodyPr>
            <a:normAutofit/>
          </a:bodyPr>
          <a:lstStyle/>
          <a:p>
            <a:r>
              <a:rPr lang="de-DE" sz="2000" dirty="0">
                <a:solidFill>
                  <a:schemeClr val="accent1">
                    <a:lumMod val="60000"/>
                    <a:lumOff val="40000"/>
                  </a:schemeClr>
                </a:solidFill>
                <a:latin typeface="Arial" panose="020B0604020202020204" pitchFamily="34" charset="0"/>
                <a:cs typeface="Arial" panose="020B0604020202020204" pitchFamily="34" charset="0"/>
              </a:rPr>
              <a:t>44+ members</a:t>
            </a:r>
          </a:p>
        </p:txBody>
      </p:sp>
      <p:pic>
        <p:nvPicPr>
          <p:cNvPr id="4" name="Google Shape;94;p18">
            <a:extLst>
              <a:ext uri="{FF2B5EF4-FFF2-40B4-BE49-F238E27FC236}">
                <a16:creationId xmlns:a16="http://schemas.microsoft.com/office/drawing/2014/main" id="{732ACB60-1CD6-D458-F164-8DD0F5AF72E7}"/>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graphicFrame>
        <p:nvGraphicFramePr>
          <p:cNvPr id="6" name="Table 5"/>
          <p:cNvGraphicFramePr>
            <a:graphicFrameLocks noGrp="1"/>
          </p:cNvGraphicFramePr>
          <p:nvPr/>
        </p:nvGraphicFramePr>
        <p:xfrm>
          <a:off x="832756" y="850138"/>
          <a:ext cx="10670721" cy="5735119"/>
        </p:xfrm>
        <a:graphic>
          <a:graphicData uri="http://schemas.openxmlformats.org/drawingml/2006/table">
            <a:tbl>
              <a:tblPr firstRow="1" firstCol="1" bandRow="1">
                <a:tableStyleId>{5C22544A-7EE6-4342-B048-85BDC9FD1C3A}</a:tableStyleId>
              </a:tblPr>
              <a:tblGrid>
                <a:gridCol w="504204">
                  <a:extLst>
                    <a:ext uri="{9D8B030D-6E8A-4147-A177-3AD203B41FA5}">
                      <a16:colId xmlns:a16="http://schemas.microsoft.com/office/drawing/2014/main" val="20000"/>
                    </a:ext>
                  </a:extLst>
                </a:gridCol>
                <a:gridCol w="2275880">
                  <a:extLst>
                    <a:ext uri="{9D8B030D-6E8A-4147-A177-3AD203B41FA5}">
                      <a16:colId xmlns:a16="http://schemas.microsoft.com/office/drawing/2014/main" val="20001"/>
                    </a:ext>
                  </a:extLst>
                </a:gridCol>
                <a:gridCol w="3337811">
                  <a:extLst>
                    <a:ext uri="{9D8B030D-6E8A-4147-A177-3AD203B41FA5}">
                      <a16:colId xmlns:a16="http://schemas.microsoft.com/office/drawing/2014/main" val="20002"/>
                    </a:ext>
                  </a:extLst>
                </a:gridCol>
                <a:gridCol w="1669975">
                  <a:extLst>
                    <a:ext uri="{9D8B030D-6E8A-4147-A177-3AD203B41FA5}">
                      <a16:colId xmlns:a16="http://schemas.microsoft.com/office/drawing/2014/main" val="20003"/>
                    </a:ext>
                  </a:extLst>
                </a:gridCol>
                <a:gridCol w="1176516">
                  <a:extLst>
                    <a:ext uri="{9D8B030D-6E8A-4147-A177-3AD203B41FA5}">
                      <a16:colId xmlns:a16="http://schemas.microsoft.com/office/drawing/2014/main" val="20004"/>
                    </a:ext>
                  </a:extLst>
                </a:gridCol>
                <a:gridCol w="1706335">
                  <a:extLst>
                    <a:ext uri="{9D8B030D-6E8A-4147-A177-3AD203B41FA5}">
                      <a16:colId xmlns:a16="http://schemas.microsoft.com/office/drawing/2014/main" val="20005"/>
                    </a:ext>
                  </a:extLst>
                </a:gridCol>
              </a:tblGrid>
              <a:tr h="0">
                <a:tc>
                  <a:txBody>
                    <a:bodyPr/>
                    <a:lstStyle/>
                    <a:p>
                      <a:pPr>
                        <a:lnSpc>
                          <a:spcPct val="115000"/>
                        </a:lnSpc>
                        <a:spcAft>
                          <a:spcPts val="0"/>
                        </a:spcAft>
                      </a:pPr>
                      <a:r>
                        <a:rPr lang="en-IN" sz="1000" dirty="0" err="1">
                          <a:effectLst/>
                        </a:rPr>
                        <a:t>Sl.No</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Name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Affiliation</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Expertise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Country</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Email Id</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0"/>
                  </a:ext>
                </a:extLst>
              </a:tr>
              <a:tr h="316347">
                <a:tc>
                  <a:txBody>
                    <a:bodyPr/>
                    <a:lstStyle/>
                    <a:p>
                      <a:pPr marL="0" lvl="0" indent="0">
                        <a:lnSpc>
                          <a:spcPct val="115000"/>
                        </a:lnSpc>
                        <a:spcAft>
                          <a:spcPts val="0"/>
                        </a:spcAft>
                        <a:buFont typeface="+mj-lt"/>
                        <a:buNone/>
                      </a:pPr>
                      <a:r>
                        <a:rPr lang="en-IN" sz="1000" dirty="0">
                          <a:effectLst/>
                        </a:rPr>
                        <a:t> 1</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Dr Kenji WATANABE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Center for Kampo Medicine Keio University School of Medicine 35 Shinanomachi, Shinjuku-ku Tokyo 160-8582, Japan toyokeio@sc.itc.keio.ac.jp Phone: +81-3-5366-3824</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Japan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watanabekenji@keio.jp</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1"/>
                  </a:ext>
                </a:extLst>
              </a:tr>
              <a:tr h="97124">
                <a:tc>
                  <a:txBody>
                    <a:bodyPr/>
                    <a:lstStyle/>
                    <a:p>
                      <a:pPr marL="0" lvl="0" indent="0">
                        <a:lnSpc>
                          <a:spcPct val="115000"/>
                        </a:lnSpc>
                        <a:spcAft>
                          <a:spcPts val="0"/>
                        </a:spcAft>
                        <a:buFont typeface="+mj-lt"/>
                        <a:buNone/>
                      </a:pPr>
                      <a:r>
                        <a:rPr lang="en-IN" sz="1000" dirty="0">
                          <a:effectLst/>
                        </a:rPr>
                        <a:t> 2</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Antonio </a:t>
                      </a:r>
                      <a:r>
                        <a:rPr lang="en-IN" sz="1000" dirty="0" err="1">
                          <a:effectLst/>
                        </a:rPr>
                        <a:t>Morandi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Ayurveda Point, Milan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Italy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dr.morandi@ayurvedicpoint.it</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2"/>
                  </a:ext>
                </a:extLst>
              </a:tr>
              <a:tr h="97124">
                <a:tc>
                  <a:txBody>
                    <a:bodyPr/>
                    <a:lstStyle/>
                    <a:p>
                      <a:pPr marL="0" lvl="0" indent="0">
                        <a:lnSpc>
                          <a:spcPct val="115000"/>
                        </a:lnSpc>
                        <a:spcAft>
                          <a:spcPts val="0"/>
                        </a:spcAft>
                        <a:buFont typeface="+mj-lt"/>
                        <a:buNone/>
                      </a:pPr>
                      <a:r>
                        <a:rPr lang="en-IN" sz="1000" dirty="0">
                          <a:effectLst/>
                        </a:rPr>
                        <a:t> 3</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Roberto </a:t>
                      </a:r>
                      <a:r>
                        <a:rPr lang="en-IN" sz="1000" dirty="0" err="1">
                          <a:effectLst/>
                        </a:rPr>
                        <a:t>Scavelli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Ayurveda Point, Milan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Italy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roberto.scavelli@libero.it</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3"/>
                  </a:ext>
                </a:extLst>
              </a:tr>
              <a:tr h="97124">
                <a:tc>
                  <a:txBody>
                    <a:bodyPr/>
                    <a:lstStyle/>
                    <a:p>
                      <a:pPr marL="0" lvl="0" indent="0">
                        <a:lnSpc>
                          <a:spcPct val="115000"/>
                        </a:lnSpc>
                        <a:spcAft>
                          <a:spcPts val="0"/>
                        </a:spcAft>
                        <a:buFont typeface="+mj-lt"/>
                        <a:buNone/>
                      </a:pPr>
                      <a:r>
                        <a:rPr lang="en-IN" sz="1000" dirty="0">
                          <a:effectLst/>
                        </a:rPr>
                        <a:t> 4</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Jeffrey D. White, MD,</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National Cancer Institute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Cancer, Public Health</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USA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jeffreyw@mail.nih.gov</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4"/>
                  </a:ext>
                </a:extLst>
              </a:tr>
              <a:tr h="97124">
                <a:tc>
                  <a:txBody>
                    <a:bodyPr/>
                    <a:lstStyle/>
                    <a:p>
                      <a:pPr marL="0" lvl="0" indent="0">
                        <a:lnSpc>
                          <a:spcPct val="115000"/>
                        </a:lnSpc>
                        <a:spcAft>
                          <a:spcPts val="0"/>
                        </a:spcAft>
                        <a:buFont typeface="+mj-lt"/>
                        <a:buNone/>
                      </a:pPr>
                      <a:r>
                        <a:rPr lang="en-IN" sz="1000" dirty="0">
                          <a:effectLst/>
                        </a:rPr>
                        <a:t> 5</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Bala Pesala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err="1">
                          <a:effectLst/>
                        </a:rPr>
                        <a:t>ayur</a:t>
                      </a:r>
                      <a:r>
                        <a:rPr lang="en-IN" sz="1000" dirty="0">
                          <a:effectLst/>
                        </a:rPr>
                        <a:t> </a:t>
                      </a:r>
                      <a:r>
                        <a:rPr lang="en-IN" sz="1000" dirty="0" err="1">
                          <a:effectLst/>
                        </a:rPr>
                        <a:t>ai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AI, Ayu</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balapesala@gmail.com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5"/>
                  </a:ext>
                </a:extLst>
              </a:tr>
              <a:tr h="97124">
                <a:tc>
                  <a:txBody>
                    <a:bodyPr/>
                    <a:lstStyle/>
                    <a:p>
                      <a:pPr marL="0" lvl="0" indent="0">
                        <a:lnSpc>
                          <a:spcPct val="115000"/>
                        </a:lnSpc>
                        <a:spcAft>
                          <a:spcPts val="0"/>
                        </a:spcAft>
                        <a:buFont typeface="+mj-lt"/>
                        <a:buNone/>
                      </a:pPr>
                      <a:r>
                        <a:rPr lang="en-IN" sz="1000" dirty="0">
                          <a:effectLst/>
                        </a:rPr>
                        <a:t> 6</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Ajit Kolatkar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Gastro labs, 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dr.ajit@gastrolab.com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6"/>
                  </a:ext>
                </a:extLst>
              </a:tr>
              <a:tr h="137986">
                <a:tc>
                  <a:txBody>
                    <a:bodyPr/>
                    <a:lstStyle/>
                    <a:p>
                      <a:pPr marL="0" lvl="0" indent="0">
                        <a:lnSpc>
                          <a:spcPct val="115000"/>
                        </a:lnSpc>
                        <a:spcAft>
                          <a:spcPts val="0"/>
                        </a:spcAft>
                        <a:buFont typeface="+mj-lt"/>
                        <a:buNone/>
                      </a:pPr>
                      <a:r>
                        <a:rPr lang="en-IN" sz="1000" dirty="0">
                          <a:effectLst/>
                        </a:rPr>
                        <a:t> 7</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Cang Shik YIN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Department of Acupuncture, Kyung </a:t>
                      </a:r>
                      <a:r>
                        <a:rPr lang="en-IN" sz="1000" dirty="0" err="1">
                          <a:effectLst/>
                        </a:rPr>
                        <a:t>Hee</a:t>
                      </a:r>
                      <a:r>
                        <a:rPr lang="en-IN" sz="1000" dirty="0">
                          <a:effectLst/>
                        </a:rPr>
                        <a:t> University, Seoul, 130-701 South Korea.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Korean Medicine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Republic of Korea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acuyin@khu.ac.kr</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7"/>
                  </a:ext>
                </a:extLst>
              </a:tr>
              <a:tr h="137986">
                <a:tc>
                  <a:txBody>
                    <a:bodyPr/>
                    <a:lstStyle/>
                    <a:p>
                      <a:pPr marL="0" lvl="0" indent="0">
                        <a:lnSpc>
                          <a:spcPct val="115000"/>
                        </a:lnSpc>
                        <a:spcAft>
                          <a:spcPts val="0"/>
                        </a:spcAft>
                        <a:buFont typeface="+mj-lt"/>
                        <a:buNone/>
                      </a:pPr>
                      <a:r>
                        <a:rPr lang="en-IN" sz="1000" dirty="0">
                          <a:effectLst/>
                        </a:rPr>
                        <a:t> 8</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Professor Donghyun NAM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Expert TM and AI, College of Korean Medicine, </a:t>
                      </a:r>
                      <a:r>
                        <a:rPr lang="en-IN" sz="1000" dirty="0" err="1">
                          <a:effectLst/>
                        </a:rPr>
                        <a:t>Sangji</a:t>
                      </a:r>
                      <a:r>
                        <a:rPr lang="en-IN" sz="1000" dirty="0">
                          <a:effectLst/>
                        </a:rPr>
                        <a:t> University, Republic of Korea.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Korean Medicine and 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Republic of Korea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u="none" strike="noStrike">
                          <a:effectLst/>
                          <a:hlinkClick r:id="rId4"/>
                        </a:rPr>
                        <a:t>omdnam@sangji.ac.kr, omdnam@naver.com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8"/>
                  </a:ext>
                </a:extLst>
              </a:tr>
              <a:tr h="97124">
                <a:tc>
                  <a:txBody>
                    <a:bodyPr/>
                    <a:lstStyle/>
                    <a:p>
                      <a:pPr marL="0" lvl="0" indent="0">
                        <a:lnSpc>
                          <a:spcPct val="115000"/>
                        </a:lnSpc>
                        <a:spcAft>
                          <a:spcPts val="0"/>
                        </a:spcAft>
                        <a:buFont typeface="+mj-lt"/>
                        <a:buNone/>
                      </a:pPr>
                      <a:r>
                        <a:rPr lang="en-IN" sz="1000" dirty="0">
                          <a:effectLst/>
                        </a:rPr>
                        <a:t> 9</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Pawan Godatwar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WHO, SEARO,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Policy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pgodatwar@gmail.com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9"/>
                  </a:ext>
                </a:extLst>
              </a:tr>
              <a:tr h="97124">
                <a:tc>
                  <a:txBody>
                    <a:bodyPr/>
                    <a:lstStyle/>
                    <a:p>
                      <a:pPr marL="0" lvl="0" indent="0">
                        <a:lnSpc>
                          <a:spcPct val="115000"/>
                        </a:lnSpc>
                        <a:spcAft>
                          <a:spcPts val="0"/>
                        </a:spcAft>
                        <a:buFont typeface="+mj-lt"/>
                        <a:buNone/>
                      </a:pPr>
                      <a:r>
                        <a:rPr lang="en-IN" sz="1000" dirty="0">
                          <a:effectLst/>
                        </a:rPr>
                        <a:t> 10</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Kim Sung Chol</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WHO, SEARO,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Policy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a:effectLst/>
                        </a:rPr>
                        <a:t>-</a:t>
                      </a:r>
                      <a:endParaRPr lang="en-IN" sz="1100">
                        <a:effectLst/>
                        <a:latin typeface="Calibri"/>
                        <a:ea typeface="Calibri"/>
                        <a:cs typeface="Times New Roman"/>
                      </a:endParaRPr>
                    </a:p>
                  </a:txBody>
                  <a:tcPr marL="11850" marR="11850" marT="7900" marB="7900"/>
                </a:tc>
                <a:tc>
                  <a:txBody>
                    <a:bodyPr/>
                    <a:lstStyle/>
                    <a:p>
                      <a:pPr>
                        <a:lnSpc>
                          <a:spcPct val="115000"/>
                        </a:lnSpc>
                        <a:spcAft>
                          <a:spcPts val="0"/>
                        </a:spcAft>
                      </a:pPr>
                      <a:r>
                        <a:rPr lang="en-IN" sz="1000">
                          <a:effectLst/>
                        </a:rPr>
                        <a:t>kims@who.int</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0"/>
                  </a:ext>
                </a:extLst>
              </a:tr>
              <a:tr h="137986">
                <a:tc>
                  <a:txBody>
                    <a:bodyPr/>
                    <a:lstStyle/>
                    <a:p>
                      <a:pPr marL="0" lvl="0" indent="0">
                        <a:lnSpc>
                          <a:spcPct val="115000"/>
                        </a:lnSpc>
                        <a:spcAft>
                          <a:spcPts val="1000"/>
                        </a:spcAft>
                        <a:buFont typeface="+mj-lt"/>
                        <a:buNone/>
                      </a:pPr>
                      <a:r>
                        <a:rPr lang="en-IN" sz="1000" dirty="0">
                          <a:effectLst/>
                        </a:rPr>
                        <a:t> 11</a:t>
                      </a:r>
                      <a:endParaRPr lang="en-IN" sz="1100" dirty="0">
                        <a:effectLst/>
                        <a:latin typeface="Calibri"/>
                        <a:ea typeface="Calibri"/>
                        <a:cs typeface="Times New Roman"/>
                      </a:endParaRPr>
                    </a:p>
                  </a:txBody>
                  <a:tcPr marL="0" marR="0" marT="0" marB="0"/>
                </a:tc>
                <a:tc>
                  <a:txBody>
                    <a:bodyPr/>
                    <a:lstStyle/>
                    <a:p>
                      <a:pPr>
                        <a:lnSpc>
                          <a:spcPct val="115000"/>
                        </a:lnSpc>
                        <a:spcAft>
                          <a:spcPts val="1000"/>
                        </a:spcAft>
                      </a:pPr>
                      <a:r>
                        <a:rPr lang="en-IN" sz="1000">
                          <a:effectLst/>
                        </a:rPr>
                        <a:t>Dr LIU Qin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dirty="0">
                          <a:effectLst/>
                        </a:rPr>
                        <a:t>Technical Officer, World Health Organization, Integrated Health Services, Geneva, Switzerland</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a:effectLst/>
                        </a:rPr>
                        <a:t>TM Expert, Policy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a:effectLst/>
                        </a:rPr>
                        <a:t>-</a:t>
                      </a:r>
                      <a:endParaRPr lang="en-IN" sz="1100">
                        <a:effectLst/>
                        <a:latin typeface="Calibri"/>
                        <a:ea typeface="Calibri"/>
                        <a:cs typeface="Times New Roman"/>
                      </a:endParaRPr>
                    </a:p>
                  </a:txBody>
                  <a:tcPr marL="11850" marR="11850" marT="7900" marB="7900"/>
                </a:tc>
                <a:tc>
                  <a:txBody>
                    <a:bodyPr/>
                    <a:lstStyle/>
                    <a:p>
                      <a:pPr>
                        <a:lnSpc>
                          <a:spcPct val="115000"/>
                        </a:lnSpc>
                        <a:spcAft>
                          <a:spcPts val="1000"/>
                        </a:spcAft>
                      </a:pPr>
                      <a:r>
                        <a:rPr lang="en-IN" sz="1000">
                          <a:effectLst/>
                        </a:rPr>
                        <a:t>LIU, Qin &lt;liuq@who.int&gt;</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1"/>
                  </a:ext>
                </a:extLst>
              </a:tr>
              <a:tr h="137986">
                <a:tc>
                  <a:txBody>
                    <a:bodyPr/>
                    <a:lstStyle/>
                    <a:p>
                      <a:pPr marL="0" lvl="0" indent="0">
                        <a:lnSpc>
                          <a:spcPct val="115000"/>
                        </a:lnSpc>
                        <a:spcAft>
                          <a:spcPts val="1000"/>
                        </a:spcAft>
                        <a:buFont typeface="+mj-lt"/>
                        <a:buNone/>
                      </a:pPr>
                      <a:r>
                        <a:rPr lang="en-IN" sz="1000" dirty="0">
                          <a:effectLst/>
                        </a:rPr>
                        <a:t> 12</a:t>
                      </a:r>
                      <a:endParaRPr lang="en-IN" sz="1100" dirty="0">
                        <a:effectLst/>
                        <a:latin typeface="Calibri"/>
                        <a:ea typeface="Calibri"/>
                        <a:cs typeface="Times New Roman"/>
                      </a:endParaRPr>
                    </a:p>
                  </a:txBody>
                  <a:tcPr marL="0" marR="0" marT="0" marB="0"/>
                </a:tc>
                <a:tc>
                  <a:txBody>
                    <a:bodyPr/>
                    <a:lstStyle/>
                    <a:p>
                      <a:pPr>
                        <a:lnSpc>
                          <a:spcPct val="115000"/>
                        </a:lnSpc>
                        <a:spcAft>
                          <a:spcPts val="1000"/>
                        </a:spcAft>
                      </a:pPr>
                      <a:r>
                        <a:rPr lang="en-IN" sz="1000">
                          <a:effectLst/>
                        </a:rPr>
                        <a:t>Dr Pradeep Dua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a:effectLst/>
                        </a:rPr>
                        <a:t>Technical Officer, World Health Organization, Integrated Health Services, Geneva, Switzerland</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dirty="0">
                          <a:effectLst/>
                        </a:rPr>
                        <a:t>TM Expert, Policy</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1000"/>
                        </a:spcAft>
                      </a:pPr>
                      <a:r>
                        <a:rPr lang="en-IN" sz="1000">
                          <a:effectLst/>
                        </a:rPr>
                        <a:t>-</a:t>
                      </a:r>
                      <a:endParaRPr lang="en-IN" sz="1100">
                        <a:effectLst/>
                        <a:latin typeface="Calibri"/>
                        <a:ea typeface="Calibri"/>
                        <a:cs typeface="Times New Roman"/>
                      </a:endParaRPr>
                    </a:p>
                  </a:txBody>
                  <a:tcPr marL="11850" marR="11850" marT="7900" marB="7900"/>
                </a:tc>
                <a:tc>
                  <a:txBody>
                    <a:bodyPr/>
                    <a:lstStyle/>
                    <a:p>
                      <a:pPr>
                        <a:lnSpc>
                          <a:spcPct val="115000"/>
                        </a:lnSpc>
                        <a:spcAft>
                          <a:spcPts val="1000"/>
                        </a:spcAft>
                      </a:pPr>
                      <a:r>
                        <a:rPr lang="en-IN" sz="1000">
                          <a:effectLst/>
                        </a:rPr>
                        <a:t>duadrpradeep@gmail.com </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2"/>
                  </a:ext>
                </a:extLst>
              </a:tr>
              <a:tr h="137986">
                <a:tc>
                  <a:txBody>
                    <a:bodyPr/>
                    <a:lstStyle/>
                    <a:p>
                      <a:pPr marL="0" lvl="0" indent="0">
                        <a:lnSpc>
                          <a:spcPct val="115000"/>
                        </a:lnSpc>
                        <a:spcAft>
                          <a:spcPts val="0"/>
                        </a:spcAft>
                        <a:buFont typeface="+mj-lt"/>
                        <a:buNone/>
                      </a:pPr>
                      <a:r>
                        <a:rPr lang="en-IN" sz="1000" dirty="0">
                          <a:effectLst/>
                        </a:rPr>
                        <a:t> 13</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Sivarama Prasad Vinjamury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Professor, Research, Southern California Univ. of Health Sciences (SCU)</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Academician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USA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vsrprasad18@gmail.com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3"/>
                  </a:ext>
                </a:extLst>
              </a:tr>
              <a:tr h="197209">
                <a:tc>
                  <a:txBody>
                    <a:bodyPr/>
                    <a:lstStyle/>
                    <a:p>
                      <a:pPr marL="0" lvl="0" indent="0">
                        <a:lnSpc>
                          <a:spcPct val="115000"/>
                        </a:lnSpc>
                        <a:spcAft>
                          <a:spcPts val="0"/>
                        </a:spcAft>
                        <a:buFont typeface="+mj-lt"/>
                        <a:buNone/>
                      </a:pPr>
                      <a:r>
                        <a:rPr lang="en-IN" sz="1000" dirty="0">
                          <a:effectLst/>
                        </a:rPr>
                        <a:t> 14</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Prof Rajani Kanth Vadigepalli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Vice Chair of Research and Professor of Pathology, Anatomy and Cell Biology, Thomas Jefferson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Cell Biology, Bioinformatics</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USA</a:t>
                      </a:r>
                      <a:endParaRPr lang="en-IN" sz="1100">
                        <a:effectLst/>
                        <a:latin typeface="Calibri"/>
                        <a:ea typeface="Calibri"/>
                        <a:cs typeface="Times New Roman"/>
                      </a:endParaRPr>
                    </a:p>
                  </a:txBody>
                  <a:tcPr marL="11850" marR="11850" marT="7900" marB="7900" anchor="b"/>
                </a:tc>
                <a:tc>
                  <a:txBody>
                    <a:bodyPr/>
                    <a:lstStyle/>
                    <a:p>
                      <a:pPr>
                        <a:lnSpc>
                          <a:spcPct val="115000"/>
                        </a:lnSpc>
                      </a:pPr>
                      <a:endParaRPr lang="en-IN" sz="1100">
                        <a:effectLst/>
                        <a:latin typeface="Calibri"/>
                        <a:cs typeface="Times New Roman"/>
                      </a:endParaRPr>
                    </a:p>
                  </a:txBody>
                  <a:tcPr marL="11850" marR="11850" marT="7900" marB="7900" anchor="b"/>
                </a:tc>
                <a:extLst>
                  <a:ext uri="{0D108BD9-81ED-4DB2-BD59-A6C34878D82A}">
                    <a16:rowId xmlns:a16="http://schemas.microsoft.com/office/drawing/2014/main" val="10014"/>
                  </a:ext>
                </a:extLst>
              </a:tr>
              <a:tr h="97124">
                <a:tc>
                  <a:txBody>
                    <a:bodyPr/>
                    <a:lstStyle/>
                    <a:p>
                      <a:pPr marL="0" lvl="0" indent="0">
                        <a:lnSpc>
                          <a:spcPct val="115000"/>
                        </a:lnSpc>
                        <a:spcAft>
                          <a:spcPts val="0"/>
                        </a:spcAft>
                        <a:buFont typeface="+mj-lt"/>
                        <a:buNone/>
                      </a:pPr>
                      <a:r>
                        <a:rPr lang="en-IN" sz="1000" dirty="0">
                          <a:effectLst/>
                        </a:rPr>
                        <a:t> 15</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Bhavana Parashar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IGIB,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Expert and 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bhavana.p@igib.res.in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5"/>
                  </a:ext>
                </a:extLst>
              </a:tr>
              <a:tr h="97124">
                <a:tc>
                  <a:txBody>
                    <a:bodyPr/>
                    <a:lstStyle/>
                    <a:p>
                      <a:pPr marL="0" lvl="0" indent="0">
                        <a:lnSpc>
                          <a:spcPct val="115000"/>
                        </a:lnSpc>
                        <a:spcAft>
                          <a:spcPts val="0"/>
                        </a:spcAft>
                        <a:buFont typeface="+mj-lt"/>
                        <a:buNone/>
                      </a:pPr>
                      <a:r>
                        <a:rPr lang="en-IN" sz="1000" dirty="0">
                          <a:effectLst/>
                        </a:rPr>
                        <a:t> 16</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Rama Jayasundar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AIIMS,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Nuclear Physics, Ayu,</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ramajayasundar@gmail.com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6"/>
                  </a:ext>
                </a:extLst>
              </a:tr>
              <a:tr h="97124">
                <a:tc>
                  <a:txBody>
                    <a:bodyPr/>
                    <a:lstStyle/>
                    <a:p>
                      <a:pPr marL="0" lvl="0" indent="0">
                        <a:lnSpc>
                          <a:spcPct val="115000"/>
                        </a:lnSpc>
                        <a:spcAft>
                          <a:spcPts val="0"/>
                        </a:spcAft>
                        <a:buFont typeface="+mj-lt"/>
                        <a:buNone/>
                      </a:pPr>
                      <a:r>
                        <a:rPr lang="en-IN" sz="1000" dirty="0">
                          <a:effectLst/>
                        </a:rPr>
                        <a:t> 17</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V Rangamannar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Bengaluru</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rangamannarv@gmail.com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7"/>
                  </a:ext>
                </a:extLst>
              </a:tr>
              <a:tr h="97124">
                <a:tc>
                  <a:txBody>
                    <a:bodyPr/>
                    <a:lstStyle/>
                    <a:p>
                      <a:pPr marL="0" lvl="0" indent="0">
                        <a:lnSpc>
                          <a:spcPct val="115000"/>
                        </a:lnSpc>
                        <a:spcAft>
                          <a:spcPts val="0"/>
                        </a:spcAft>
                        <a:buFont typeface="+mj-lt"/>
                        <a:buNone/>
                      </a:pPr>
                      <a:r>
                        <a:rPr lang="en-IN" sz="1000" dirty="0">
                          <a:effectLst/>
                        </a:rPr>
                        <a:t> 18</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V Ramakrishna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Hyderabad</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rasendra22@gmail.com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8"/>
                  </a:ext>
                </a:extLst>
              </a:tr>
              <a:tr h="137986">
                <a:tc>
                  <a:txBody>
                    <a:bodyPr/>
                    <a:lstStyle/>
                    <a:p>
                      <a:pPr marL="0" lvl="0" indent="0">
                        <a:lnSpc>
                          <a:spcPct val="115000"/>
                        </a:lnSpc>
                        <a:spcAft>
                          <a:spcPts val="0"/>
                        </a:spcAft>
                        <a:buFont typeface="+mj-lt"/>
                        <a:buNone/>
                      </a:pPr>
                      <a:r>
                        <a:rPr lang="en-IN" sz="1000" dirty="0">
                          <a:effectLst/>
                        </a:rPr>
                        <a:t> 19</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Manohar Gundeti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CARI, Mumbai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gundetipanchakarma@gmail.com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9"/>
                  </a:ext>
                </a:extLst>
              </a:tr>
              <a:tr h="97124">
                <a:tc>
                  <a:txBody>
                    <a:bodyPr/>
                    <a:lstStyle/>
                    <a:p>
                      <a:pPr marL="0" lvl="0" indent="0">
                        <a:lnSpc>
                          <a:spcPct val="115000"/>
                        </a:lnSpc>
                        <a:spcAft>
                          <a:spcPts val="0"/>
                        </a:spcAft>
                        <a:buFont typeface="+mj-lt"/>
                        <a:buNone/>
                      </a:pPr>
                      <a:r>
                        <a:rPr lang="en-IN" sz="1000" dirty="0">
                          <a:effectLst/>
                        </a:rPr>
                        <a:t> 20</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Kishor Kumar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NIMHANS, Bengaluru</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ayurkishore@gmail.com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20"/>
                  </a:ext>
                </a:extLst>
              </a:tr>
              <a:tr h="97124">
                <a:tc>
                  <a:txBody>
                    <a:bodyPr/>
                    <a:lstStyle/>
                    <a:p>
                      <a:pPr marL="0" lvl="0" indent="0">
                        <a:lnSpc>
                          <a:spcPct val="115000"/>
                        </a:lnSpc>
                        <a:spcAft>
                          <a:spcPts val="0"/>
                        </a:spcAft>
                        <a:buFont typeface="+mj-lt"/>
                        <a:buNone/>
                      </a:pPr>
                      <a:r>
                        <a:rPr lang="en-IN" sz="1000" dirty="0">
                          <a:effectLst/>
                        </a:rPr>
                        <a:t> 21</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Ram Kumar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err="1">
                          <a:effectLst/>
                        </a:rPr>
                        <a:t>Nirog</a:t>
                      </a:r>
                      <a:r>
                        <a:rPr lang="en-IN" sz="1000" dirty="0">
                          <a:effectLst/>
                        </a:rPr>
                        <a:t> Street,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Industry, 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ram@nirogstreet.com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21"/>
                  </a:ext>
                </a:extLst>
              </a:tr>
              <a:tr h="97124">
                <a:tc>
                  <a:txBody>
                    <a:bodyPr/>
                    <a:lstStyle/>
                    <a:p>
                      <a:pPr marL="0" lvl="0" indent="0">
                        <a:lnSpc>
                          <a:spcPct val="115000"/>
                        </a:lnSpc>
                        <a:spcAft>
                          <a:spcPts val="0"/>
                        </a:spcAft>
                        <a:buFont typeface="+mj-lt"/>
                        <a:buNone/>
                      </a:pPr>
                      <a:r>
                        <a:rPr lang="en-IN" sz="1000" dirty="0">
                          <a:effectLst/>
                        </a:rPr>
                        <a:t> 22</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Uddhavesh Sonvane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CDAC, Pune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uddhaveshs@gmail.com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416315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81050" y="1229633"/>
          <a:ext cx="10670721" cy="4366769"/>
        </p:xfrm>
        <a:graphic>
          <a:graphicData uri="http://schemas.openxmlformats.org/drawingml/2006/table">
            <a:tbl>
              <a:tblPr firstRow="1" firstCol="1" bandRow="1">
                <a:tableStyleId>{5C22544A-7EE6-4342-B048-85BDC9FD1C3A}</a:tableStyleId>
              </a:tblPr>
              <a:tblGrid>
                <a:gridCol w="504204">
                  <a:extLst>
                    <a:ext uri="{9D8B030D-6E8A-4147-A177-3AD203B41FA5}">
                      <a16:colId xmlns:a16="http://schemas.microsoft.com/office/drawing/2014/main" val="20000"/>
                    </a:ext>
                  </a:extLst>
                </a:gridCol>
                <a:gridCol w="2275880">
                  <a:extLst>
                    <a:ext uri="{9D8B030D-6E8A-4147-A177-3AD203B41FA5}">
                      <a16:colId xmlns:a16="http://schemas.microsoft.com/office/drawing/2014/main" val="20001"/>
                    </a:ext>
                  </a:extLst>
                </a:gridCol>
                <a:gridCol w="3337811">
                  <a:extLst>
                    <a:ext uri="{9D8B030D-6E8A-4147-A177-3AD203B41FA5}">
                      <a16:colId xmlns:a16="http://schemas.microsoft.com/office/drawing/2014/main" val="20002"/>
                    </a:ext>
                  </a:extLst>
                </a:gridCol>
                <a:gridCol w="1669975">
                  <a:extLst>
                    <a:ext uri="{9D8B030D-6E8A-4147-A177-3AD203B41FA5}">
                      <a16:colId xmlns:a16="http://schemas.microsoft.com/office/drawing/2014/main" val="20003"/>
                    </a:ext>
                  </a:extLst>
                </a:gridCol>
                <a:gridCol w="1176516">
                  <a:extLst>
                    <a:ext uri="{9D8B030D-6E8A-4147-A177-3AD203B41FA5}">
                      <a16:colId xmlns:a16="http://schemas.microsoft.com/office/drawing/2014/main" val="20004"/>
                    </a:ext>
                  </a:extLst>
                </a:gridCol>
                <a:gridCol w="1706335">
                  <a:extLst>
                    <a:ext uri="{9D8B030D-6E8A-4147-A177-3AD203B41FA5}">
                      <a16:colId xmlns:a16="http://schemas.microsoft.com/office/drawing/2014/main" val="20005"/>
                    </a:ext>
                  </a:extLst>
                </a:gridCol>
              </a:tblGrid>
              <a:tr h="97124">
                <a:tc>
                  <a:txBody>
                    <a:bodyPr/>
                    <a:lstStyle/>
                    <a:p>
                      <a:pPr>
                        <a:lnSpc>
                          <a:spcPct val="115000"/>
                        </a:lnSpc>
                        <a:spcAft>
                          <a:spcPts val="0"/>
                        </a:spcAft>
                      </a:pPr>
                      <a:r>
                        <a:rPr lang="en-IN" sz="1200" dirty="0" err="1">
                          <a:effectLst/>
                        </a:rPr>
                        <a:t>Sl.No</a:t>
                      </a:r>
                      <a:endParaRPr lang="en-IN" sz="1600" dirty="0">
                        <a:effectLst/>
                        <a:latin typeface="Calibri"/>
                        <a:ea typeface="Calibri"/>
                        <a:cs typeface="Times New Roman"/>
                      </a:endParaRPr>
                    </a:p>
                  </a:txBody>
                  <a:tcPr marL="0" marR="0" marT="0" marB="0"/>
                </a:tc>
                <a:tc>
                  <a:txBody>
                    <a:bodyPr/>
                    <a:lstStyle/>
                    <a:p>
                      <a:pPr>
                        <a:lnSpc>
                          <a:spcPct val="115000"/>
                        </a:lnSpc>
                        <a:spcAft>
                          <a:spcPts val="0"/>
                        </a:spcAft>
                      </a:pPr>
                      <a:r>
                        <a:rPr lang="en-IN" sz="1200" dirty="0">
                          <a:effectLst/>
                        </a:rPr>
                        <a:t>Name</a:t>
                      </a:r>
                      <a:endParaRPr lang="en-IN" sz="16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200" dirty="0">
                          <a:effectLst/>
                        </a:rPr>
                        <a:t>Affiliation</a:t>
                      </a:r>
                      <a:endParaRPr lang="en-IN" sz="16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200" dirty="0">
                          <a:effectLst/>
                        </a:rPr>
                        <a:t>Expertise</a:t>
                      </a:r>
                      <a:endParaRPr lang="en-IN" sz="16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200" dirty="0">
                          <a:effectLst/>
                        </a:rPr>
                        <a:t>Country</a:t>
                      </a:r>
                      <a:endParaRPr lang="en-IN" sz="16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200" dirty="0">
                          <a:effectLst/>
                        </a:rPr>
                        <a:t>Email Id</a:t>
                      </a:r>
                      <a:endParaRPr lang="en-IN" sz="16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0"/>
                  </a:ext>
                </a:extLst>
              </a:tr>
              <a:tr h="97124">
                <a:tc>
                  <a:txBody>
                    <a:bodyPr/>
                    <a:lstStyle/>
                    <a:p>
                      <a:pPr marL="0" lvl="0" indent="0">
                        <a:lnSpc>
                          <a:spcPct val="115000"/>
                        </a:lnSpc>
                        <a:spcAft>
                          <a:spcPts val="0"/>
                        </a:spcAft>
                        <a:buFont typeface="+mj-lt"/>
                        <a:buNone/>
                      </a:pPr>
                      <a:r>
                        <a:rPr lang="en-IN" sz="1100" dirty="0">
                          <a:effectLst/>
                          <a:latin typeface="Calibri"/>
                          <a:ea typeface="Calibri"/>
                          <a:cs typeface="Times New Roman"/>
                        </a:rPr>
                        <a:t>23</a:t>
                      </a:r>
                    </a:p>
                  </a:txBody>
                  <a:tcPr marL="0" marR="0" marT="0" marB="0"/>
                </a:tc>
                <a:tc>
                  <a:txBody>
                    <a:bodyPr/>
                    <a:lstStyle/>
                    <a:p>
                      <a:pPr>
                        <a:lnSpc>
                          <a:spcPct val="115000"/>
                        </a:lnSpc>
                        <a:spcAft>
                          <a:spcPts val="0"/>
                        </a:spcAft>
                      </a:pPr>
                      <a:r>
                        <a:rPr lang="en-IN" sz="1000">
                          <a:effectLst/>
                        </a:rPr>
                        <a:t>Rajendra Joshi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CDAC, Pune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rajendra@cdac.in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1"/>
                  </a:ext>
                </a:extLst>
              </a:tr>
              <a:tr h="97124">
                <a:tc>
                  <a:txBody>
                    <a:bodyPr/>
                    <a:lstStyle/>
                    <a:p>
                      <a:pPr marL="0" lvl="0" indent="0">
                        <a:lnSpc>
                          <a:spcPct val="115000"/>
                        </a:lnSpc>
                        <a:spcAft>
                          <a:spcPts val="0"/>
                        </a:spcAft>
                        <a:buFont typeface="+mj-lt"/>
                        <a:buNone/>
                      </a:pPr>
                      <a:r>
                        <a:rPr lang="en-IN" sz="1000" dirty="0">
                          <a:effectLst/>
                        </a:rPr>
                        <a:t> 24</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Vinod Jani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CDAC, Pune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vinodj@cdac.in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2"/>
                  </a:ext>
                </a:extLst>
              </a:tr>
              <a:tr h="97124">
                <a:tc>
                  <a:txBody>
                    <a:bodyPr/>
                    <a:lstStyle/>
                    <a:p>
                      <a:pPr marL="0" lvl="0" indent="0">
                        <a:lnSpc>
                          <a:spcPct val="115000"/>
                        </a:lnSpc>
                        <a:spcAft>
                          <a:spcPts val="0"/>
                        </a:spcAft>
                        <a:buFont typeface="+mj-lt"/>
                        <a:buNone/>
                      </a:pPr>
                      <a:r>
                        <a:rPr lang="en-IN" sz="1000" dirty="0">
                          <a:effectLst/>
                        </a:rPr>
                        <a:t> 25</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err="1">
                          <a:effectLst/>
                        </a:rPr>
                        <a:t>Shruti</a:t>
                      </a:r>
                      <a:r>
                        <a:rPr lang="en-IN" sz="1000" dirty="0">
                          <a:effectLst/>
                        </a:rPr>
                        <a:t> </a:t>
                      </a:r>
                      <a:r>
                        <a:rPr lang="en-IN" sz="1000" dirty="0" err="1">
                          <a:effectLst/>
                        </a:rPr>
                        <a:t>Kolugi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CDAC, Pune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shrutik@cdac.in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3"/>
                  </a:ext>
                </a:extLst>
              </a:tr>
              <a:tr h="97124">
                <a:tc>
                  <a:txBody>
                    <a:bodyPr/>
                    <a:lstStyle/>
                    <a:p>
                      <a:pPr marL="0" lvl="0" indent="0">
                        <a:lnSpc>
                          <a:spcPct val="115000"/>
                        </a:lnSpc>
                        <a:spcAft>
                          <a:spcPts val="0"/>
                        </a:spcAft>
                        <a:buFont typeface="+mj-lt"/>
                        <a:buNone/>
                      </a:pPr>
                      <a:r>
                        <a:rPr lang="en-IN" sz="1000" dirty="0">
                          <a:effectLst/>
                        </a:rPr>
                        <a:t> 26</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Gaur </a:t>
                      </a:r>
                      <a:r>
                        <a:rPr lang="en-IN" sz="1000" dirty="0" err="1">
                          <a:effectLst/>
                        </a:rPr>
                        <a:t>Sundar</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CDAC, Pune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gaurs@cdac.in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4"/>
                  </a:ext>
                </a:extLst>
              </a:tr>
              <a:tr h="97124">
                <a:tc>
                  <a:txBody>
                    <a:bodyPr/>
                    <a:lstStyle/>
                    <a:p>
                      <a:pPr marL="0" lvl="0" indent="0">
                        <a:lnSpc>
                          <a:spcPct val="115000"/>
                        </a:lnSpc>
                        <a:spcAft>
                          <a:spcPts val="0"/>
                        </a:spcAft>
                        <a:buFont typeface="+mj-lt"/>
                        <a:buNone/>
                      </a:pPr>
                      <a:r>
                        <a:rPr lang="en-IN" sz="1000" dirty="0">
                          <a:effectLst/>
                        </a:rPr>
                        <a:t> 27</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err="1">
                          <a:effectLst/>
                        </a:rPr>
                        <a:t>Manihsa</a:t>
                      </a:r>
                      <a:r>
                        <a:rPr lang="en-IN" sz="1000" dirty="0">
                          <a:effectLst/>
                        </a:rPr>
                        <a:t> </a:t>
                      </a:r>
                      <a:r>
                        <a:rPr lang="en-IN" sz="1000" dirty="0" err="1">
                          <a:effectLst/>
                        </a:rPr>
                        <a:t>Mantri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CDAC, Pune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manishar@cdac.in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5"/>
                  </a:ext>
                </a:extLst>
              </a:tr>
              <a:tr h="97124">
                <a:tc>
                  <a:txBody>
                    <a:bodyPr/>
                    <a:lstStyle/>
                    <a:p>
                      <a:pPr marL="0" lvl="0" indent="0">
                        <a:lnSpc>
                          <a:spcPct val="115000"/>
                        </a:lnSpc>
                        <a:spcAft>
                          <a:spcPts val="0"/>
                        </a:spcAft>
                        <a:buFont typeface="+mj-lt"/>
                        <a:buNone/>
                      </a:pPr>
                      <a:r>
                        <a:rPr lang="en-IN" sz="1000" dirty="0">
                          <a:effectLst/>
                        </a:rPr>
                        <a:t> 28</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Achyut Avinash Patil</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CDAC, Pune</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achyutp@cdac.in</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6"/>
                  </a:ext>
                </a:extLst>
              </a:tr>
              <a:tr h="97124">
                <a:tc>
                  <a:txBody>
                    <a:bodyPr/>
                    <a:lstStyle/>
                    <a:p>
                      <a:pPr marL="0" lvl="0" indent="0">
                        <a:lnSpc>
                          <a:spcPct val="115000"/>
                        </a:lnSpc>
                        <a:spcAft>
                          <a:spcPts val="0"/>
                        </a:spcAft>
                        <a:buFont typeface="+mj-lt"/>
                        <a:buNone/>
                      </a:pPr>
                      <a:r>
                        <a:rPr lang="en-IN" sz="1000" dirty="0">
                          <a:effectLst/>
                        </a:rPr>
                        <a:t> 29</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Usha Rani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NIT, Rourkela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usharanik.niimh@gmail.com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7"/>
                  </a:ext>
                </a:extLst>
              </a:tr>
              <a:tr h="137639">
                <a:tc>
                  <a:txBody>
                    <a:bodyPr/>
                    <a:lstStyle/>
                    <a:p>
                      <a:pPr marL="0" lvl="0" indent="0">
                        <a:lnSpc>
                          <a:spcPct val="115000"/>
                        </a:lnSpc>
                        <a:spcAft>
                          <a:spcPts val="0"/>
                        </a:spcAft>
                        <a:buFont typeface="+mj-lt"/>
                        <a:buNone/>
                      </a:pPr>
                      <a:r>
                        <a:rPr lang="en-IN" sz="1000" dirty="0">
                          <a:effectLst/>
                        </a:rPr>
                        <a:t> 30</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Pratyusha Mantena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NIIMH, Hyderabad</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hemavallipratyusha@gmail.com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8"/>
                  </a:ext>
                </a:extLst>
              </a:tr>
              <a:tr h="97124">
                <a:tc>
                  <a:txBody>
                    <a:bodyPr/>
                    <a:lstStyle/>
                    <a:p>
                      <a:pPr marL="0" lvl="0" indent="0">
                        <a:lnSpc>
                          <a:spcPct val="115000"/>
                        </a:lnSpc>
                        <a:spcAft>
                          <a:spcPts val="0"/>
                        </a:spcAft>
                        <a:buFont typeface="+mj-lt"/>
                        <a:buNone/>
                      </a:pPr>
                      <a:r>
                        <a:rPr lang="en-IN" sz="1000" dirty="0">
                          <a:effectLst/>
                        </a:rPr>
                        <a:t> 31</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Hari Prasad</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NIIMH, Hyderabad</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Medical Records in TM</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ayush.fortunehari@gmail.com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09"/>
                  </a:ext>
                </a:extLst>
              </a:tr>
              <a:tr h="97124">
                <a:tc>
                  <a:txBody>
                    <a:bodyPr/>
                    <a:lstStyle/>
                    <a:p>
                      <a:pPr marL="0" lvl="0" indent="0">
                        <a:lnSpc>
                          <a:spcPct val="115000"/>
                        </a:lnSpc>
                        <a:spcAft>
                          <a:spcPts val="0"/>
                        </a:spcAft>
                        <a:buFont typeface="+mj-lt"/>
                        <a:buNone/>
                      </a:pPr>
                      <a:r>
                        <a:rPr lang="en-IN" sz="1000" dirty="0">
                          <a:effectLst/>
                        </a:rPr>
                        <a:t> 32</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Kannan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CCRS, Chennai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TM Expert</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siddhikanna@gmail.com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0"/>
                  </a:ext>
                </a:extLst>
              </a:tr>
              <a:tr h="97124">
                <a:tc>
                  <a:txBody>
                    <a:bodyPr/>
                    <a:lstStyle/>
                    <a:p>
                      <a:pPr marL="0" lvl="0" indent="0">
                        <a:lnSpc>
                          <a:spcPct val="115000"/>
                        </a:lnSpc>
                        <a:spcAft>
                          <a:spcPts val="0"/>
                        </a:spcAft>
                        <a:buFont typeface="+mj-lt"/>
                        <a:buNone/>
                      </a:pPr>
                      <a:r>
                        <a:rPr lang="en-IN" sz="1000" dirty="0">
                          <a:effectLst/>
                        </a:rPr>
                        <a:t> 33</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S Natarajan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CCRS, Chennai</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drnatarajan78@gmail.com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1"/>
                  </a:ext>
                </a:extLst>
              </a:tr>
              <a:tr h="97124">
                <a:tc>
                  <a:txBody>
                    <a:bodyPr/>
                    <a:lstStyle/>
                    <a:p>
                      <a:pPr marL="0" lvl="0" indent="0">
                        <a:lnSpc>
                          <a:spcPct val="115000"/>
                        </a:lnSpc>
                        <a:spcAft>
                          <a:spcPts val="0"/>
                        </a:spcAft>
                        <a:buFont typeface="+mj-lt"/>
                        <a:buNone/>
                      </a:pPr>
                      <a:r>
                        <a:rPr lang="en-IN" sz="1000" dirty="0">
                          <a:effectLst/>
                        </a:rPr>
                        <a:t> 34</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Shaista Uruz</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CCRUM,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TM Expert</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shaistaccrum@gmail.com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2"/>
                  </a:ext>
                </a:extLst>
              </a:tr>
              <a:tr h="97124">
                <a:tc>
                  <a:txBody>
                    <a:bodyPr/>
                    <a:lstStyle/>
                    <a:p>
                      <a:pPr marL="0" lvl="0" indent="0">
                        <a:lnSpc>
                          <a:spcPct val="115000"/>
                        </a:lnSpc>
                        <a:spcAft>
                          <a:spcPts val="0"/>
                        </a:spcAft>
                        <a:buFont typeface="+mj-lt"/>
                        <a:buNone/>
                      </a:pPr>
                      <a:r>
                        <a:rPr lang="en-IN" sz="1000" dirty="0">
                          <a:effectLst/>
                        </a:rPr>
                        <a:t> 35</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Usama Akram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TM Expert</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usamakramdr@gmail.com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3"/>
                  </a:ext>
                </a:extLst>
              </a:tr>
              <a:tr h="97124">
                <a:tc>
                  <a:txBody>
                    <a:bodyPr/>
                    <a:lstStyle/>
                    <a:p>
                      <a:pPr marL="0" lvl="0" indent="0">
                        <a:lnSpc>
                          <a:spcPct val="115000"/>
                        </a:lnSpc>
                        <a:spcAft>
                          <a:spcPts val="0"/>
                        </a:spcAft>
                        <a:buFont typeface="+mj-lt"/>
                        <a:buNone/>
                      </a:pPr>
                      <a:r>
                        <a:rPr lang="en-IN" sz="1000" dirty="0">
                          <a:effectLst/>
                        </a:rPr>
                        <a:t> 36</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Lalitha Sharma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lalita.id15@gmail.com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4"/>
                  </a:ext>
                </a:extLst>
              </a:tr>
              <a:tr h="97124">
                <a:tc>
                  <a:txBody>
                    <a:bodyPr/>
                    <a:lstStyle/>
                    <a:p>
                      <a:pPr marL="0" lvl="0" indent="0">
                        <a:lnSpc>
                          <a:spcPct val="115000"/>
                        </a:lnSpc>
                        <a:spcAft>
                          <a:spcPts val="0"/>
                        </a:spcAft>
                        <a:buFont typeface="+mj-lt"/>
                        <a:buNone/>
                      </a:pPr>
                      <a:r>
                        <a:rPr lang="en-IN" sz="1000" dirty="0">
                          <a:effectLst/>
                        </a:rPr>
                        <a:t> 37</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dirty="0">
                          <a:effectLst/>
                        </a:rPr>
                        <a:t>Dr Rakesh Narayanan</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drrakeshccras@gmail.com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5"/>
                  </a:ext>
                </a:extLst>
              </a:tr>
              <a:tr h="97124">
                <a:tc>
                  <a:txBody>
                    <a:bodyPr/>
                    <a:lstStyle/>
                    <a:p>
                      <a:pPr marL="0" lvl="0" indent="0">
                        <a:lnSpc>
                          <a:spcPct val="115000"/>
                        </a:lnSpc>
                        <a:spcAft>
                          <a:spcPts val="0"/>
                        </a:spcAft>
                        <a:buFont typeface="+mj-lt"/>
                        <a:buNone/>
                      </a:pPr>
                      <a:r>
                        <a:rPr lang="en-IN" sz="1000" dirty="0">
                          <a:effectLst/>
                        </a:rPr>
                        <a:t> 38</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Anagha Ranade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anagharanade11@gmail.com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6"/>
                  </a:ext>
                </a:extLst>
              </a:tr>
              <a:tr h="97124">
                <a:tc>
                  <a:txBody>
                    <a:bodyPr/>
                    <a:lstStyle/>
                    <a:p>
                      <a:pPr marL="0" lvl="0" indent="0">
                        <a:lnSpc>
                          <a:spcPct val="115000"/>
                        </a:lnSpc>
                        <a:spcAft>
                          <a:spcPts val="0"/>
                        </a:spcAft>
                        <a:buFont typeface="+mj-lt"/>
                        <a:buNone/>
                      </a:pPr>
                      <a:r>
                        <a:rPr lang="en-IN" sz="1000" dirty="0">
                          <a:effectLst/>
                        </a:rPr>
                        <a:t> 39</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Azeem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azeem2905@gmail.com</a:t>
                      </a:r>
                      <a:endParaRPr lang="en-IN" sz="110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7"/>
                  </a:ext>
                </a:extLst>
              </a:tr>
              <a:tr h="97124">
                <a:tc>
                  <a:txBody>
                    <a:bodyPr/>
                    <a:lstStyle/>
                    <a:p>
                      <a:pPr marL="0" lvl="0" indent="0">
                        <a:lnSpc>
                          <a:spcPct val="115000"/>
                        </a:lnSpc>
                        <a:spcAft>
                          <a:spcPts val="0"/>
                        </a:spcAft>
                        <a:buFont typeface="+mj-lt"/>
                        <a:buNone/>
                      </a:pPr>
                      <a:r>
                        <a:rPr lang="en-IN" sz="1000" dirty="0">
                          <a:effectLst/>
                        </a:rPr>
                        <a:t> 40</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Bidhan Mahajan</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CCRAS, New Delhi</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India</a:t>
                      </a:r>
                      <a:endParaRPr lang="en-IN" sz="1100" dirty="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bidhanmahajon@gmail.com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8"/>
                  </a:ext>
                </a:extLst>
              </a:tr>
              <a:tr h="97124">
                <a:tc>
                  <a:txBody>
                    <a:bodyPr/>
                    <a:lstStyle/>
                    <a:p>
                      <a:pPr marL="0" lvl="0" indent="0">
                        <a:lnSpc>
                          <a:spcPct val="115000"/>
                        </a:lnSpc>
                        <a:spcAft>
                          <a:spcPts val="0"/>
                        </a:spcAft>
                        <a:buFont typeface="+mj-lt"/>
                        <a:buNone/>
                      </a:pPr>
                      <a:r>
                        <a:rPr lang="en-IN" sz="1000" dirty="0">
                          <a:effectLst/>
                        </a:rPr>
                        <a:t> 41</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Geetha Krishnana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Inernational Relations</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Policy</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gopalakrishnag@who.int</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19"/>
                  </a:ext>
                </a:extLst>
              </a:tr>
              <a:tr h="143827">
                <a:tc>
                  <a:txBody>
                    <a:bodyPr/>
                    <a:lstStyle/>
                    <a:p>
                      <a:pPr marL="0" lvl="0" indent="0">
                        <a:lnSpc>
                          <a:spcPct val="115000"/>
                        </a:lnSpc>
                        <a:spcAft>
                          <a:spcPts val="0"/>
                        </a:spcAft>
                        <a:buFont typeface="+mj-lt"/>
                        <a:buNone/>
                      </a:pPr>
                      <a:r>
                        <a:rPr lang="en-IN" sz="1000" dirty="0">
                          <a:effectLst/>
                        </a:rPr>
                        <a:t> 42</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PRASAD PANCHANGAM</a:t>
                      </a:r>
                      <a:endParaRPr lang="en-IN" sz="1100">
                        <a:effectLst/>
                        <a:latin typeface="Calibri"/>
                        <a:ea typeface="Calibri"/>
                        <a:cs typeface="Times New Roman"/>
                      </a:endParaRPr>
                    </a:p>
                  </a:txBody>
                  <a:tcPr marL="11850" marR="11850" marT="7900" marB="7900"/>
                </a:tc>
                <a:tc>
                  <a:txBody>
                    <a:bodyPr/>
                    <a:lstStyle/>
                    <a:p>
                      <a:pPr>
                        <a:lnSpc>
                          <a:spcPct val="115000"/>
                        </a:lnSpc>
                        <a:spcAft>
                          <a:spcPts val="0"/>
                        </a:spcAft>
                      </a:pPr>
                      <a:r>
                        <a:rPr lang="en-IN" sz="1000">
                          <a:effectLst/>
                        </a:rPr>
                        <a:t>SAIGEWARE, Bengaluru, Deep phenotyping</a:t>
                      </a:r>
                      <a:br>
                        <a:rPr lang="en-IN" sz="1000">
                          <a:effectLst/>
                        </a:rPr>
                      </a:br>
                      <a:r>
                        <a:rPr lang="en-IN" sz="1000">
                          <a:effectLst/>
                        </a:rPr>
                        <a:t>platform for personalized healthcare</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prasad@saigeware.com</a:t>
                      </a:r>
                      <a:endParaRPr lang="en-IN" sz="1100" dirty="0">
                        <a:effectLst/>
                        <a:latin typeface="Calibri"/>
                        <a:ea typeface="Calibri"/>
                        <a:cs typeface="Times New Roman"/>
                      </a:endParaRPr>
                    </a:p>
                  </a:txBody>
                  <a:tcPr marL="11850" marR="11850" marT="7900" marB="7900"/>
                </a:tc>
                <a:extLst>
                  <a:ext uri="{0D108BD9-81ED-4DB2-BD59-A6C34878D82A}">
                    <a16:rowId xmlns:a16="http://schemas.microsoft.com/office/drawing/2014/main" val="10020"/>
                  </a:ext>
                </a:extLst>
              </a:tr>
              <a:tr h="137639">
                <a:tc>
                  <a:txBody>
                    <a:bodyPr/>
                    <a:lstStyle/>
                    <a:p>
                      <a:pPr marL="0" lvl="0" indent="0">
                        <a:lnSpc>
                          <a:spcPct val="115000"/>
                        </a:lnSpc>
                        <a:spcAft>
                          <a:spcPts val="0"/>
                        </a:spcAft>
                        <a:buFont typeface="+mj-lt"/>
                        <a:buNone/>
                      </a:pPr>
                      <a:r>
                        <a:rPr lang="en-IN" sz="1000" dirty="0">
                          <a:effectLst/>
                        </a:rPr>
                        <a:t> 43</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Meher Vishal Suraj</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NIIMH, Hyderabad</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CS Expert, AI, TM</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kmvsreddy7.meher@gmail.com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21"/>
                  </a:ext>
                </a:extLst>
              </a:tr>
              <a:tr h="137639">
                <a:tc>
                  <a:txBody>
                    <a:bodyPr/>
                    <a:lstStyle/>
                    <a:p>
                      <a:pPr marL="0" lvl="0" indent="0">
                        <a:lnSpc>
                          <a:spcPct val="115000"/>
                        </a:lnSpc>
                        <a:spcAft>
                          <a:spcPts val="0"/>
                        </a:spcAft>
                        <a:buFont typeface="+mj-lt"/>
                        <a:buNone/>
                      </a:pPr>
                      <a:r>
                        <a:rPr lang="en-IN" sz="1000" dirty="0">
                          <a:effectLst/>
                        </a:rPr>
                        <a:t> 44</a:t>
                      </a:r>
                      <a:endParaRPr lang="en-IN" sz="1100" dirty="0">
                        <a:effectLst/>
                        <a:latin typeface="Calibri"/>
                        <a:ea typeface="Calibri"/>
                        <a:cs typeface="Times New Roman"/>
                      </a:endParaRPr>
                    </a:p>
                  </a:txBody>
                  <a:tcPr marL="0" marR="0" marT="0" marB="0"/>
                </a:tc>
                <a:tc>
                  <a:txBody>
                    <a:bodyPr/>
                    <a:lstStyle/>
                    <a:p>
                      <a:pPr>
                        <a:lnSpc>
                          <a:spcPct val="115000"/>
                        </a:lnSpc>
                        <a:spcAft>
                          <a:spcPts val="0"/>
                        </a:spcAft>
                      </a:pPr>
                      <a:r>
                        <a:rPr lang="en-IN" sz="1000">
                          <a:effectLst/>
                        </a:rPr>
                        <a:t>Dr Ajit Kakodkar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Gastro Lab Pvt.Ltd, Pune, 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TM expert, entraprenuar</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a:effectLst/>
                        </a:rPr>
                        <a:t>India</a:t>
                      </a:r>
                      <a:endParaRPr lang="en-IN" sz="1100">
                        <a:effectLst/>
                        <a:latin typeface="Calibri"/>
                        <a:ea typeface="Calibri"/>
                        <a:cs typeface="Times New Roman"/>
                      </a:endParaRPr>
                    </a:p>
                  </a:txBody>
                  <a:tcPr marL="11850" marR="11850" marT="7900" marB="7900" anchor="b"/>
                </a:tc>
                <a:tc>
                  <a:txBody>
                    <a:bodyPr/>
                    <a:lstStyle/>
                    <a:p>
                      <a:pPr>
                        <a:lnSpc>
                          <a:spcPct val="115000"/>
                        </a:lnSpc>
                        <a:spcAft>
                          <a:spcPts val="0"/>
                        </a:spcAft>
                      </a:pPr>
                      <a:r>
                        <a:rPr lang="en-IN" sz="1000" dirty="0">
                          <a:effectLst/>
                        </a:rPr>
                        <a:t>ajitkolatkar@gmail.com</a:t>
                      </a:r>
                      <a:endParaRPr lang="en-IN" sz="1100" dirty="0">
                        <a:effectLst/>
                        <a:latin typeface="Calibri"/>
                        <a:ea typeface="Calibri"/>
                        <a:cs typeface="Times New Roman"/>
                      </a:endParaRPr>
                    </a:p>
                  </a:txBody>
                  <a:tcPr marL="11850" marR="11850" marT="7900" marB="7900" anchor="b"/>
                </a:tc>
                <a:extLst>
                  <a:ext uri="{0D108BD9-81ED-4DB2-BD59-A6C34878D82A}">
                    <a16:rowId xmlns:a16="http://schemas.microsoft.com/office/drawing/2014/main" val="10022"/>
                  </a:ext>
                </a:extLst>
              </a:tr>
            </a:tbl>
          </a:graphicData>
        </a:graphic>
      </p:graphicFrame>
      <p:pic>
        <p:nvPicPr>
          <p:cNvPr id="5" name="Google Shape;94;p18">
            <a:extLst>
              <a:ext uri="{FF2B5EF4-FFF2-40B4-BE49-F238E27FC236}">
                <a16:creationId xmlns:a16="http://schemas.microsoft.com/office/drawing/2014/main" id="{732ACB60-1CD6-D458-F164-8DD0F5AF72E7}"/>
              </a:ext>
            </a:extLst>
          </p:cNvPr>
          <p:cNvPicPr preferRelativeResize="0"/>
          <p:nvPr/>
        </p:nvPicPr>
        <p:blipFill>
          <a:blip r:embed="rId2">
            <a:alphaModFix/>
          </a:blip>
          <a:stretch>
            <a:fillRect/>
          </a:stretch>
        </p:blipFill>
        <p:spPr>
          <a:xfrm>
            <a:off x="9475012" y="361238"/>
            <a:ext cx="2385975" cy="488900"/>
          </a:xfrm>
          <a:prstGeom prst="rect">
            <a:avLst/>
          </a:prstGeom>
          <a:noFill/>
          <a:ln>
            <a:noFill/>
          </a:ln>
        </p:spPr>
      </p:pic>
    </p:spTree>
    <p:extLst>
      <p:ext uri="{BB962C8B-B14F-4D97-AF65-F5344CB8AC3E}">
        <p14:creationId xmlns:p14="http://schemas.microsoft.com/office/powerpoint/2010/main" val="1789812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B83D4-CA05-D024-E55A-D764C3E79F44}"/>
              </a:ext>
            </a:extLst>
          </p:cNvPr>
          <p:cNvSpPr>
            <a:spLocks noGrp="1"/>
          </p:cNvSpPr>
          <p:nvPr>
            <p:ph type="title"/>
          </p:nvPr>
        </p:nvSpPr>
        <p:spPr>
          <a:xfrm>
            <a:off x="838200" y="365125"/>
            <a:ext cx="10515600" cy="1793459"/>
          </a:xfrm>
        </p:spPr>
        <p:txBody>
          <a:bodyPr>
            <a:normAutofit/>
          </a:bodyPr>
          <a:lstStyle/>
          <a:p>
            <a:r>
              <a:rPr lang="en-IN" b="0" i="0" dirty="0">
                <a:solidFill>
                  <a:srgbClr val="000000"/>
                </a:solidFill>
                <a:effectLst/>
                <a:latin typeface="Times" pitchFamily="2" charset="0"/>
              </a:rPr>
              <a:t>Definition of the AI task</a:t>
            </a:r>
            <a:endParaRPr lang="de-DE" sz="3600"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E6534B37-53E0-F071-BFA4-32B9B927A96D}"/>
              </a:ext>
            </a:extLst>
          </p:cNvPr>
          <p:cNvSpPr>
            <a:spLocks noGrp="1"/>
          </p:cNvSpPr>
          <p:nvPr>
            <p:ph idx="1"/>
          </p:nvPr>
        </p:nvSpPr>
        <p:spPr>
          <a:xfrm>
            <a:off x="838200" y="2158584"/>
            <a:ext cx="10869118" cy="4334291"/>
          </a:xfrm>
        </p:spPr>
        <p:txBody>
          <a:bodyPr>
            <a:normAutofit/>
          </a:bodyPr>
          <a:lstStyle/>
          <a:p>
            <a:pPr algn="just">
              <a:lnSpc>
                <a:spcPct val="150000"/>
              </a:lnSpc>
              <a:spcBef>
                <a:spcPts val="600"/>
              </a:spcBef>
              <a:buFont typeface="Wingdings"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AI4TM is utilized to replicate the logical understanding applied in traditional medicine diagnostic methods viz., Interview, Physical Examination and other specific diagnostic equipment, techniques to arrive at pre-diagnosis, prodromes, diagnosis, prognosis, determination of transient patterns, steady states viz., individual constitution etc.,</a:t>
            </a:r>
          </a:p>
          <a:p>
            <a:pPr algn="just">
              <a:lnSpc>
                <a:spcPct val="150000"/>
              </a:lnSpc>
              <a:spcBef>
                <a:spcPts val="600"/>
              </a:spcBef>
              <a:buFont typeface="Wingdings"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The AI tasks implemented are viz., classification, prediction, clustering, or segmentation task etc.,</a:t>
            </a:r>
          </a:p>
          <a:p>
            <a:pPr algn="just">
              <a:lnSpc>
                <a:spcPct val="150000"/>
              </a:lnSpc>
              <a:spcBef>
                <a:spcPts val="600"/>
              </a:spcBef>
              <a:buFont typeface="Wingdings"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AI4TM utilizes the big data generated in the form of text, sensor based data and other relevant parameters.</a:t>
            </a:r>
          </a:p>
          <a:p>
            <a:pPr algn="just">
              <a:lnSpc>
                <a:spcPct val="150000"/>
              </a:lnSpc>
              <a:spcBef>
                <a:spcPts val="600"/>
              </a:spcBef>
              <a:buFont typeface="Wingdings"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The output is intended towards producing objective, reproducible and clinically relevant diagnosis.</a:t>
            </a:r>
          </a:p>
          <a:p>
            <a:pPr algn="just">
              <a:lnSpc>
                <a:spcPct val="150000"/>
              </a:lnSpc>
              <a:spcBef>
                <a:spcPts val="600"/>
              </a:spcBef>
              <a:buFont typeface="Wingdings" pitchFamily="2" charset="2"/>
              <a:buChar char="v"/>
            </a:pP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Google Shape;94;p18">
            <a:extLst>
              <a:ext uri="{FF2B5EF4-FFF2-40B4-BE49-F238E27FC236}">
                <a16:creationId xmlns:a16="http://schemas.microsoft.com/office/drawing/2014/main" id="{732ACB60-1CD6-D458-F164-8DD0F5AF72E7}"/>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spTree>
    <p:extLst>
      <p:ext uri="{BB962C8B-B14F-4D97-AF65-F5344CB8AC3E}">
        <p14:creationId xmlns:p14="http://schemas.microsoft.com/office/powerpoint/2010/main" val="1043935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B83D4-CA05-D024-E55A-D764C3E79F44}"/>
              </a:ext>
            </a:extLst>
          </p:cNvPr>
          <p:cNvSpPr>
            <a:spLocks noGrp="1"/>
          </p:cNvSpPr>
          <p:nvPr>
            <p:ph type="title"/>
          </p:nvPr>
        </p:nvSpPr>
        <p:spPr>
          <a:xfrm>
            <a:off x="838200" y="365125"/>
            <a:ext cx="10515600" cy="1793459"/>
          </a:xfrm>
        </p:spPr>
        <p:txBody>
          <a:bodyPr>
            <a:normAutofit/>
          </a:bodyPr>
          <a:lstStyle/>
          <a:p>
            <a:r>
              <a:rPr lang="en-IN" b="0" i="0" dirty="0">
                <a:solidFill>
                  <a:srgbClr val="000000"/>
                </a:solidFill>
                <a:effectLst/>
                <a:latin typeface="Times" pitchFamily="2" charset="0"/>
              </a:rPr>
              <a:t>Current gold standard</a:t>
            </a:r>
            <a:endParaRPr lang="de-DE" sz="3600"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E6534B37-53E0-F071-BFA4-32B9B927A96D}"/>
              </a:ext>
            </a:extLst>
          </p:cNvPr>
          <p:cNvSpPr>
            <a:spLocks noGrp="1"/>
          </p:cNvSpPr>
          <p:nvPr>
            <p:ph idx="1"/>
          </p:nvPr>
        </p:nvSpPr>
        <p:spPr>
          <a:xfrm>
            <a:off x="838200" y="2158584"/>
            <a:ext cx="10869118" cy="4334291"/>
          </a:xfrm>
        </p:spPr>
        <p:txBody>
          <a:bodyPr>
            <a:normAutofit fontScale="92500"/>
          </a:bodyPr>
          <a:lstStyle/>
          <a:p>
            <a:pPr algn="just">
              <a:lnSpc>
                <a:spcPct val="150000"/>
              </a:lnSpc>
              <a:spcBef>
                <a:spcPts val="600"/>
              </a:spcBef>
              <a:buFont typeface="Wingdings" pitchFamily="2" charset="2"/>
              <a:buChar char="v"/>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Currently the TM diagnosis is done on one on basis (whole system approach) involving continuous interaction between the subject and the TM practitioner.</a:t>
            </a:r>
          </a:p>
          <a:p>
            <a:pPr algn="just">
              <a:lnSpc>
                <a:spcPct val="150000"/>
              </a:lnSpc>
              <a:spcBef>
                <a:spcPts val="600"/>
              </a:spcBef>
              <a:buFont typeface="Wingdings" pitchFamily="2" charset="2"/>
              <a:buChar char="v"/>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Many of the parameters utilized in TM diagnosis are predominantly subjective which is the very important limitation.</a:t>
            </a:r>
          </a:p>
          <a:p>
            <a:pPr algn="just">
              <a:lnSpc>
                <a:spcPct val="150000"/>
              </a:lnSpc>
              <a:spcBef>
                <a:spcPts val="600"/>
              </a:spcBef>
              <a:buFont typeface="Wingdings" pitchFamily="2" charset="2"/>
              <a:buChar char="v"/>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Further, discussions on this topic will provide this information.</a:t>
            </a:r>
          </a:p>
        </p:txBody>
      </p:sp>
      <p:pic>
        <p:nvPicPr>
          <p:cNvPr id="4" name="Google Shape;94;p18">
            <a:extLst>
              <a:ext uri="{FF2B5EF4-FFF2-40B4-BE49-F238E27FC236}">
                <a16:creationId xmlns:a16="http://schemas.microsoft.com/office/drawing/2014/main" id="{732ACB60-1CD6-D458-F164-8DD0F5AF72E7}"/>
              </a:ext>
            </a:extLst>
          </p:cNvPr>
          <p:cNvPicPr preferRelativeResize="0"/>
          <p:nvPr/>
        </p:nvPicPr>
        <p:blipFill>
          <a:blip r:embed="rId3">
            <a:alphaModFix/>
          </a:blip>
          <a:stretch>
            <a:fillRect/>
          </a:stretch>
        </p:blipFill>
        <p:spPr>
          <a:xfrm>
            <a:off x="9475012" y="361238"/>
            <a:ext cx="2385975" cy="488900"/>
          </a:xfrm>
          <a:prstGeom prst="rect">
            <a:avLst/>
          </a:prstGeom>
          <a:noFill/>
          <a:ln>
            <a:noFill/>
          </a:ln>
        </p:spPr>
      </p:pic>
    </p:spTree>
    <p:extLst>
      <p:ext uri="{BB962C8B-B14F-4D97-AF65-F5344CB8AC3E}">
        <p14:creationId xmlns:p14="http://schemas.microsoft.com/office/powerpoint/2010/main" val="2023412361"/>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AI4H-R-000_PPT-Template-16x9.pptx" id="{EE62FBBD-1DFB-4F85-A153-1F32815DB8B8}" vid="{76AE4977-3825-43F0-AE2D-270D4A2CC77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64BF08-6422-4001-B278-0D2641CD0E81}"/>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FGAI4H-R-000_PPT-Template-16x9</Template>
  <TotalTime>5</TotalTime>
  <Words>4797</Words>
  <Application>Microsoft Office PowerPoint</Application>
  <PresentationFormat>Widescreen</PresentationFormat>
  <Paragraphs>579</Paragraphs>
  <Slides>22</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等线</vt:lpstr>
      <vt:lpstr>Arial</vt:lpstr>
      <vt:lpstr>Calibri</vt:lpstr>
      <vt:lpstr>Calibri Light</vt:lpstr>
      <vt:lpstr>Georgia</vt:lpstr>
      <vt:lpstr>Symbol</vt:lpstr>
      <vt:lpstr>Times</vt:lpstr>
      <vt:lpstr>Times New Roman</vt:lpstr>
      <vt:lpstr>Wingdings</vt:lpstr>
      <vt:lpstr>Office 主题​​</vt:lpstr>
      <vt:lpstr>PowerPoint Presentation</vt:lpstr>
      <vt:lpstr>“AI for Traditional Medicine” (TG-TM)  Deliverable DEL.10.2. </vt:lpstr>
      <vt:lpstr>Overview &amp; activities </vt:lpstr>
      <vt:lpstr>Objective</vt:lpstr>
      <vt:lpstr>Timeline</vt:lpstr>
      <vt:lpstr>44+ members</vt:lpstr>
      <vt:lpstr>PowerPoint Presentation</vt:lpstr>
      <vt:lpstr>Definition of the AI task</vt:lpstr>
      <vt:lpstr>Current gold standard</vt:lpstr>
      <vt:lpstr>Evidence of AI use in TM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Relevance and impact of an AI solution</vt:lpstr>
      <vt:lpstr>Way forward</vt:lpstr>
      <vt:lpstr>Draft-AI4TM Policy Brief Outline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(TG-TM)</dc:title>
  <dc:creator>TSB (HT)</dc:creator>
  <cp:lastModifiedBy>TSB (HT)</cp:lastModifiedBy>
  <cp:revision>1</cp:revision>
  <cp:lastPrinted>2019-04-04T08:49:31Z</cp:lastPrinted>
  <dcterms:created xsi:type="dcterms:W3CDTF">2023-03-15T15:08:04Z</dcterms:created>
  <dcterms:modified xsi:type="dcterms:W3CDTF">2023-03-15T15:13:19Z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