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9" r:id="rId6"/>
    <p:sldId id="261" r:id="rId7"/>
    <p:sldId id="263" r:id="rId8"/>
    <p:sldId id="268" r:id="rId9"/>
    <p:sldId id="275" r:id="rId10"/>
    <p:sldId id="274" r:id="rId11"/>
    <p:sldId id="273" r:id="rId12"/>
    <p:sldId id="267"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0E53A8-1B13-4172-BFFF-851F5CE8B760}" v="3" dt="2023-02-20T16:35:25.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029" autoAdjust="0"/>
  </p:normalViewPr>
  <p:slideViewPr>
    <p:cSldViewPr snapToGrid="0">
      <p:cViewPr varScale="1">
        <p:scale>
          <a:sx n="130" d="100"/>
          <a:sy n="130" d="100"/>
        </p:scale>
        <p:origin x="93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2023/3/15</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6297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662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6861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gmskorg@googlegroup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arwick.ac.uk/fac/sci/wmg/people/profile/?wmgid=114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ho.int/news-room/fact-sheets/detail/musculoskeletal-condi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england.nhs.uk/elective-care-transformation/best-practice-solutions/musculoskele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519345" y="935321"/>
            <a:ext cx="1965539" cy="369332"/>
          </a:xfrm>
          <a:prstGeom prst="rect">
            <a:avLst/>
          </a:prstGeom>
        </p:spPr>
        <p:txBody>
          <a:bodyPr wrap="none">
            <a:spAutoFit/>
          </a:bodyPr>
          <a:lstStyle/>
          <a:p>
            <a:pPr algn="r"/>
            <a:r>
              <a:rPr lang="en-GB" b="1" dirty="0"/>
              <a:t>FGAI4H-R-026-A03</a:t>
            </a:r>
          </a:p>
        </p:txBody>
      </p:sp>
      <p:sp>
        <p:nvSpPr>
          <p:cNvPr id="10" name="Rectangle 9">
            <a:extLst>
              <a:ext uri="{FF2B5EF4-FFF2-40B4-BE49-F238E27FC236}">
                <a16:creationId xmlns:a16="http://schemas.microsoft.com/office/drawing/2014/main" id="{D36F58C8-2F54-4864-94DC-A069EA8D2640}"/>
              </a:ext>
            </a:extLst>
          </p:cNvPr>
          <p:cNvSpPr/>
          <p:nvPr/>
        </p:nvSpPr>
        <p:spPr>
          <a:xfrm>
            <a:off x="5455400" y="1304653"/>
            <a:ext cx="3029484" cy="369332"/>
          </a:xfrm>
          <a:prstGeom prst="rect">
            <a:avLst/>
          </a:prstGeom>
        </p:spPr>
        <p:txBody>
          <a:bodyPr wrap="none">
            <a:spAutoFit/>
          </a:bodyPr>
          <a:lstStyle/>
          <a:p>
            <a:pPr algn="r"/>
            <a:r>
              <a:rPr lang="en-US" dirty="0"/>
              <a:t>Cambridge, 21-24 March 2023</a:t>
            </a:r>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3175501086"/>
              </p:ext>
            </p:extLst>
          </p:nvPr>
        </p:nvGraphicFramePr>
        <p:xfrm>
          <a:off x="948324" y="2789961"/>
          <a:ext cx="7112397" cy="306324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TG-MSK Topic Drivers</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lnB w="12700" cap="flat" cmpd="sng" algn="ctr">
                      <a:solidFill>
                        <a:schemeClr val="tx1"/>
                      </a:solidFill>
                      <a:prstDash val="solid"/>
                      <a:round/>
                      <a:headEnd type="none" w="med" len="med"/>
                      <a:tailEnd type="none" w="med" len="med"/>
                    </a:lnB>
                  </a:tcPr>
                </a:tc>
                <a:tc gridSpan="2">
                  <a:txBody>
                    <a:bodyPr/>
                    <a:lstStyle/>
                    <a:p>
                      <a:r>
                        <a:rPr lang="en-GB" sz="1800" b="0" i="0" kern="1200" dirty="0">
                          <a:solidFill>
                            <a:schemeClr val="tx1"/>
                          </a:solidFill>
                          <a:effectLst/>
                          <a:latin typeface="+mn-lt"/>
                          <a:ea typeface="+mn-ea"/>
                          <a:cs typeface="+mn-cs"/>
                        </a:rPr>
                        <a:t>Att.3 – Presentation (TG-MSK)</a:t>
                      </a:r>
                      <a:endParaRPr lang="en-GB" sz="1800" dirty="0"/>
                    </a:p>
                  </a:txBody>
                  <a:tcPr marL="68580" marR="68580" marT="34290" marB="34290">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Contact:</a:t>
                      </a:r>
                      <a:endParaRPr lang="en-GB" sz="18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Peter Grinbergs (EQL, UK) &amp; Yura </a:t>
                      </a:r>
                      <a:r>
                        <a:rPr lang="en-US" sz="1800" dirty="0" err="1">
                          <a:solidFill>
                            <a:schemeClr val="tx1"/>
                          </a:solidFill>
                        </a:rPr>
                        <a:t>Perov</a:t>
                      </a:r>
                      <a:r>
                        <a:rPr lang="en-US" sz="1800" dirty="0">
                          <a:solidFill>
                            <a:schemeClr val="tx1"/>
                          </a:solidFill>
                        </a:rPr>
                        <a:t> (Independent Contributor, UK)</a:t>
                      </a:r>
                    </a:p>
                    <a:p>
                      <a:r>
                        <a:rPr lang="en-GB" sz="1800" i="1" dirty="0">
                          <a:solidFill>
                            <a:schemeClr val="tx1"/>
                          </a:solidFill>
                        </a:rPr>
                        <a:t>Mark Elliott (University of Warwick; Proposed new Topic Driver, after Meeting R)</a:t>
                      </a:r>
                      <a:endParaRPr lang="en-GB" sz="1800" dirty="0">
                        <a:solidFill>
                          <a:srgbClr val="FF0000"/>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800" dirty="0"/>
                        <a:t>E-mail: </a:t>
                      </a:r>
                      <a:r>
                        <a:rPr lang="en-GB" sz="1800" dirty="0">
                          <a:solidFill>
                            <a:schemeClr val="tx1"/>
                          </a:solidFill>
                          <a:hlinkClick r:id="rId3">
                            <a:extLst>
                              <a:ext uri="{A12FA001-AC4F-418D-AE19-62706E023703}">
                                <ahyp:hlinkClr xmlns:ahyp="http://schemas.microsoft.com/office/drawing/2018/hyperlinkcolor" val="tx"/>
                              </a:ext>
                            </a:extLst>
                          </a:hlinkClick>
                        </a:rPr>
                        <a:t>tgmskorg@googlegroups.com</a:t>
                      </a:r>
                      <a:endParaRPr lang="en-GB" sz="1800" dirty="0">
                        <a:solidFill>
                          <a:schemeClr val="tx1"/>
                        </a:solidFill>
                      </a:endParaRPr>
                    </a:p>
                    <a:p>
                      <a:pPr marL="0" marR="0" lvl="0" indent="0" algn="l" rtl="0">
                        <a:spcBef>
                          <a:spcPts val="0"/>
                        </a:spcBef>
                        <a:spcAft>
                          <a:spcPts val="0"/>
                        </a:spcAft>
                        <a:buNone/>
                      </a:pPr>
                      <a:r>
                        <a:rPr lang="en-GB" sz="1800" dirty="0">
                          <a:solidFill>
                            <a:schemeClr val="tx1"/>
                          </a:solidFill>
                        </a:rPr>
                        <a:t>(the email is read by Peter, Yura and their associate(s))</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270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an update on TG-MSK </a:t>
                      </a:r>
                      <a:r>
                        <a:rPr lang="en-US" sz="1800" dirty="0">
                          <a:solidFill>
                            <a:schemeClr val="tx1"/>
                          </a:solidFill>
                        </a:rPr>
                        <a:t>for presentation and discussion during the focus group meeting.</a:t>
                      </a:r>
                      <a:endParaRPr lang="en-GB" sz="1800" dirty="0"/>
                    </a:p>
                  </a:txBody>
                  <a:tcPr marL="68580" marR="68580" marT="34290" marB="34290">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57" name="Google Shape;157;p2"/>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“Musculoskeletal conditions comprise more than 150 diagnoses that affect the locomotor system; that is, muscles, bones, joints and associated tissues…” [1]</a:t>
            </a:r>
            <a:endParaRPr dirty="0"/>
          </a:p>
          <a:p>
            <a:pPr marL="228600" lvl="0" indent="-228600" algn="l" rtl="0">
              <a:lnSpc>
                <a:spcPct val="90000"/>
              </a:lnSpc>
              <a:spcBef>
                <a:spcPts val="1000"/>
              </a:spcBef>
              <a:spcAft>
                <a:spcPts val="0"/>
              </a:spcAft>
              <a:buClr>
                <a:schemeClr val="dk1"/>
              </a:buClr>
              <a:buSzPts val="2000"/>
              <a:buChar char="•"/>
            </a:pPr>
            <a:r>
              <a:rPr lang="en-US" sz="2000" dirty="0"/>
              <a:t>Painful MSK conditions affect 20-33% of the world's population [1].</a:t>
            </a:r>
            <a:endParaRPr dirty="0"/>
          </a:p>
          <a:p>
            <a:pPr marL="228600" lvl="0" indent="-228600" algn="l" rtl="0">
              <a:lnSpc>
                <a:spcPct val="90000"/>
              </a:lnSpc>
              <a:spcBef>
                <a:spcPts val="1000"/>
              </a:spcBef>
              <a:spcAft>
                <a:spcPts val="0"/>
              </a:spcAft>
              <a:buClr>
                <a:schemeClr val="dk1"/>
              </a:buClr>
              <a:buSzPts val="2000"/>
              <a:buChar char="•"/>
            </a:pPr>
            <a:r>
              <a:rPr lang="en-US" sz="2000" dirty="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endParaRPr dirty="0"/>
          </a:p>
          <a:p>
            <a:pPr marL="228600" lvl="0" indent="-228600" algn="l" rtl="0">
              <a:lnSpc>
                <a:spcPct val="90000"/>
              </a:lnSpc>
              <a:spcBef>
                <a:spcPts val="1000"/>
              </a:spcBef>
              <a:spcAft>
                <a:spcPts val="0"/>
              </a:spcAft>
              <a:buClr>
                <a:schemeClr val="dk1"/>
              </a:buClr>
              <a:buSzPts val="2000"/>
              <a:buChar char="•"/>
            </a:pPr>
            <a:r>
              <a:rPr lang="en-US" sz="2000" dirty="0"/>
              <a:t>Up to 30% of consultations carried out by primary care doctors in the UK (as an example) are for MSK conditions [2].</a:t>
            </a:r>
            <a:endParaRPr dirty="0"/>
          </a:p>
        </p:txBody>
      </p:sp>
      <p:sp>
        <p:nvSpPr>
          <p:cNvPr id="158" name="Google Shape;158;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Group’s Goal</a:t>
            </a:r>
            <a:endParaRPr/>
          </a:p>
        </p:txBody>
      </p:sp>
      <p:sp>
        <p:nvSpPr>
          <p:cNvPr id="171" name="Google Shape;171;p4"/>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The topic group is dedicated to AI/ML applications for MSK medicine. It is dedicated to establishing </a:t>
            </a:r>
            <a:r>
              <a:rPr lang="en-US" sz="2000" dirty="0" err="1"/>
              <a:t>standardised</a:t>
            </a:r>
            <a:r>
              <a:rPr lang="en-US" sz="2000" dirty="0"/>
              <a:t> benchmarking guidelines.</a:t>
            </a:r>
            <a:endParaRPr dirty="0"/>
          </a:p>
          <a:p>
            <a:pPr marL="228600" lvl="0" indent="-228600" algn="l" rtl="0">
              <a:lnSpc>
                <a:spcPct val="90000"/>
              </a:lnSpc>
              <a:spcBef>
                <a:spcPts val="1000"/>
              </a:spcBef>
              <a:spcAft>
                <a:spcPts val="0"/>
              </a:spcAft>
              <a:buClr>
                <a:schemeClr val="dk1"/>
              </a:buClr>
              <a:buSzPts val="2000"/>
              <a:buChar char="•"/>
            </a:pPr>
            <a:r>
              <a:rPr lang="en-US" sz="2000" dirty="0"/>
              <a:t>That includes specifying input data and outputs of AI systems for different AI tasks for MSK medicine.</a:t>
            </a:r>
            <a:endParaRPr dirty="0"/>
          </a:p>
          <a:p>
            <a:pPr marL="228600" lvl="0" indent="-228600" algn="l" rtl="0">
              <a:lnSpc>
                <a:spcPct val="90000"/>
              </a:lnSpc>
              <a:spcBef>
                <a:spcPts val="1000"/>
              </a:spcBef>
              <a:spcAft>
                <a:spcPts val="0"/>
              </a:spcAft>
              <a:buClr>
                <a:schemeClr val="dk1"/>
              </a:buClr>
              <a:buSzPts val="2000"/>
              <a:buChar char="•"/>
            </a:pPr>
            <a:r>
              <a:rPr lang="en-US" sz="2000" dirty="0"/>
              <a:t>Relevant areas for the topic group: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sz="2000" dirty="0"/>
          </a:p>
        </p:txBody>
      </p:sp>
      <p:sp>
        <p:nvSpPr>
          <p:cNvPr id="172" name="Google Shape;17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The current focus</a:t>
            </a:r>
            <a:endParaRPr dirty="0"/>
          </a:p>
        </p:txBody>
      </p:sp>
      <p:sp>
        <p:nvSpPr>
          <p:cNvPr id="185" name="Google Shape;185;p6"/>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Prediction for and prevention of MSK conditions, including:</a:t>
            </a:r>
          </a:p>
          <a:p>
            <a:pPr marL="685800" lvl="1" indent="-228600">
              <a:spcBef>
                <a:spcPts val="0"/>
              </a:spcBef>
              <a:buSzPts val="2800"/>
            </a:pPr>
            <a:r>
              <a:rPr lang="en-US" dirty="0"/>
              <a:t>recovery, improvement, risk identification (e.g. prediction/probability estimation),</a:t>
            </a:r>
          </a:p>
          <a:p>
            <a:pPr marL="685800" lvl="1" indent="-228600">
              <a:spcBef>
                <a:spcPts val="0"/>
              </a:spcBef>
              <a:buSzPts val="2800"/>
            </a:pPr>
            <a:r>
              <a:rPr lang="en-US" dirty="0"/>
              <a:t>risk reduction (including new conditions, worsening of MSK condition states, etc.).</a:t>
            </a:r>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Google Shape;171;p4">
            <a:extLst>
              <a:ext uri="{FF2B5EF4-FFF2-40B4-BE49-F238E27FC236}">
                <a16:creationId xmlns:a16="http://schemas.microsoft.com/office/drawing/2014/main" id="{7E80B03A-0F8D-4F1C-F5B4-BDF03E5E57E3}"/>
              </a:ext>
            </a:extLst>
          </p:cNvPr>
          <p:cNvSpPr txBox="1">
            <a:spLocks noGrp="1"/>
          </p:cNvSpPr>
          <p:nvPr>
            <p:ph type="body" idx="1"/>
          </p:nvPr>
        </p:nvSpPr>
        <p:spPr>
          <a:xfrm>
            <a:off x="318500" y="1825624"/>
            <a:ext cx="8548098"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GB" sz="2400" dirty="0">
                <a:latin typeface="+mj-lt"/>
              </a:rPr>
              <a:t>Proposed changes to the Topic Drivers: </a:t>
            </a:r>
          </a:p>
          <a:p>
            <a:pPr lvl="1">
              <a:spcBef>
                <a:spcPts val="0"/>
              </a:spcBef>
              <a:buClr>
                <a:schemeClr val="dk1"/>
              </a:buClr>
              <a:buSzPts val="2000"/>
            </a:pPr>
            <a:r>
              <a:rPr lang="en-GB" b="1" dirty="0">
                <a:latin typeface="+mj-lt"/>
              </a:rPr>
              <a:t>To stop being a Topic Driver after Meeting R: </a:t>
            </a:r>
            <a:r>
              <a:rPr lang="en-GB" dirty="0" err="1">
                <a:latin typeface="+mj-lt"/>
              </a:rPr>
              <a:t>Yura</a:t>
            </a:r>
            <a:r>
              <a:rPr lang="en-GB" dirty="0">
                <a:latin typeface="+mj-lt"/>
              </a:rPr>
              <a:t> </a:t>
            </a:r>
            <a:r>
              <a:rPr lang="en-GB" dirty="0" err="1">
                <a:latin typeface="+mj-lt"/>
              </a:rPr>
              <a:t>Perov</a:t>
            </a:r>
            <a:endParaRPr lang="en-GB" dirty="0">
              <a:latin typeface="+mj-lt"/>
            </a:endParaRPr>
          </a:p>
          <a:p>
            <a:pPr lvl="1">
              <a:spcBef>
                <a:spcPts val="0"/>
              </a:spcBef>
              <a:buClr>
                <a:schemeClr val="dk1"/>
              </a:buClr>
              <a:buSzPts val="2000"/>
            </a:pPr>
            <a:r>
              <a:rPr lang="en-GB" b="1" dirty="0">
                <a:latin typeface="+mj-lt"/>
              </a:rPr>
              <a:t>New proposed Topic Driver: </a:t>
            </a:r>
            <a:r>
              <a:rPr lang="en-GB" dirty="0">
                <a:latin typeface="+mj-lt"/>
              </a:rPr>
              <a:t>Mark Elliott</a:t>
            </a:r>
          </a:p>
          <a:p>
            <a:pPr lvl="1">
              <a:spcBef>
                <a:spcPts val="0"/>
              </a:spcBef>
              <a:buClr>
                <a:schemeClr val="dk1"/>
              </a:buClr>
              <a:buSzPts val="2000"/>
            </a:pPr>
            <a:r>
              <a:rPr lang="en-GB" sz="2000" b="1" i="1" dirty="0">
                <a:latin typeface="+mj-lt"/>
              </a:rPr>
              <a:t>Bio:</a:t>
            </a:r>
            <a:r>
              <a:rPr lang="en-GB" sz="2000" i="1" dirty="0">
                <a:latin typeface="+mj-lt"/>
              </a:rPr>
              <a:t> Mark is Associate Professor at the Institute of Digital Healthcare, University of Warwick. Research focus on data analysis and modelling of human movement for healthcare applications. </a:t>
            </a:r>
          </a:p>
          <a:p>
            <a:pPr lvl="1">
              <a:spcBef>
                <a:spcPts val="0"/>
              </a:spcBef>
              <a:buClr>
                <a:schemeClr val="dk1"/>
              </a:buClr>
              <a:buSzPts val="2000"/>
            </a:pPr>
            <a:r>
              <a:rPr lang="en-GB" sz="1600" dirty="0">
                <a:latin typeface="+mj-lt"/>
                <a:hlinkClick r:id="rId3"/>
              </a:rPr>
              <a:t>https://warwick.ac.uk/fac/sci/wmg/people/profile/?wmgid=1147</a:t>
            </a:r>
            <a:endParaRPr lang="en-GB" sz="1600" dirty="0">
              <a:latin typeface="+mj-lt"/>
            </a:endParaRPr>
          </a:p>
          <a:p>
            <a:pPr lvl="1">
              <a:spcBef>
                <a:spcPts val="0"/>
              </a:spcBef>
              <a:buClr>
                <a:schemeClr val="dk1"/>
              </a:buClr>
              <a:buSzPts val="2000"/>
            </a:pPr>
            <a:endParaRPr lang="en-GB" dirty="0">
              <a:latin typeface="+mj-lt"/>
            </a:endParaRPr>
          </a:p>
          <a:p>
            <a:pPr marL="228600" lvl="0" indent="-228600" algn="l" rtl="0">
              <a:lnSpc>
                <a:spcPct val="90000"/>
              </a:lnSpc>
              <a:spcBef>
                <a:spcPts val="0"/>
              </a:spcBef>
              <a:spcAft>
                <a:spcPts val="0"/>
              </a:spcAft>
              <a:buClr>
                <a:schemeClr val="dk1"/>
              </a:buClr>
              <a:buSzPts val="2000"/>
              <a:buChar char="•"/>
            </a:pPr>
            <a:r>
              <a:rPr lang="en-GB" sz="2400" dirty="0">
                <a:latin typeface="+mj-lt"/>
              </a:rPr>
              <a:t>Understanding the variables used in ML models for MSK outcome prediction (focus on knee/hip osteoarthritis)</a:t>
            </a:r>
          </a:p>
          <a:p>
            <a:pPr marL="228600" lvl="0" indent="-228600" algn="l" rtl="0">
              <a:lnSpc>
                <a:spcPct val="90000"/>
              </a:lnSpc>
              <a:spcBef>
                <a:spcPts val="0"/>
              </a:spcBef>
              <a:spcAft>
                <a:spcPts val="0"/>
              </a:spcAft>
              <a:buClr>
                <a:schemeClr val="dk1"/>
              </a:buClr>
              <a:buSzPts val="2000"/>
              <a:buChar char="•"/>
            </a:pPr>
            <a:endParaRPr lang="en-GB" sz="2400" dirty="0">
              <a:latin typeface="+mj-lt"/>
            </a:endParaRPr>
          </a:p>
          <a:p>
            <a:pPr marL="228600" lvl="0" indent="-228600" algn="l" rtl="0">
              <a:lnSpc>
                <a:spcPct val="90000"/>
              </a:lnSpc>
              <a:spcBef>
                <a:spcPts val="0"/>
              </a:spcBef>
              <a:spcAft>
                <a:spcPts val="0"/>
              </a:spcAft>
              <a:buClr>
                <a:schemeClr val="dk1"/>
              </a:buClr>
              <a:buSzPts val="2000"/>
              <a:buChar char="•"/>
            </a:pPr>
            <a:r>
              <a:rPr lang="en-GB" sz="2400" dirty="0">
                <a:latin typeface="+mj-lt"/>
              </a:rPr>
              <a:t>Currently 12 members of the group. </a:t>
            </a:r>
          </a:p>
          <a:p>
            <a:pPr marL="228600" lvl="0" indent="-228600" algn="l" rtl="0">
              <a:lnSpc>
                <a:spcPct val="90000"/>
              </a:lnSpc>
              <a:spcBef>
                <a:spcPts val="0"/>
              </a:spcBef>
              <a:spcAft>
                <a:spcPts val="0"/>
              </a:spcAft>
              <a:buClr>
                <a:schemeClr val="dk1"/>
              </a:buClr>
              <a:buSzPts val="2000"/>
              <a:buChar char="•"/>
            </a:pPr>
            <a:r>
              <a:rPr lang="en-GB" sz="2400" dirty="0">
                <a:latin typeface="+mj-lt"/>
              </a:rPr>
              <a:t>Three topic group meetings since the previous meeting. </a:t>
            </a:r>
          </a:p>
        </p:txBody>
      </p:sp>
    </p:spTree>
    <p:extLst>
      <p:ext uri="{BB962C8B-B14F-4D97-AF65-F5344CB8AC3E}">
        <p14:creationId xmlns:p14="http://schemas.microsoft.com/office/powerpoint/2010/main" val="82745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Google Shape;171;p4">
            <a:extLst>
              <a:ext uri="{FF2B5EF4-FFF2-40B4-BE49-F238E27FC236}">
                <a16:creationId xmlns:a16="http://schemas.microsoft.com/office/drawing/2014/main" id="{7E80B03A-0F8D-4F1C-F5B4-BDF03E5E57E3}"/>
              </a:ext>
            </a:extLst>
          </p:cNvPr>
          <p:cNvSpPr txBox="1">
            <a:spLocks noGrp="1"/>
          </p:cNvSpPr>
          <p:nvPr>
            <p:ph type="body" idx="1"/>
          </p:nvPr>
        </p:nvSpPr>
        <p:spPr>
          <a:xfrm>
            <a:off x="318500" y="1825624"/>
            <a:ext cx="8548098"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GB" sz="2400" dirty="0">
                <a:latin typeface="+mj-lt"/>
              </a:rPr>
              <a:t>From Meeting Q: </a:t>
            </a:r>
          </a:p>
          <a:p>
            <a:pPr lvl="1">
              <a:spcBef>
                <a:spcPts val="0"/>
              </a:spcBef>
              <a:buClr>
                <a:schemeClr val="dk1"/>
              </a:buClr>
              <a:buSzPts val="2000"/>
            </a:pPr>
            <a:r>
              <a:rPr lang="en-GB" sz="2000" dirty="0">
                <a:latin typeface="+mj-lt"/>
              </a:rPr>
              <a:t>investigate and identify an AI/ML solution against which we could conduct an abstract implementation of our proposed benchmarking solution. </a:t>
            </a:r>
          </a:p>
          <a:p>
            <a:pPr lvl="1">
              <a:spcBef>
                <a:spcPts val="0"/>
              </a:spcBef>
              <a:buClr>
                <a:schemeClr val="dk1"/>
              </a:buClr>
              <a:buSzPts val="2000"/>
            </a:pPr>
            <a:r>
              <a:rPr lang="en-GB" sz="2000" dirty="0">
                <a:latin typeface="+mj-lt"/>
              </a:rPr>
              <a:t>Effectively “stress test” and further define the required methodology including analysis, development of the required model and relevant variables against which the system will be evaluated. </a:t>
            </a:r>
          </a:p>
          <a:p>
            <a:pPr lvl="1">
              <a:spcBef>
                <a:spcPts val="0"/>
              </a:spcBef>
              <a:buClr>
                <a:schemeClr val="dk1"/>
              </a:buClr>
              <a:buSzPts val="2000"/>
            </a:pPr>
            <a:r>
              <a:rPr lang="en-GB" sz="2000" dirty="0">
                <a:latin typeface="+mj-lt"/>
              </a:rPr>
              <a:t>Propose to review real world data in an attempt to identify the necessary variables against which this solution could be evaluated, </a:t>
            </a:r>
          </a:p>
          <a:p>
            <a:pPr lvl="1">
              <a:spcBef>
                <a:spcPts val="0"/>
              </a:spcBef>
              <a:buClr>
                <a:schemeClr val="dk1"/>
              </a:buClr>
              <a:buSzPts val="2000"/>
            </a:pPr>
            <a:r>
              <a:rPr lang="en-GB" sz="2000" dirty="0">
                <a:latin typeface="+mj-lt"/>
              </a:rPr>
              <a:t>Explore ways in which to expand upon this real world data set e.g. creating further synthetic data to increase/enhance the breadth and depth of data. </a:t>
            </a:r>
          </a:p>
          <a:p>
            <a:pPr lvl="1">
              <a:spcBef>
                <a:spcPts val="0"/>
              </a:spcBef>
              <a:buClr>
                <a:schemeClr val="dk1"/>
              </a:buClr>
              <a:buSzPts val="2000"/>
            </a:pPr>
            <a:r>
              <a:rPr lang="en-GB" sz="2000" dirty="0">
                <a:latin typeface="+mj-lt"/>
              </a:rPr>
              <a:t>We have identified a collaborator who may be in a position to provide real world data</a:t>
            </a:r>
          </a:p>
          <a:p>
            <a:pPr lvl="1">
              <a:spcBef>
                <a:spcPts val="0"/>
              </a:spcBef>
              <a:buClr>
                <a:schemeClr val="dk1"/>
              </a:buClr>
              <a:buSzPts val="2000"/>
            </a:pPr>
            <a:r>
              <a:rPr lang="en-GB" sz="2000" dirty="0">
                <a:latin typeface="+mj-lt"/>
              </a:rPr>
              <a:t>The audit-related work is being paused. It may be continued when, e.g., there is at least one specific real solution (like a product/system) that the topic group is 'directly' 'working' with.</a:t>
            </a:r>
          </a:p>
        </p:txBody>
      </p:sp>
    </p:spTree>
    <p:extLst>
      <p:ext uri="{BB962C8B-B14F-4D97-AF65-F5344CB8AC3E}">
        <p14:creationId xmlns:p14="http://schemas.microsoft.com/office/powerpoint/2010/main" val="321417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4" name="Google Shape;184;p6">
            <a:extLst>
              <a:ext uri="{FF2B5EF4-FFF2-40B4-BE49-F238E27FC236}">
                <a16:creationId xmlns:a16="http://schemas.microsoft.com/office/drawing/2014/main" id="{D2A24BA7-C6A4-F18E-1305-6962A7FF8E40}"/>
              </a:ext>
            </a:extLst>
          </p:cNvPr>
          <p:cNvSpPr txBox="1">
            <a:spLocks noGrp="1"/>
          </p:cNvSpPr>
          <p:nvPr>
            <p:ph type="title"/>
          </p:nvPr>
        </p:nvSpPr>
        <p:spPr>
          <a:xfrm>
            <a:off x="474538" y="671117"/>
            <a:ext cx="8352512"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2000" b="1" dirty="0"/>
              <a:t>Independent (Predictor) variables used in ML models for predicting outcomes for osteoarthritis related MSK conditions</a:t>
            </a:r>
            <a:br>
              <a:rPr lang="en-US" sz="2000" b="1" dirty="0"/>
            </a:br>
            <a:br>
              <a:rPr lang="en-US" sz="2000" b="1" dirty="0"/>
            </a:br>
            <a:r>
              <a:rPr lang="en-US" sz="1800" b="1" dirty="0"/>
              <a:t>Taken from: Groot, et al., 2022. [3]</a:t>
            </a:r>
            <a:br>
              <a:rPr lang="en-US" sz="1800" b="1" dirty="0"/>
            </a:br>
            <a:br>
              <a:rPr lang="en-US" sz="1800" b="1" dirty="0"/>
            </a:br>
            <a:r>
              <a:rPr lang="en-US" sz="1800" b="1" dirty="0"/>
              <a:t>8 Papers studied. Work-in-progress</a:t>
            </a:r>
            <a:br>
              <a:rPr lang="en-US" sz="1800" b="1" dirty="0"/>
            </a:br>
            <a:br>
              <a:rPr lang="en-US" sz="1800" b="1" dirty="0"/>
            </a:br>
            <a:r>
              <a:rPr lang="en-US" sz="1800" b="1" dirty="0"/>
              <a:t>Does not consider effectiveness/weighting of variables for prediction. </a:t>
            </a:r>
            <a:endParaRPr sz="2000" b="1" dirty="0"/>
          </a:p>
        </p:txBody>
      </p:sp>
      <p:graphicFrame>
        <p:nvGraphicFramePr>
          <p:cNvPr id="2" name="Table 2">
            <a:extLst>
              <a:ext uri="{FF2B5EF4-FFF2-40B4-BE49-F238E27FC236}">
                <a16:creationId xmlns:a16="http://schemas.microsoft.com/office/drawing/2014/main" id="{1DBC1DD1-46CB-E520-FF85-6185D5BBD408}"/>
              </a:ext>
            </a:extLst>
          </p:cNvPr>
          <p:cNvGraphicFramePr>
            <a:graphicFrameLocks noGrp="1"/>
          </p:cNvGraphicFramePr>
          <p:nvPr/>
        </p:nvGraphicFramePr>
        <p:xfrm>
          <a:off x="1296471" y="2546107"/>
          <a:ext cx="6096000" cy="40792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548285206"/>
                    </a:ext>
                  </a:extLst>
                </a:gridCol>
                <a:gridCol w="3048000">
                  <a:extLst>
                    <a:ext uri="{9D8B030D-6E8A-4147-A177-3AD203B41FA5}">
                      <a16:colId xmlns:a16="http://schemas.microsoft.com/office/drawing/2014/main" val="4217986792"/>
                    </a:ext>
                  </a:extLst>
                </a:gridCol>
              </a:tblGrid>
              <a:tr h="370840">
                <a:tc>
                  <a:txBody>
                    <a:bodyPr/>
                    <a:lstStyle/>
                    <a:p>
                      <a:r>
                        <a:rPr lang="en-US" dirty="0"/>
                        <a:t>Variable</a:t>
                      </a:r>
                    </a:p>
                  </a:txBody>
                  <a:tcPr/>
                </a:tc>
                <a:tc>
                  <a:txBody>
                    <a:bodyPr/>
                    <a:lstStyle/>
                    <a:p>
                      <a:r>
                        <a:rPr lang="en-US" dirty="0"/>
                        <a:t>No. of occurrences</a:t>
                      </a:r>
                    </a:p>
                  </a:txBody>
                  <a:tcPr/>
                </a:tc>
                <a:extLst>
                  <a:ext uri="{0D108BD9-81ED-4DB2-BD59-A6C34878D82A}">
                    <a16:rowId xmlns:a16="http://schemas.microsoft.com/office/drawing/2014/main" val="1061494702"/>
                  </a:ext>
                </a:extLst>
              </a:tr>
              <a:tr h="370840">
                <a:tc>
                  <a:txBody>
                    <a:bodyPr/>
                    <a:lstStyle/>
                    <a:p>
                      <a:r>
                        <a:rPr lang="en-US" dirty="0"/>
                        <a:t>Age</a:t>
                      </a:r>
                    </a:p>
                  </a:txBody>
                  <a:tcPr/>
                </a:tc>
                <a:tc>
                  <a:txBody>
                    <a:bodyPr/>
                    <a:lstStyle/>
                    <a:p>
                      <a:r>
                        <a:rPr lang="en-US" dirty="0"/>
                        <a:t>8</a:t>
                      </a:r>
                    </a:p>
                  </a:txBody>
                  <a:tcPr/>
                </a:tc>
                <a:extLst>
                  <a:ext uri="{0D108BD9-81ED-4DB2-BD59-A6C34878D82A}">
                    <a16:rowId xmlns:a16="http://schemas.microsoft.com/office/drawing/2014/main" val="4088901009"/>
                  </a:ext>
                </a:extLst>
              </a:tr>
              <a:tr h="370840">
                <a:tc>
                  <a:txBody>
                    <a:bodyPr/>
                    <a:lstStyle/>
                    <a:p>
                      <a:r>
                        <a:rPr lang="en-US" dirty="0"/>
                        <a:t>Gender</a:t>
                      </a:r>
                    </a:p>
                  </a:txBody>
                  <a:tcPr/>
                </a:tc>
                <a:tc>
                  <a:txBody>
                    <a:bodyPr/>
                    <a:lstStyle/>
                    <a:p>
                      <a:r>
                        <a:rPr lang="en-US" dirty="0"/>
                        <a:t>7</a:t>
                      </a:r>
                    </a:p>
                  </a:txBody>
                  <a:tcPr/>
                </a:tc>
                <a:extLst>
                  <a:ext uri="{0D108BD9-81ED-4DB2-BD59-A6C34878D82A}">
                    <a16:rowId xmlns:a16="http://schemas.microsoft.com/office/drawing/2014/main" val="434329312"/>
                  </a:ext>
                </a:extLst>
              </a:tr>
              <a:tr h="370840">
                <a:tc>
                  <a:txBody>
                    <a:bodyPr/>
                    <a:lstStyle/>
                    <a:p>
                      <a:r>
                        <a:rPr lang="en-US" dirty="0"/>
                        <a:t>Co-morbidity</a:t>
                      </a:r>
                    </a:p>
                  </a:txBody>
                  <a:tcPr/>
                </a:tc>
                <a:tc>
                  <a:txBody>
                    <a:bodyPr/>
                    <a:lstStyle/>
                    <a:p>
                      <a:r>
                        <a:rPr lang="en-US" dirty="0"/>
                        <a:t>7</a:t>
                      </a:r>
                    </a:p>
                  </a:txBody>
                  <a:tcPr/>
                </a:tc>
                <a:extLst>
                  <a:ext uri="{0D108BD9-81ED-4DB2-BD59-A6C34878D82A}">
                    <a16:rowId xmlns:a16="http://schemas.microsoft.com/office/drawing/2014/main" val="756511160"/>
                  </a:ext>
                </a:extLst>
              </a:tr>
              <a:tr h="370840">
                <a:tc>
                  <a:txBody>
                    <a:bodyPr/>
                    <a:lstStyle/>
                    <a:p>
                      <a:r>
                        <a:rPr lang="en-US" dirty="0"/>
                        <a:t>Socioeconomic Status</a:t>
                      </a:r>
                    </a:p>
                  </a:txBody>
                  <a:tcPr/>
                </a:tc>
                <a:tc>
                  <a:txBody>
                    <a:bodyPr/>
                    <a:lstStyle/>
                    <a:p>
                      <a:r>
                        <a:rPr lang="en-US" dirty="0"/>
                        <a:t>4</a:t>
                      </a:r>
                    </a:p>
                  </a:txBody>
                  <a:tcPr/>
                </a:tc>
                <a:extLst>
                  <a:ext uri="{0D108BD9-81ED-4DB2-BD59-A6C34878D82A}">
                    <a16:rowId xmlns:a16="http://schemas.microsoft.com/office/drawing/2014/main" val="2472529301"/>
                  </a:ext>
                </a:extLst>
              </a:tr>
              <a:tr h="370840">
                <a:tc>
                  <a:txBody>
                    <a:bodyPr/>
                    <a:lstStyle/>
                    <a:p>
                      <a:r>
                        <a:rPr lang="en-US" dirty="0"/>
                        <a:t>Ethnicity</a:t>
                      </a:r>
                    </a:p>
                  </a:txBody>
                  <a:tcPr/>
                </a:tc>
                <a:tc>
                  <a:txBody>
                    <a:bodyPr/>
                    <a:lstStyle/>
                    <a:p>
                      <a:r>
                        <a:rPr lang="en-US" dirty="0"/>
                        <a:t>3</a:t>
                      </a:r>
                    </a:p>
                  </a:txBody>
                  <a:tcPr/>
                </a:tc>
                <a:extLst>
                  <a:ext uri="{0D108BD9-81ED-4DB2-BD59-A6C34878D82A}">
                    <a16:rowId xmlns:a16="http://schemas.microsoft.com/office/drawing/2014/main" val="821151675"/>
                  </a:ext>
                </a:extLst>
              </a:tr>
              <a:tr h="370840">
                <a:tc>
                  <a:txBody>
                    <a:bodyPr/>
                    <a:lstStyle/>
                    <a:p>
                      <a:r>
                        <a:rPr lang="en-US" dirty="0"/>
                        <a:t>Body mass index</a:t>
                      </a:r>
                    </a:p>
                  </a:txBody>
                  <a:tcPr/>
                </a:tc>
                <a:tc>
                  <a:txBody>
                    <a:bodyPr/>
                    <a:lstStyle/>
                    <a:p>
                      <a:r>
                        <a:rPr lang="en-US" dirty="0"/>
                        <a:t>3</a:t>
                      </a:r>
                    </a:p>
                  </a:txBody>
                  <a:tcPr/>
                </a:tc>
                <a:extLst>
                  <a:ext uri="{0D108BD9-81ED-4DB2-BD59-A6C34878D82A}">
                    <a16:rowId xmlns:a16="http://schemas.microsoft.com/office/drawing/2014/main" val="298901384"/>
                  </a:ext>
                </a:extLst>
              </a:tr>
              <a:tr h="370840">
                <a:tc>
                  <a:txBody>
                    <a:bodyPr/>
                    <a:lstStyle/>
                    <a:p>
                      <a:r>
                        <a:rPr lang="en-US" dirty="0"/>
                        <a:t>Opioid use</a:t>
                      </a:r>
                    </a:p>
                  </a:txBody>
                  <a:tcPr/>
                </a:tc>
                <a:tc>
                  <a:txBody>
                    <a:bodyPr/>
                    <a:lstStyle/>
                    <a:p>
                      <a:r>
                        <a:rPr lang="en-US" dirty="0"/>
                        <a:t>3</a:t>
                      </a:r>
                    </a:p>
                  </a:txBody>
                  <a:tcPr/>
                </a:tc>
                <a:extLst>
                  <a:ext uri="{0D108BD9-81ED-4DB2-BD59-A6C34878D82A}">
                    <a16:rowId xmlns:a16="http://schemas.microsoft.com/office/drawing/2014/main" val="625544374"/>
                  </a:ext>
                </a:extLst>
              </a:tr>
              <a:tr h="370840">
                <a:tc>
                  <a:txBody>
                    <a:bodyPr/>
                    <a:lstStyle/>
                    <a:p>
                      <a:r>
                        <a:rPr lang="en-US" dirty="0"/>
                        <a:t>PROMS</a:t>
                      </a:r>
                    </a:p>
                  </a:txBody>
                  <a:tcPr/>
                </a:tc>
                <a:tc>
                  <a:txBody>
                    <a:bodyPr/>
                    <a:lstStyle/>
                    <a:p>
                      <a:r>
                        <a:rPr lang="en-US" dirty="0"/>
                        <a:t>3</a:t>
                      </a:r>
                    </a:p>
                  </a:txBody>
                  <a:tcPr/>
                </a:tc>
                <a:extLst>
                  <a:ext uri="{0D108BD9-81ED-4DB2-BD59-A6C34878D82A}">
                    <a16:rowId xmlns:a16="http://schemas.microsoft.com/office/drawing/2014/main" val="1540492128"/>
                  </a:ext>
                </a:extLst>
              </a:tr>
              <a:tr h="370840">
                <a:tc>
                  <a:txBody>
                    <a:bodyPr/>
                    <a:lstStyle/>
                    <a:p>
                      <a:r>
                        <a:rPr lang="en-US" dirty="0"/>
                        <a:t>Urban residential area</a:t>
                      </a:r>
                    </a:p>
                  </a:txBody>
                  <a:tcPr/>
                </a:tc>
                <a:tc>
                  <a:txBody>
                    <a:bodyPr/>
                    <a:lstStyle/>
                    <a:p>
                      <a:r>
                        <a:rPr lang="en-US" dirty="0"/>
                        <a:t>2</a:t>
                      </a:r>
                    </a:p>
                  </a:txBody>
                  <a:tcPr/>
                </a:tc>
                <a:extLst>
                  <a:ext uri="{0D108BD9-81ED-4DB2-BD59-A6C34878D82A}">
                    <a16:rowId xmlns:a16="http://schemas.microsoft.com/office/drawing/2014/main" val="2920360838"/>
                  </a:ext>
                </a:extLst>
              </a:tr>
              <a:tr h="370840">
                <a:tc>
                  <a:txBody>
                    <a:bodyPr/>
                    <a:lstStyle/>
                    <a:p>
                      <a:r>
                        <a:rPr lang="en-US" dirty="0"/>
                        <a:t>Blood test results</a:t>
                      </a:r>
                    </a:p>
                  </a:txBody>
                  <a:tcPr/>
                </a:tc>
                <a:tc>
                  <a:txBody>
                    <a:bodyPr/>
                    <a:lstStyle/>
                    <a:p>
                      <a:r>
                        <a:rPr lang="en-US" dirty="0"/>
                        <a:t>2</a:t>
                      </a:r>
                    </a:p>
                  </a:txBody>
                  <a:tcPr/>
                </a:tc>
                <a:extLst>
                  <a:ext uri="{0D108BD9-81ED-4DB2-BD59-A6C34878D82A}">
                    <a16:rowId xmlns:a16="http://schemas.microsoft.com/office/drawing/2014/main" val="464485994"/>
                  </a:ext>
                </a:extLst>
              </a:tr>
            </a:tbl>
          </a:graphicData>
        </a:graphic>
      </p:graphicFrame>
    </p:spTree>
    <p:extLst>
      <p:ext uri="{BB962C8B-B14F-4D97-AF65-F5344CB8AC3E}">
        <p14:creationId xmlns:p14="http://schemas.microsoft.com/office/powerpoint/2010/main" val="252533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C5D8-78D0-7459-154E-A4EAF2246AA7}"/>
              </a:ext>
            </a:extLst>
          </p:cNvPr>
          <p:cNvSpPr>
            <a:spLocks noGrp="1"/>
          </p:cNvSpPr>
          <p:nvPr>
            <p:ph type="title"/>
          </p:nvPr>
        </p:nvSpPr>
        <p:spPr/>
        <p:txBody>
          <a:bodyPr/>
          <a:lstStyle/>
          <a:p>
            <a:r>
              <a:rPr lang="en-US" dirty="0"/>
              <a:t>Plan</a:t>
            </a:r>
          </a:p>
        </p:txBody>
      </p:sp>
      <p:sp>
        <p:nvSpPr>
          <p:cNvPr id="3" name="Content Placeholder 2">
            <a:extLst>
              <a:ext uri="{FF2B5EF4-FFF2-40B4-BE49-F238E27FC236}">
                <a16:creationId xmlns:a16="http://schemas.microsoft.com/office/drawing/2014/main" id="{5D49A04B-4C4D-A809-0E0F-1ABE15F8F819}"/>
              </a:ext>
            </a:extLst>
          </p:cNvPr>
          <p:cNvSpPr>
            <a:spLocks noGrp="1"/>
          </p:cNvSpPr>
          <p:nvPr>
            <p:ph idx="1"/>
          </p:nvPr>
        </p:nvSpPr>
        <p:spPr/>
        <p:txBody>
          <a:bodyPr>
            <a:normAutofit/>
          </a:bodyPr>
          <a:lstStyle/>
          <a:p>
            <a:r>
              <a:rPr lang="en-US" dirty="0">
                <a:latin typeface="+mj-lt"/>
              </a:rPr>
              <a:t>Continue isolating variables and review effectiveness</a:t>
            </a:r>
          </a:p>
          <a:p>
            <a:r>
              <a:rPr lang="en-US" dirty="0">
                <a:latin typeface="+mj-lt"/>
              </a:rPr>
              <a:t>Cross-check against real world dataset (provided by EQL Ltd and other sources). </a:t>
            </a:r>
          </a:p>
          <a:p>
            <a:r>
              <a:rPr lang="en-US" dirty="0">
                <a:latin typeface="+mj-lt"/>
              </a:rPr>
              <a:t>Investigate how variables link to standard ICD-10 codes</a:t>
            </a:r>
          </a:p>
          <a:p>
            <a:r>
              <a:rPr lang="en-US" dirty="0">
                <a:latin typeface="+mj-lt"/>
              </a:rPr>
              <a:t>Introduce a sub-stream: Biomechanics data for MSK Medicine. </a:t>
            </a:r>
          </a:p>
          <a:p>
            <a:pPr lvl="1"/>
            <a:r>
              <a:rPr lang="en-US" dirty="0" err="1">
                <a:latin typeface="+mj-lt"/>
              </a:rPr>
              <a:t>Standardisation</a:t>
            </a:r>
            <a:r>
              <a:rPr lang="en-US" dirty="0">
                <a:latin typeface="+mj-lt"/>
              </a:rPr>
              <a:t> of biomechanics data collection to allow sharing and combining for AI applications. </a:t>
            </a:r>
          </a:p>
          <a:p>
            <a:endParaRPr lang="en-US" dirty="0"/>
          </a:p>
        </p:txBody>
      </p:sp>
    </p:spTree>
    <p:extLst>
      <p:ext uri="{BB962C8B-B14F-4D97-AF65-F5344CB8AC3E}">
        <p14:creationId xmlns:p14="http://schemas.microsoft.com/office/powerpoint/2010/main" val="59475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5" name="Google Shape;225;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en-US" sz="1600" dirty="0"/>
              <a:t>[1] "Musculoskeletal conditions" on WHO website. </a:t>
            </a:r>
            <a:r>
              <a:rPr lang="en-US" sz="1600" u="sng" dirty="0">
                <a:solidFill>
                  <a:schemeClr val="hlink"/>
                </a:solidFill>
                <a:hlinkClick r:id="rId3"/>
              </a:rPr>
              <a:t>https://www.who.int/news-room/fact-sheets/detail/musculoskeletal-conditions</a:t>
            </a:r>
            <a:endParaRPr sz="1600" dirty="0"/>
          </a:p>
          <a:p>
            <a:pPr marL="228600" lvl="0" indent="-228600" algn="l" rtl="0">
              <a:lnSpc>
                <a:spcPct val="90000"/>
              </a:lnSpc>
              <a:spcBef>
                <a:spcPts val="1000"/>
              </a:spcBef>
              <a:spcAft>
                <a:spcPts val="0"/>
              </a:spcAft>
              <a:buClr>
                <a:schemeClr val="dk1"/>
              </a:buClr>
              <a:buSzPts val="1600"/>
              <a:buChar char="•"/>
            </a:pPr>
            <a:r>
              <a:rPr lang="en-US" sz="1600" dirty="0"/>
              <a:t>[2] "Musculoskeletal" page on NHS England website. </a:t>
            </a:r>
            <a:r>
              <a:rPr lang="en-US" sz="1600" u="sng" dirty="0">
                <a:solidFill>
                  <a:schemeClr val="hlink"/>
                </a:solidFill>
                <a:hlinkClick r:id="rId4"/>
              </a:rPr>
              <a:t>https://www.england.nhs.uk/elective-care-transformation/best-practice-solutions/musculoskeletal/</a:t>
            </a:r>
            <a:endParaRPr lang="en-US" sz="1600" u="sng" dirty="0">
              <a:solidFill>
                <a:schemeClr val="hlink"/>
              </a:solidFill>
            </a:endParaRPr>
          </a:p>
          <a:p>
            <a:pPr marL="228600" lvl="0" indent="-228600" algn="l" rtl="0">
              <a:lnSpc>
                <a:spcPct val="90000"/>
              </a:lnSpc>
              <a:spcBef>
                <a:spcPts val="1000"/>
              </a:spcBef>
              <a:spcAft>
                <a:spcPts val="0"/>
              </a:spcAft>
              <a:buClr>
                <a:schemeClr val="dk1"/>
              </a:buClr>
              <a:buSzPts val="1600"/>
              <a:buChar char="•"/>
            </a:pPr>
            <a:r>
              <a:rPr lang="en-US" sz="1600" dirty="0"/>
              <a:t>[3] </a:t>
            </a:r>
            <a:r>
              <a:rPr lang="en-GB" sz="1400" b="0" i="0" dirty="0">
                <a:solidFill>
                  <a:srgbClr val="222222"/>
                </a:solidFill>
                <a:effectLst/>
                <a:latin typeface="Arial" panose="020B0604020202020204" pitchFamily="34" charset="0"/>
              </a:rPr>
              <a:t>Groot, O.Q., </a:t>
            </a:r>
            <a:r>
              <a:rPr lang="en-GB" sz="1400" b="0" i="0" dirty="0" err="1">
                <a:solidFill>
                  <a:srgbClr val="222222"/>
                </a:solidFill>
                <a:effectLst/>
                <a:latin typeface="Arial" panose="020B0604020202020204" pitchFamily="34" charset="0"/>
              </a:rPr>
              <a:t>Ogink</a:t>
            </a:r>
            <a:r>
              <a:rPr lang="en-GB" sz="1400" b="0" i="0" dirty="0">
                <a:solidFill>
                  <a:srgbClr val="222222"/>
                </a:solidFill>
                <a:effectLst/>
                <a:latin typeface="Arial" panose="020B0604020202020204" pitchFamily="34" charset="0"/>
              </a:rPr>
              <a:t>, P.T., </a:t>
            </a:r>
            <a:r>
              <a:rPr lang="en-GB" sz="1400" b="0" i="0" dirty="0" err="1">
                <a:solidFill>
                  <a:srgbClr val="222222"/>
                </a:solidFill>
                <a:effectLst/>
                <a:latin typeface="Arial" panose="020B0604020202020204" pitchFamily="34" charset="0"/>
              </a:rPr>
              <a:t>Lans</a:t>
            </a:r>
            <a:r>
              <a:rPr lang="en-GB" sz="1400" b="0" i="0" dirty="0">
                <a:solidFill>
                  <a:srgbClr val="222222"/>
                </a:solidFill>
                <a:effectLst/>
                <a:latin typeface="Arial" panose="020B0604020202020204" pitchFamily="34" charset="0"/>
              </a:rPr>
              <a:t>, A., Twining, P.K., Kapoor, N.D., DiGiovanni, W., </a:t>
            </a:r>
            <a:r>
              <a:rPr lang="en-GB" sz="1400" b="0" i="0" dirty="0" err="1">
                <a:solidFill>
                  <a:srgbClr val="222222"/>
                </a:solidFill>
                <a:effectLst/>
                <a:latin typeface="Arial" panose="020B0604020202020204" pitchFamily="34" charset="0"/>
              </a:rPr>
              <a:t>Bindels</a:t>
            </a:r>
            <a:r>
              <a:rPr lang="en-GB" sz="1400" b="0" i="0" dirty="0">
                <a:solidFill>
                  <a:srgbClr val="222222"/>
                </a:solidFill>
                <a:effectLst/>
                <a:latin typeface="Arial" panose="020B0604020202020204" pitchFamily="34" charset="0"/>
              </a:rPr>
              <a:t>, B.J., </a:t>
            </a:r>
            <a:r>
              <a:rPr lang="en-GB" sz="1400" b="0" i="0" dirty="0" err="1">
                <a:solidFill>
                  <a:srgbClr val="222222"/>
                </a:solidFill>
                <a:effectLst/>
                <a:latin typeface="Arial" panose="020B0604020202020204" pitchFamily="34" charset="0"/>
              </a:rPr>
              <a:t>Bongers</a:t>
            </a:r>
            <a:r>
              <a:rPr lang="en-GB" sz="1400" b="0" i="0" dirty="0">
                <a:solidFill>
                  <a:srgbClr val="222222"/>
                </a:solidFill>
                <a:effectLst/>
                <a:latin typeface="Arial" panose="020B0604020202020204" pitchFamily="34" charset="0"/>
              </a:rPr>
              <a:t>, M.E., Oosterhoff, J.H., </a:t>
            </a:r>
            <a:r>
              <a:rPr lang="en-GB" sz="1400" b="0" i="0" dirty="0" err="1">
                <a:solidFill>
                  <a:srgbClr val="222222"/>
                </a:solidFill>
                <a:effectLst/>
                <a:latin typeface="Arial" panose="020B0604020202020204" pitchFamily="34" charset="0"/>
              </a:rPr>
              <a:t>Karhade</a:t>
            </a:r>
            <a:r>
              <a:rPr lang="en-GB" sz="1400" b="0" i="0" dirty="0">
                <a:solidFill>
                  <a:srgbClr val="222222"/>
                </a:solidFill>
                <a:effectLst/>
                <a:latin typeface="Arial" panose="020B0604020202020204" pitchFamily="34" charset="0"/>
              </a:rPr>
              <a:t>, A.V. and Oner, F.C., 2022. Machine learning prediction models in </a:t>
            </a:r>
            <a:r>
              <a:rPr lang="en-GB" sz="1400" b="0" i="0" dirty="0" err="1">
                <a:solidFill>
                  <a:srgbClr val="222222"/>
                </a:solidFill>
                <a:effectLst/>
                <a:latin typeface="Arial" panose="020B0604020202020204" pitchFamily="34" charset="0"/>
              </a:rPr>
              <a:t>orthopedic</a:t>
            </a:r>
            <a:r>
              <a:rPr lang="en-GB" sz="1400" b="0" i="0" dirty="0">
                <a:solidFill>
                  <a:srgbClr val="222222"/>
                </a:solidFill>
                <a:effectLst/>
                <a:latin typeface="Arial" panose="020B0604020202020204" pitchFamily="34" charset="0"/>
              </a:rPr>
              <a:t> surgery: A systematic review in transparent reporting. </a:t>
            </a:r>
            <a:r>
              <a:rPr lang="en-GB" sz="1400" b="0" i="1" dirty="0">
                <a:solidFill>
                  <a:srgbClr val="222222"/>
                </a:solidFill>
                <a:effectLst/>
                <a:latin typeface="Arial" panose="020B0604020202020204" pitchFamily="34" charset="0"/>
              </a:rPr>
              <a:t>Journal of Orthopaedic Research®</a:t>
            </a:r>
            <a:r>
              <a:rPr lang="en-GB" sz="1400" b="0" i="0" dirty="0">
                <a:solidFill>
                  <a:srgbClr val="222222"/>
                </a:solidFill>
                <a:effectLst/>
                <a:latin typeface="Arial" panose="020B0604020202020204" pitchFamily="34" charset="0"/>
              </a:rPr>
              <a:t>, </a:t>
            </a:r>
            <a:r>
              <a:rPr lang="en-GB" sz="1400" b="0" i="1" dirty="0">
                <a:solidFill>
                  <a:srgbClr val="222222"/>
                </a:solidFill>
                <a:effectLst/>
                <a:latin typeface="Arial" panose="020B0604020202020204" pitchFamily="34" charset="0"/>
              </a:rPr>
              <a:t>40</a:t>
            </a:r>
            <a:r>
              <a:rPr lang="en-GB" sz="1400" b="0" i="0" dirty="0">
                <a:solidFill>
                  <a:srgbClr val="222222"/>
                </a:solidFill>
                <a:effectLst/>
                <a:latin typeface="Arial" panose="020B0604020202020204" pitchFamily="34" charset="0"/>
              </a:rPr>
              <a:t>(2), pp.475-483.</a:t>
            </a:r>
            <a:endParaRPr lang="en-US" sz="1600" dirty="0"/>
          </a:p>
        </p:txBody>
      </p:sp>
      <p:sp>
        <p:nvSpPr>
          <p:cNvPr id="226" name="Google Shape;22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AI4H-R-000_PPT-Template-4x3.pptx" id="{A64DBEBA-1C23-4B8E-AC8B-9AD614832FAA}" vid="{5A1749D7-7CD1-4D23-9D18-F6C3E0A4CAB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DFC6A8-C32A-464C-B558-0F841425503F}"/>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FGAI4H-R-000_PPT-Template-4x3</Template>
  <TotalTime>2</TotalTime>
  <Words>1001</Words>
  <Application>Microsoft Office PowerPoint</Application>
  <PresentationFormat>On-screen Show (4:3)</PresentationFormat>
  <Paragraphs>86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等线</vt:lpstr>
      <vt:lpstr>Arial</vt:lpstr>
      <vt:lpstr>Calibri</vt:lpstr>
      <vt:lpstr>Calibri Light</vt:lpstr>
      <vt:lpstr>Office 主题​​</vt:lpstr>
      <vt:lpstr>PowerPoint Presentation</vt:lpstr>
      <vt:lpstr>Background &amp; Relevance</vt:lpstr>
      <vt:lpstr>Topic Group’s Goal</vt:lpstr>
      <vt:lpstr>The current focus</vt:lpstr>
      <vt:lpstr>Updates</vt:lpstr>
      <vt:lpstr>Updates</vt:lpstr>
      <vt:lpstr>Independent (Predictor) variables used in ML models for predicting outcomes for osteoarthritis related MSK conditions  Taken from: Groot, et al., 2022. [3]  8 Papers studied. Work-in-progress  Does not consider effectiveness/weighting of variables for prediction. </vt:lpstr>
      <vt:lpstr>Plan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TSB (HT)</dc:creator>
  <cp:lastModifiedBy>TSB (HT)</cp:lastModifiedBy>
  <cp:revision>1</cp:revision>
  <cp:lastPrinted>2019-04-04T08:49:31Z</cp:lastPrinted>
  <dcterms:created xsi:type="dcterms:W3CDTF">2023-03-15T16:15:11Z</dcterms:created>
  <dcterms:modified xsi:type="dcterms:W3CDTF">2023-03-15T16:17:49Z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