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6" r:id="rId5"/>
    <p:sldId id="259" r:id="rId6"/>
    <p:sldId id="261" r:id="rId7"/>
    <p:sldId id="263" r:id="rId8"/>
    <p:sldId id="268" r:id="rId9"/>
    <p:sldId id="275" r:id="rId10"/>
    <p:sldId id="274" r:id="rId11"/>
    <p:sldId id="273" r:id="rId12"/>
    <p:sldId id="267" r:id="rId13"/>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0E53A8-1B13-4172-BFFF-851F5CE8B760}" v="3" dt="2023-02-20T16:35:25.8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2029" autoAdjust="0"/>
  </p:normalViewPr>
  <p:slideViewPr>
    <p:cSldViewPr snapToGrid="0">
      <p:cViewPr varScale="1">
        <p:scale>
          <a:sx n="130" d="100"/>
          <a:sy n="130" d="100"/>
        </p:scale>
        <p:origin x="93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2023/3/15</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54" name="Google Shape;154;p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68" name="Google Shape;168;p4: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6297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0662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86861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22" name="Google Shape;222;p1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ltLang="zh-CN"/>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ltLang="zh-CN"/>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ltLang="zh-CN"/>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ltLang="zh-CN"/>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2023/3/15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2023/3/15</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gmskorg@googlegroup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arwick.ac.uk/fac/sci/wmg/people/profile/?wmgid=114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who.int/news-room/fact-sheets/detail/musculoskeletal-condition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england.nhs.uk/elective-care-transformation/best-practice-solutions/musculoskelet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6519345" y="935321"/>
            <a:ext cx="1965539" cy="369332"/>
          </a:xfrm>
          <a:prstGeom prst="rect">
            <a:avLst/>
          </a:prstGeom>
        </p:spPr>
        <p:txBody>
          <a:bodyPr wrap="none">
            <a:spAutoFit/>
          </a:bodyPr>
          <a:lstStyle/>
          <a:p>
            <a:pPr algn="r"/>
            <a:r>
              <a:rPr lang="en-GB" b="1" dirty="0"/>
              <a:t>FGAI4H-R-026-A03</a:t>
            </a:r>
          </a:p>
        </p:txBody>
      </p:sp>
      <p:sp>
        <p:nvSpPr>
          <p:cNvPr id="10" name="Rectangle 9">
            <a:extLst>
              <a:ext uri="{FF2B5EF4-FFF2-40B4-BE49-F238E27FC236}">
                <a16:creationId xmlns:a16="http://schemas.microsoft.com/office/drawing/2014/main" id="{D36F58C8-2F54-4864-94DC-A069EA8D2640}"/>
              </a:ext>
            </a:extLst>
          </p:cNvPr>
          <p:cNvSpPr/>
          <p:nvPr/>
        </p:nvSpPr>
        <p:spPr>
          <a:xfrm>
            <a:off x="5455400" y="1304653"/>
            <a:ext cx="3029484" cy="369332"/>
          </a:xfrm>
          <a:prstGeom prst="rect">
            <a:avLst/>
          </a:prstGeom>
        </p:spPr>
        <p:txBody>
          <a:bodyPr wrap="none">
            <a:spAutoFit/>
          </a:bodyPr>
          <a:lstStyle/>
          <a:p>
            <a:pPr algn="r"/>
            <a:r>
              <a:rPr lang="en-US" dirty="0"/>
              <a:t>Cambridge, 21-24 March 2023</a:t>
            </a:r>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3175501086"/>
              </p:ext>
            </p:extLst>
          </p:nvPr>
        </p:nvGraphicFramePr>
        <p:xfrm>
          <a:off x="948324" y="2789961"/>
          <a:ext cx="7112397" cy="306324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US" sz="1800" dirty="0">
                          <a:solidFill>
                            <a:schemeClr val="tx1"/>
                          </a:solidFill>
                        </a:rPr>
                        <a:t>TG-MSK Topic Drivers</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lnB w="12700" cap="flat" cmpd="sng" algn="ctr">
                      <a:solidFill>
                        <a:schemeClr val="tx1"/>
                      </a:solidFill>
                      <a:prstDash val="solid"/>
                      <a:round/>
                      <a:headEnd type="none" w="med" len="med"/>
                      <a:tailEnd type="none" w="med" len="med"/>
                    </a:lnB>
                  </a:tcPr>
                </a:tc>
                <a:tc gridSpan="2">
                  <a:txBody>
                    <a:bodyPr/>
                    <a:lstStyle/>
                    <a:p>
                      <a:r>
                        <a:rPr lang="en-GB" sz="1800" b="0" i="0" kern="1200" dirty="0">
                          <a:solidFill>
                            <a:schemeClr val="tx1"/>
                          </a:solidFill>
                          <a:effectLst/>
                          <a:latin typeface="+mn-lt"/>
                          <a:ea typeface="+mn-ea"/>
                          <a:cs typeface="+mn-cs"/>
                        </a:rPr>
                        <a:t>Att.3 – Presentation (TG-MSK)</a:t>
                      </a:r>
                      <a:endParaRPr lang="en-GB" sz="1800" dirty="0"/>
                    </a:p>
                  </a:txBody>
                  <a:tcPr marL="68580" marR="68580" marT="34290" marB="34290">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Contact:</a:t>
                      </a:r>
                      <a:endParaRPr lang="en-GB" sz="18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Peter Grinbergs (EQL, UK) &amp; Yura </a:t>
                      </a:r>
                      <a:r>
                        <a:rPr lang="en-US" sz="1800" dirty="0" err="1">
                          <a:solidFill>
                            <a:schemeClr val="tx1"/>
                          </a:solidFill>
                        </a:rPr>
                        <a:t>Perov</a:t>
                      </a:r>
                      <a:r>
                        <a:rPr lang="en-US" sz="1800" dirty="0">
                          <a:solidFill>
                            <a:schemeClr val="tx1"/>
                          </a:solidFill>
                        </a:rPr>
                        <a:t> (Independent Contributor, UK)</a:t>
                      </a:r>
                    </a:p>
                    <a:p>
                      <a:r>
                        <a:rPr lang="en-GB" sz="1800" i="1" dirty="0">
                          <a:solidFill>
                            <a:schemeClr val="tx1"/>
                          </a:solidFill>
                        </a:rPr>
                        <a:t>Mark Elliott (University of Warwick; Proposed new Topic Driver, after Meeting R)</a:t>
                      </a:r>
                      <a:endParaRPr lang="en-GB" sz="1800" dirty="0">
                        <a:solidFill>
                          <a:srgbClr val="FF0000"/>
                        </a:solidFill>
                      </a:endParaRP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US" sz="1800" dirty="0"/>
                        <a:t>E-mail: </a:t>
                      </a:r>
                      <a:r>
                        <a:rPr lang="en-GB" sz="1800" dirty="0">
                          <a:solidFill>
                            <a:schemeClr val="tx1"/>
                          </a:solidFill>
                          <a:hlinkClick r:id="rId3">
                            <a:extLst>
                              <a:ext uri="{A12FA001-AC4F-418D-AE19-62706E023703}">
                                <ahyp:hlinkClr xmlns:ahyp="http://schemas.microsoft.com/office/drawing/2018/hyperlinkcolor" val="tx"/>
                              </a:ext>
                            </a:extLst>
                          </a:hlinkClick>
                        </a:rPr>
                        <a:t>tgmskorg@googlegroups.com</a:t>
                      </a:r>
                      <a:endParaRPr lang="en-GB" sz="1800" dirty="0">
                        <a:solidFill>
                          <a:schemeClr val="tx1"/>
                        </a:solidFill>
                      </a:endParaRPr>
                    </a:p>
                    <a:p>
                      <a:pPr marL="0" marR="0" lvl="0" indent="0" algn="l" rtl="0">
                        <a:spcBef>
                          <a:spcPts val="0"/>
                        </a:spcBef>
                        <a:spcAft>
                          <a:spcPts val="0"/>
                        </a:spcAft>
                        <a:buNone/>
                      </a:pPr>
                      <a:r>
                        <a:rPr lang="en-GB" sz="1800" dirty="0">
                          <a:solidFill>
                            <a:schemeClr val="tx1"/>
                          </a:solidFill>
                        </a:rPr>
                        <a:t>(the email is read by Peter, Yura and their associate(s))</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270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This PPT contains an update on TG-MSK </a:t>
                      </a:r>
                      <a:r>
                        <a:rPr lang="en-US" sz="1800" dirty="0">
                          <a:solidFill>
                            <a:schemeClr val="tx1"/>
                          </a:solidFill>
                        </a:rPr>
                        <a:t>for presentation and discussion during the focus group meeting.</a:t>
                      </a:r>
                      <a:endParaRPr lang="en-GB" sz="1800" dirty="0"/>
                    </a:p>
                  </a:txBody>
                  <a:tcPr marL="68580" marR="68580" marT="34290" marB="34290">
                    <a:lnT w="1270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Background &amp; Relevance</a:t>
            </a:r>
            <a:endParaRPr/>
          </a:p>
        </p:txBody>
      </p:sp>
      <p:sp>
        <p:nvSpPr>
          <p:cNvPr id="157" name="Google Shape;157;p2"/>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dirty="0"/>
              <a:t>“Musculoskeletal conditions comprise more than 150 diagnoses that affect the locomotor system; that is, muscles, bones, joints and associated tissues…” [1]</a:t>
            </a:r>
            <a:endParaRPr dirty="0"/>
          </a:p>
          <a:p>
            <a:pPr marL="228600" lvl="0" indent="-228600" algn="l" rtl="0">
              <a:lnSpc>
                <a:spcPct val="90000"/>
              </a:lnSpc>
              <a:spcBef>
                <a:spcPts val="1000"/>
              </a:spcBef>
              <a:spcAft>
                <a:spcPts val="0"/>
              </a:spcAft>
              <a:buClr>
                <a:schemeClr val="dk1"/>
              </a:buClr>
              <a:buSzPts val="2000"/>
              <a:buChar char="•"/>
            </a:pPr>
            <a:r>
              <a:rPr lang="en-US" sz="2000" dirty="0"/>
              <a:t>Painful MSK conditions affect 20-33% of the world's population [1].</a:t>
            </a:r>
            <a:endParaRPr dirty="0"/>
          </a:p>
          <a:p>
            <a:pPr marL="228600" lvl="0" indent="-228600" algn="l" rtl="0">
              <a:lnSpc>
                <a:spcPct val="90000"/>
              </a:lnSpc>
              <a:spcBef>
                <a:spcPts val="1000"/>
              </a:spcBef>
              <a:spcAft>
                <a:spcPts val="0"/>
              </a:spcAft>
              <a:buClr>
                <a:schemeClr val="dk1"/>
              </a:buClr>
              <a:buSzPts val="2000"/>
              <a:buChar char="•"/>
            </a:pPr>
            <a:r>
              <a:rPr lang="en-US" sz="2000" dirty="0"/>
              <a:t>According to the WHO, “[Musculoskeletal] conditions are the leading contributor to disability worldwide, with low back pain being the single leading cause of disability globally. ... MSK conditions significantly limit mobility and dexterity, leading to early retirement from work, reduced accumulated wealth and reduced ability to participate in social roles. The greatest proportion of non-cancer persistent pain conditions is accounted for by MSK conditions. ... MSK conditions are commonly linked with depression and increase the risk of developing other chronic health conditions” [1].</a:t>
            </a:r>
            <a:endParaRPr dirty="0"/>
          </a:p>
          <a:p>
            <a:pPr marL="228600" lvl="0" indent="-228600" algn="l" rtl="0">
              <a:lnSpc>
                <a:spcPct val="90000"/>
              </a:lnSpc>
              <a:spcBef>
                <a:spcPts val="1000"/>
              </a:spcBef>
              <a:spcAft>
                <a:spcPts val="0"/>
              </a:spcAft>
              <a:buClr>
                <a:schemeClr val="dk1"/>
              </a:buClr>
              <a:buSzPts val="2000"/>
              <a:buChar char="•"/>
            </a:pPr>
            <a:r>
              <a:rPr lang="en-US" sz="2000" dirty="0"/>
              <a:t>Up to 30% of consultations carried out by primary care doctors in the UK (as an example) are for MSK conditions [2].</a:t>
            </a:r>
            <a:endParaRPr dirty="0"/>
          </a:p>
        </p:txBody>
      </p:sp>
      <p:sp>
        <p:nvSpPr>
          <p:cNvPr id="158" name="Google Shape;158;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Topic Group’s Goal</a:t>
            </a:r>
            <a:endParaRPr/>
          </a:p>
        </p:txBody>
      </p:sp>
      <p:sp>
        <p:nvSpPr>
          <p:cNvPr id="171" name="Google Shape;171;p4"/>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dirty="0"/>
              <a:t>The topic group is dedicated to AI/ML applications for MSK medicine. It is dedicated to establishing </a:t>
            </a:r>
            <a:r>
              <a:rPr lang="en-US" sz="2000" dirty="0" err="1"/>
              <a:t>standardised</a:t>
            </a:r>
            <a:r>
              <a:rPr lang="en-US" sz="2000" dirty="0"/>
              <a:t> benchmarking guidelines.</a:t>
            </a:r>
            <a:endParaRPr dirty="0"/>
          </a:p>
          <a:p>
            <a:pPr marL="228600" lvl="0" indent="-228600" algn="l" rtl="0">
              <a:lnSpc>
                <a:spcPct val="90000"/>
              </a:lnSpc>
              <a:spcBef>
                <a:spcPts val="1000"/>
              </a:spcBef>
              <a:spcAft>
                <a:spcPts val="0"/>
              </a:spcAft>
              <a:buClr>
                <a:schemeClr val="dk1"/>
              </a:buClr>
              <a:buSzPts val="2000"/>
              <a:buChar char="•"/>
            </a:pPr>
            <a:r>
              <a:rPr lang="en-US" sz="2000" dirty="0"/>
              <a:t>That includes specifying input data and outputs of AI systems for different AI tasks for MSK medicine.</a:t>
            </a:r>
            <a:endParaRPr dirty="0"/>
          </a:p>
          <a:p>
            <a:pPr marL="228600" lvl="0" indent="-228600" algn="l" rtl="0">
              <a:lnSpc>
                <a:spcPct val="90000"/>
              </a:lnSpc>
              <a:spcBef>
                <a:spcPts val="1000"/>
              </a:spcBef>
              <a:spcAft>
                <a:spcPts val="0"/>
              </a:spcAft>
              <a:buClr>
                <a:schemeClr val="dk1"/>
              </a:buClr>
              <a:buSzPts val="2000"/>
              <a:buChar char="•"/>
            </a:pPr>
            <a:r>
              <a:rPr lang="en-US" sz="2000" dirty="0"/>
              <a:t>Relevant areas for the topic group: prevention strategies, triage (in particular identifying urgency), diagnosis, prognosis and treatment of musculoskeletal (MSK) conditions with the applications of artificial intelligence (AI) and machine learning (ML) approaches including computer vision (CV), augmented and virtual reality (AR/VR), natural language processing (NLP), natural language understanding and other approaches.</a:t>
            </a:r>
            <a:endParaRPr sz="2000" dirty="0"/>
          </a:p>
        </p:txBody>
      </p:sp>
      <p:sp>
        <p:nvSpPr>
          <p:cNvPr id="172" name="Google Shape;17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The current focus</a:t>
            </a:r>
            <a:endParaRPr dirty="0"/>
          </a:p>
        </p:txBody>
      </p:sp>
      <p:sp>
        <p:nvSpPr>
          <p:cNvPr id="185" name="Google Shape;185;p6"/>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Prediction for and prevention of MSK conditions, including:</a:t>
            </a:r>
          </a:p>
          <a:p>
            <a:pPr marL="685800" lvl="1" indent="-228600">
              <a:spcBef>
                <a:spcPts val="0"/>
              </a:spcBef>
              <a:buSzPts val="2800"/>
            </a:pPr>
            <a:r>
              <a:rPr lang="en-US" dirty="0"/>
              <a:t>recovery, improvement, risk identification (e.g. prediction/probability estimation),</a:t>
            </a:r>
          </a:p>
          <a:p>
            <a:pPr marL="685800" lvl="1" indent="-228600">
              <a:spcBef>
                <a:spcPts val="0"/>
              </a:spcBef>
              <a:buSzPts val="2800"/>
            </a:pPr>
            <a:r>
              <a:rPr lang="en-US" dirty="0"/>
              <a:t>risk reduction (including new conditions, worsening of MSK condition states, etc.).</a:t>
            </a:r>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7" name="Google Shape;171;p4">
            <a:extLst>
              <a:ext uri="{FF2B5EF4-FFF2-40B4-BE49-F238E27FC236}">
                <a16:creationId xmlns:a16="http://schemas.microsoft.com/office/drawing/2014/main" id="{7E80B03A-0F8D-4F1C-F5B4-BDF03E5E57E3}"/>
              </a:ext>
            </a:extLst>
          </p:cNvPr>
          <p:cNvSpPr txBox="1">
            <a:spLocks noGrp="1"/>
          </p:cNvSpPr>
          <p:nvPr>
            <p:ph type="body" idx="1"/>
          </p:nvPr>
        </p:nvSpPr>
        <p:spPr>
          <a:xfrm>
            <a:off x="318500" y="1825624"/>
            <a:ext cx="8548098"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GB" sz="2400" dirty="0">
                <a:latin typeface="+mj-lt"/>
              </a:rPr>
              <a:t>Proposed changes to the Topic Drivers: </a:t>
            </a:r>
          </a:p>
          <a:p>
            <a:pPr lvl="1">
              <a:spcBef>
                <a:spcPts val="0"/>
              </a:spcBef>
              <a:buClr>
                <a:schemeClr val="dk1"/>
              </a:buClr>
              <a:buSzPts val="2000"/>
            </a:pPr>
            <a:r>
              <a:rPr lang="en-GB" b="1" dirty="0">
                <a:latin typeface="+mj-lt"/>
              </a:rPr>
              <a:t>To stop being a Topic Driver after Meeting R: </a:t>
            </a:r>
            <a:r>
              <a:rPr lang="en-GB" dirty="0" err="1">
                <a:latin typeface="+mj-lt"/>
              </a:rPr>
              <a:t>Yura</a:t>
            </a:r>
            <a:r>
              <a:rPr lang="en-GB" dirty="0">
                <a:latin typeface="+mj-lt"/>
              </a:rPr>
              <a:t> </a:t>
            </a:r>
            <a:r>
              <a:rPr lang="en-GB" dirty="0" err="1">
                <a:latin typeface="+mj-lt"/>
              </a:rPr>
              <a:t>Perov</a:t>
            </a:r>
            <a:endParaRPr lang="en-GB" dirty="0">
              <a:latin typeface="+mj-lt"/>
            </a:endParaRPr>
          </a:p>
          <a:p>
            <a:pPr lvl="1">
              <a:spcBef>
                <a:spcPts val="0"/>
              </a:spcBef>
              <a:buClr>
                <a:schemeClr val="dk1"/>
              </a:buClr>
              <a:buSzPts val="2000"/>
            </a:pPr>
            <a:r>
              <a:rPr lang="en-GB" b="1" dirty="0">
                <a:latin typeface="+mj-lt"/>
              </a:rPr>
              <a:t>New proposed Topic Driver: </a:t>
            </a:r>
            <a:r>
              <a:rPr lang="en-GB" dirty="0">
                <a:latin typeface="+mj-lt"/>
              </a:rPr>
              <a:t>Mark Elliott</a:t>
            </a:r>
          </a:p>
          <a:p>
            <a:pPr lvl="1">
              <a:spcBef>
                <a:spcPts val="0"/>
              </a:spcBef>
              <a:buClr>
                <a:schemeClr val="dk1"/>
              </a:buClr>
              <a:buSzPts val="2000"/>
            </a:pPr>
            <a:r>
              <a:rPr lang="en-GB" sz="2000" b="1" i="1" dirty="0">
                <a:latin typeface="+mj-lt"/>
              </a:rPr>
              <a:t>Bio:</a:t>
            </a:r>
            <a:r>
              <a:rPr lang="en-GB" sz="2000" i="1" dirty="0">
                <a:latin typeface="+mj-lt"/>
              </a:rPr>
              <a:t> Mark is Associate Professor at the Institute of Digital Healthcare, University of Warwick. Research focus on data analysis and modelling of human movement for healthcare applications. </a:t>
            </a:r>
          </a:p>
          <a:p>
            <a:pPr lvl="1">
              <a:spcBef>
                <a:spcPts val="0"/>
              </a:spcBef>
              <a:buClr>
                <a:schemeClr val="dk1"/>
              </a:buClr>
              <a:buSzPts val="2000"/>
            </a:pPr>
            <a:r>
              <a:rPr lang="en-GB" sz="1600" dirty="0">
                <a:latin typeface="+mj-lt"/>
                <a:hlinkClick r:id="rId3"/>
              </a:rPr>
              <a:t>https://warwick.ac.uk/fac/sci/wmg/people/profile/?wmgid=1147</a:t>
            </a:r>
            <a:endParaRPr lang="en-GB" sz="1600" dirty="0">
              <a:latin typeface="+mj-lt"/>
            </a:endParaRPr>
          </a:p>
          <a:p>
            <a:pPr lvl="1">
              <a:spcBef>
                <a:spcPts val="0"/>
              </a:spcBef>
              <a:buClr>
                <a:schemeClr val="dk1"/>
              </a:buClr>
              <a:buSzPts val="2000"/>
            </a:pPr>
            <a:endParaRPr lang="en-GB" dirty="0">
              <a:latin typeface="+mj-lt"/>
            </a:endParaRPr>
          </a:p>
          <a:p>
            <a:pPr marL="228600" lvl="0" indent="-228600" algn="l" rtl="0">
              <a:lnSpc>
                <a:spcPct val="90000"/>
              </a:lnSpc>
              <a:spcBef>
                <a:spcPts val="0"/>
              </a:spcBef>
              <a:spcAft>
                <a:spcPts val="0"/>
              </a:spcAft>
              <a:buClr>
                <a:schemeClr val="dk1"/>
              </a:buClr>
              <a:buSzPts val="2000"/>
              <a:buChar char="•"/>
            </a:pPr>
            <a:r>
              <a:rPr lang="en-GB" sz="2400" dirty="0">
                <a:latin typeface="+mj-lt"/>
              </a:rPr>
              <a:t>Understanding the variables used in ML models for MSK outcome prediction (focus on knee/hip osteoarthritis)</a:t>
            </a:r>
          </a:p>
          <a:p>
            <a:pPr marL="228600" lvl="0" indent="-228600" algn="l" rtl="0">
              <a:lnSpc>
                <a:spcPct val="90000"/>
              </a:lnSpc>
              <a:spcBef>
                <a:spcPts val="0"/>
              </a:spcBef>
              <a:spcAft>
                <a:spcPts val="0"/>
              </a:spcAft>
              <a:buClr>
                <a:schemeClr val="dk1"/>
              </a:buClr>
              <a:buSzPts val="2000"/>
              <a:buChar char="•"/>
            </a:pPr>
            <a:endParaRPr lang="en-GB" sz="2400" dirty="0">
              <a:latin typeface="+mj-lt"/>
            </a:endParaRPr>
          </a:p>
          <a:p>
            <a:pPr marL="228600" lvl="0" indent="-228600" algn="l" rtl="0">
              <a:lnSpc>
                <a:spcPct val="90000"/>
              </a:lnSpc>
              <a:spcBef>
                <a:spcPts val="0"/>
              </a:spcBef>
              <a:spcAft>
                <a:spcPts val="0"/>
              </a:spcAft>
              <a:buClr>
                <a:schemeClr val="dk1"/>
              </a:buClr>
              <a:buSzPts val="2000"/>
              <a:buChar char="•"/>
            </a:pPr>
            <a:r>
              <a:rPr lang="en-GB" sz="2400" dirty="0">
                <a:latin typeface="+mj-lt"/>
              </a:rPr>
              <a:t>Currently 12 members of the group. </a:t>
            </a:r>
          </a:p>
          <a:p>
            <a:pPr marL="228600" lvl="0" indent="-228600" algn="l" rtl="0">
              <a:lnSpc>
                <a:spcPct val="90000"/>
              </a:lnSpc>
              <a:spcBef>
                <a:spcPts val="0"/>
              </a:spcBef>
              <a:spcAft>
                <a:spcPts val="0"/>
              </a:spcAft>
              <a:buClr>
                <a:schemeClr val="dk1"/>
              </a:buClr>
              <a:buSzPts val="2000"/>
              <a:buChar char="•"/>
            </a:pPr>
            <a:r>
              <a:rPr lang="en-GB" sz="2400" dirty="0">
                <a:latin typeface="+mj-lt"/>
              </a:rPr>
              <a:t>Three topic group meetings since the previous meeting. </a:t>
            </a:r>
          </a:p>
        </p:txBody>
      </p:sp>
    </p:spTree>
    <p:extLst>
      <p:ext uri="{BB962C8B-B14F-4D97-AF65-F5344CB8AC3E}">
        <p14:creationId xmlns:p14="http://schemas.microsoft.com/office/powerpoint/2010/main" val="827451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7" name="Google Shape;171;p4">
            <a:extLst>
              <a:ext uri="{FF2B5EF4-FFF2-40B4-BE49-F238E27FC236}">
                <a16:creationId xmlns:a16="http://schemas.microsoft.com/office/drawing/2014/main" id="{7E80B03A-0F8D-4F1C-F5B4-BDF03E5E57E3}"/>
              </a:ext>
            </a:extLst>
          </p:cNvPr>
          <p:cNvSpPr txBox="1">
            <a:spLocks noGrp="1"/>
          </p:cNvSpPr>
          <p:nvPr>
            <p:ph type="body" idx="1"/>
          </p:nvPr>
        </p:nvSpPr>
        <p:spPr>
          <a:xfrm>
            <a:off x="318500" y="1825624"/>
            <a:ext cx="8548098"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GB" sz="2400" dirty="0">
                <a:latin typeface="+mj-lt"/>
              </a:rPr>
              <a:t>From Meeting Q: </a:t>
            </a:r>
          </a:p>
          <a:p>
            <a:pPr lvl="1">
              <a:spcBef>
                <a:spcPts val="0"/>
              </a:spcBef>
              <a:buClr>
                <a:schemeClr val="dk1"/>
              </a:buClr>
              <a:buSzPts val="2000"/>
            </a:pPr>
            <a:r>
              <a:rPr lang="en-GB" sz="2000" dirty="0">
                <a:latin typeface="+mj-lt"/>
              </a:rPr>
              <a:t>investigate and identify an AI/ML solution against which we could conduct an abstract implementation of our proposed benchmarking solution. </a:t>
            </a:r>
          </a:p>
          <a:p>
            <a:pPr lvl="1">
              <a:spcBef>
                <a:spcPts val="0"/>
              </a:spcBef>
              <a:buClr>
                <a:schemeClr val="dk1"/>
              </a:buClr>
              <a:buSzPts val="2000"/>
            </a:pPr>
            <a:r>
              <a:rPr lang="en-GB" sz="2000" dirty="0">
                <a:latin typeface="+mj-lt"/>
              </a:rPr>
              <a:t>Effectively “stress test” and further define the required methodology including analysis, development of the required model and relevant variables against which the system will be evaluated. </a:t>
            </a:r>
          </a:p>
          <a:p>
            <a:pPr lvl="1">
              <a:spcBef>
                <a:spcPts val="0"/>
              </a:spcBef>
              <a:buClr>
                <a:schemeClr val="dk1"/>
              </a:buClr>
              <a:buSzPts val="2000"/>
            </a:pPr>
            <a:r>
              <a:rPr lang="en-GB" sz="2000" dirty="0">
                <a:latin typeface="+mj-lt"/>
              </a:rPr>
              <a:t>Propose to review real world data in an attempt to identify the necessary variables against which this solution could be evaluated, </a:t>
            </a:r>
          </a:p>
          <a:p>
            <a:pPr lvl="1">
              <a:spcBef>
                <a:spcPts val="0"/>
              </a:spcBef>
              <a:buClr>
                <a:schemeClr val="dk1"/>
              </a:buClr>
              <a:buSzPts val="2000"/>
            </a:pPr>
            <a:r>
              <a:rPr lang="en-GB" sz="2000" dirty="0">
                <a:latin typeface="+mj-lt"/>
              </a:rPr>
              <a:t>Explore ways in which to expand upon this real world data set e.g. creating further synthetic data to increase/enhance the breadth and depth of data. </a:t>
            </a:r>
          </a:p>
          <a:p>
            <a:pPr lvl="1">
              <a:spcBef>
                <a:spcPts val="0"/>
              </a:spcBef>
              <a:buClr>
                <a:schemeClr val="dk1"/>
              </a:buClr>
              <a:buSzPts val="2000"/>
            </a:pPr>
            <a:r>
              <a:rPr lang="en-GB" sz="2000" dirty="0">
                <a:latin typeface="+mj-lt"/>
              </a:rPr>
              <a:t>We have identified a collaborator who may be in a position to provide real world data</a:t>
            </a:r>
          </a:p>
          <a:p>
            <a:pPr lvl="1">
              <a:spcBef>
                <a:spcPts val="0"/>
              </a:spcBef>
              <a:buClr>
                <a:schemeClr val="dk1"/>
              </a:buClr>
              <a:buSzPts val="2000"/>
            </a:pPr>
            <a:r>
              <a:rPr lang="en-GB" sz="2000" dirty="0">
                <a:latin typeface="+mj-lt"/>
              </a:rPr>
              <a:t>The audit-related work is being paused. It may be continued when, e.g., there is at least one specific real solution (like a product/system) that the topic group is 'directly' 'working' with.</a:t>
            </a:r>
          </a:p>
        </p:txBody>
      </p:sp>
    </p:spTree>
    <p:extLst>
      <p:ext uri="{BB962C8B-B14F-4D97-AF65-F5344CB8AC3E}">
        <p14:creationId xmlns:p14="http://schemas.microsoft.com/office/powerpoint/2010/main" val="3214170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4" name="Google Shape;184;p6">
            <a:extLst>
              <a:ext uri="{FF2B5EF4-FFF2-40B4-BE49-F238E27FC236}">
                <a16:creationId xmlns:a16="http://schemas.microsoft.com/office/drawing/2014/main" id="{D2A24BA7-C6A4-F18E-1305-6962A7FF8E40}"/>
              </a:ext>
            </a:extLst>
          </p:cNvPr>
          <p:cNvSpPr txBox="1">
            <a:spLocks noGrp="1"/>
          </p:cNvSpPr>
          <p:nvPr>
            <p:ph type="title"/>
          </p:nvPr>
        </p:nvSpPr>
        <p:spPr>
          <a:xfrm>
            <a:off x="474538" y="671117"/>
            <a:ext cx="8352512"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sz="2000" b="1" dirty="0"/>
              <a:t>Independent (Predictor) variables used in ML models for predicting outcomes for osteoarthritis related MSK conditions</a:t>
            </a:r>
            <a:br>
              <a:rPr lang="en-US" sz="2000" b="1" dirty="0"/>
            </a:br>
            <a:br>
              <a:rPr lang="en-US" sz="2000" b="1" dirty="0"/>
            </a:br>
            <a:r>
              <a:rPr lang="en-US" sz="1800" b="1" dirty="0"/>
              <a:t>Taken from: Groot, et al., 2022. [3]</a:t>
            </a:r>
            <a:br>
              <a:rPr lang="en-US" sz="1800" b="1" dirty="0"/>
            </a:br>
            <a:br>
              <a:rPr lang="en-US" sz="1800" b="1" dirty="0"/>
            </a:br>
            <a:r>
              <a:rPr lang="en-US" sz="1800" b="1" dirty="0"/>
              <a:t>8 Papers studied. Work-in-progress</a:t>
            </a:r>
            <a:br>
              <a:rPr lang="en-US" sz="1800" b="1" dirty="0"/>
            </a:br>
            <a:br>
              <a:rPr lang="en-US" sz="1800" b="1" dirty="0"/>
            </a:br>
            <a:r>
              <a:rPr lang="en-US" sz="1800" b="1" dirty="0"/>
              <a:t>Does not consider effectiveness/weighting of variables for prediction. </a:t>
            </a:r>
            <a:endParaRPr sz="2000" b="1" dirty="0"/>
          </a:p>
        </p:txBody>
      </p:sp>
      <p:graphicFrame>
        <p:nvGraphicFramePr>
          <p:cNvPr id="2" name="Table 2">
            <a:extLst>
              <a:ext uri="{FF2B5EF4-FFF2-40B4-BE49-F238E27FC236}">
                <a16:creationId xmlns:a16="http://schemas.microsoft.com/office/drawing/2014/main" id="{1DBC1DD1-46CB-E520-FF85-6185D5BBD408}"/>
              </a:ext>
            </a:extLst>
          </p:cNvPr>
          <p:cNvGraphicFramePr>
            <a:graphicFrameLocks noGrp="1"/>
          </p:cNvGraphicFramePr>
          <p:nvPr/>
        </p:nvGraphicFramePr>
        <p:xfrm>
          <a:off x="1296471" y="2546107"/>
          <a:ext cx="6096000" cy="40792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548285206"/>
                    </a:ext>
                  </a:extLst>
                </a:gridCol>
                <a:gridCol w="3048000">
                  <a:extLst>
                    <a:ext uri="{9D8B030D-6E8A-4147-A177-3AD203B41FA5}">
                      <a16:colId xmlns:a16="http://schemas.microsoft.com/office/drawing/2014/main" val="4217986792"/>
                    </a:ext>
                  </a:extLst>
                </a:gridCol>
              </a:tblGrid>
              <a:tr h="370840">
                <a:tc>
                  <a:txBody>
                    <a:bodyPr/>
                    <a:lstStyle/>
                    <a:p>
                      <a:r>
                        <a:rPr lang="en-US" dirty="0"/>
                        <a:t>Variable</a:t>
                      </a:r>
                    </a:p>
                  </a:txBody>
                  <a:tcPr/>
                </a:tc>
                <a:tc>
                  <a:txBody>
                    <a:bodyPr/>
                    <a:lstStyle/>
                    <a:p>
                      <a:r>
                        <a:rPr lang="en-US" dirty="0"/>
                        <a:t>No. of occurrences</a:t>
                      </a:r>
                    </a:p>
                  </a:txBody>
                  <a:tcPr/>
                </a:tc>
                <a:extLst>
                  <a:ext uri="{0D108BD9-81ED-4DB2-BD59-A6C34878D82A}">
                    <a16:rowId xmlns:a16="http://schemas.microsoft.com/office/drawing/2014/main" val="1061494702"/>
                  </a:ext>
                </a:extLst>
              </a:tr>
              <a:tr h="370840">
                <a:tc>
                  <a:txBody>
                    <a:bodyPr/>
                    <a:lstStyle/>
                    <a:p>
                      <a:r>
                        <a:rPr lang="en-US" dirty="0"/>
                        <a:t>Age</a:t>
                      </a:r>
                    </a:p>
                  </a:txBody>
                  <a:tcPr/>
                </a:tc>
                <a:tc>
                  <a:txBody>
                    <a:bodyPr/>
                    <a:lstStyle/>
                    <a:p>
                      <a:r>
                        <a:rPr lang="en-US" dirty="0"/>
                        <a:t>8</a:t>
                      </a:r>
                    </a:p>
                  </a:txBody>
                  <a:tcPr/>
                </a:tc>
                <a:extLst>
                  <a:ext uri="{0D108BD9-81ED-4DB2-BD59-A6C34878D82A}">
                    <a16:rowId xmlns:a16="http://schemas.microsoft.com/office/drawing/2014/main" val="4088901009"/>
                  </a:ext>
                </a:extLst>
              </a:tr>
              <a:tr h="370840">
                <a:tc>
                  <a:txBody>
                    <a:bodyPr/>
                    <a:lstStyle/>
                    <a:p>
                      <a:r>
                        <a:rPr lang="en-US" dirty="0"/>
                        <a:t>Gender</a:t>
                      </a:r>
                    </a:p>
                  </a:txBody>
                  <a:tcPr/>
                </a:tc>
                <a:tc>
                  <a:txBody>
                    <a:bodyPr/>
                    <a:lstStyle/>
                    <a:p>
                      <a:r>
                        <a:rPr lang="en-US" dirty="0"/>
                        <a:t>7</a:t>
                      </a:r>
                    </a:p>
                  </a:txBody>
                  <a:tcPr/>
                </a:tc>
                <a:extLst>
                  <a:ext uri="{0D108BD9-81ED-4DB2-BD59-A6C34878D82A}">
                    <a16:rowId xmlns:a16="http://schemas.microsoft.com/office/drawing/2014/main" val="434329312"/>
                  </a:ext>
                </a:extLst>
              </a:tr>
              <a:tr h="370840">
                <a:tc>
                  <a:txBody>
                    <a:bodyPr/>
                    <a:lstStyle/>
                    <a:p>
                      <a:r>
                        <a:rPr lang="en-US" dirty="0"/>
                        <a:t>Co-morbidity</a:t>
                      </a:r>
                    </a:p>
                  </a:txBody>
                  <a:tcPr/>
                </a:tc>
                <a:tc>
                  <a:txBody>
                    <a:bodyPr/>
                    <a:lstStyle/>
                    <a:p>
                      <a:r>
                        <a:rPr lang="en-US" dirty="0"/>
                        <a:t>7</a:t>
                      </a:r>
                    </a:p>
                  </a:txBody>
                  <a:tcPr/>
                </a:tc>
                <a:extLst>
                  <a:ext uri="{0D108BD9-81ED-4DB2-BD59-A6C34878D82A}">
                    <a16:rowId xmlns:a16="http://schemas.microsoft.com/office/drawing/2014/main" val="756511160"/>
                  </a:ext>
                </a:extLst>
              </a:tr>
              <a:tr h="370840">
                <a:tc>
                  <a:txBody>
                    <a:bodyPr/>
                    <a:lstStyle/>
                    <a:p>
                      <a:r>
                        <a:rPr lang="en-US" dirty="0"/>
                        <a:t>Socioeconomic Status</a:t>
                      </a:r>
                    </a:p>
                  </a:txBody>
                  <a:tcPr/>
                </a:tc>
                <a:tc>
                  <a:txBody>
                    <a:bodyPr/>
                    <a:lstStyle/>
                    <a:p>
                      <a:r>
                        <a:rPr lang="en-US" dirty="0"/>
                        <a:t>4</a:t>
                      </a:r>
                    </a:p>
                  </a:txBody>
                  <a:tcPr/>
                </a:tc>
                <a:extLst>
                  <a:ext uri="{0D108BD9-81ED-4DB2-BD59-A6C34878D82A}">
                    <a16:rowId xmlns:a16="http://schemas.microsoft.com/office/drawing/2014/main" val="2472529301"/>
                  </a:ext>
                </a:extLst>
              </a:tr>
              <a:tr h="370840">
                <a:tc>
                  <a:txBody>
                    <a:bodyPr/>
                    <a:lstStyle/>
                    <a:p>
                      <a:r>
                        <a:rPr lang="en-US" dirty="0"/>
                        <a:t>Ethnicity</a:t>
                      </a:r>
                    </a:p>
                  </a:txBody>
                  <a:tcPr/>
                </a:tc>
                <a:tc>
                  <a:txBody>
                    <a:bodyPr/>
                    <a:lstStyle/>
                    <a:p>
                      <a:r>
                        <a:rPr lang="en-US" dirty="0"/>
                        <a:t>3</a:t>
                      </a:r>
                    </a:p>
                  </a:txBody>
                  <a:tcPr/>
                </a:tc>
                <a:extLst>
                  <a:ext uri="{0D108BD9-81ED-4DB2-BD59-A6C34878D82A}">
                    <a16:rowId xmlns:a16="http://schemas.microsoft.com/office/drawing/2014/main" val="821151675"/>
                  </a:ext>
                </a:extLst>
              </a:tr>
              <a:tr h="370840">
                <a:tc>
                  <a:txBody>
                    <a:bodyPr/>
                    <a:lstStyle/>
                    <a:p>
                      <a:r>
                        <a:rPr lang="en-US" dirty="0"/>
                        <a:t>Body mass index</a:t>
                      </a:r>
                    </a:p>
                  </a:txBody>
                  <a:tcPr/>
                </a:tc>
                <a:tc>
                  <a:txBody>
                    <a:bodyPr/>
                    <a:lstStyle/>
                    <a:p>
                      <a:r>
                        <a:rPr lang="en-US" dirty="0"/>
                        <a:t>3</a:t>
                      </a:r>
                    </a:p>
                  </a:txBody>
                  <a:tcPr/>
                </a:tc>
                <a:extLst>
                  <a:ext uri="{0D108BD9-81ED-4DB2-BD59-A6C34878D82A}">
                    <a16:rowId xmlns:a16="http://schemas.microsoft.com/office/drawing/2014/main" val="298901384"/>
                  </a:ext>
                </a:extLst>
              </a:tr>
              <a:tr h="370840">
                <a:tc>
                  <a:txBody>
                    <a:bodyPr/>
                    <a:lstStyle/>
                    <a:p>
                      <a:r>
                        <a:rPr lang="en-US" dirty="0"/>
                        <a:t>Opioid use</a:t>
                      </a:r>
                    </a:p>
                  </a:txBody>
                  <a:tcPr/>
                </a:tc>
                <a:tc>
                  <a:txBody>
                    <a:bodyPr/>
                    <a:lstStyle/>
                    <a:p>
                      <a:r>
                        <a:rPr lang="en-US" dirty="0"/>
                        <a:t>3</a:t>
                      </a:r>
                    </a:p>
                  </a:txBody>
                  <a:tcPr/>
                </a:tc>
                <a:extLst>
                  <a:ext uri="{0D108BD9-81ED-4DB2-BD59-A6C34878D82A}">
                    <a16:rowId xmlns:a16="http://schemas.microsoft.com/office/drawing/2014/main" val="625544374"/>
                  </a:ext>
                </a:extLst>
              </a:tr>
              <a:tr h="370840">
                <a:tc>
                  <a:txBody>
                    <a:bodyPr/>
                    <a:lstStyle/>
                    <a:p>
                      <a:r>
                        <a:rPr lang="en-US" dirty="0"/>
                        <a:t>PROMS</a:t>
                      </a:r>
                    </a:p>
                  </a:txBody>
                  <a:tcPr/>
                </a:tc>
                <a:tc>
                  <a:txBody>
                    <a:bodyPr/>
                    <a:lstStyle/>
                    <a:p>
                      <a:r>
                        <a:rPr lang="en-US" dirty="0"/>
                        <a:t>3</a:t>
                      </a:r>
                    </a:p>
                  </a:txBody>
                  <a:tcPr/>
                </a:tc>
                <a:extLst>
                  <a:ext uri="{0D108BD9-81ED-4DB2-BD59-A6C34878D82A}">
                    <a16:rowId xmlns:a16="http://schemas.microsoft.com/office/drawing/2014/main" val="1540492128"/>
                  </a:ext>
                </a:extLst>
              </a:tr>
              <a:tr h="370840">
                <a:tc>
                  <a:txBody>
                    <a:bodyPr/>
                    <a:lstStyle/>
                    <a:p>
                      <a:r>
                        <a:rPr lang="en-US" dirty="0"/>
                        <a:t>Urban residential area</a:t>
                      </a:r>
                    </a:p>
                  </a:txBody>
                  <a:tcPr/>
                </a:tc>
                <a:tc>
                  <a:txBody>
                    <a:bodyPr/>
                    <a:lstStyle/>
                    <a:p>
                      <a:r>
                        <a:rPr lang="en-US" dirty="0"/>
                        <a:t>2</a:t>
                      </a:r>
                    </a:p>
                  </a:txBody>
                  <a:tcPr/>
                </a:tc>
                <a:extLst>
                  <a:ext uri="{0D108BD9-81ED-4DB2-BD59-A6C34878D82A}">
                    <a16:rowId xmlns:a16="http://schemas.microsoft.com/office/drawing/2014/main" val="2920360838"/>
                  </a:ext>
                </a:extLst>
              </a:tr>
              <a:tr h="370840">
                <a:tc>
                  <a:txBody>
                    <a:bodyPr/>
                    <a:lstStyle/>
                    <a:p>
                      <a:r>
                        <a:rPr lang="en-US" dirty="0"/>
                        <a:t>Blood test results</a:t>
                      </a:r>
                    </a:p>
                  </a:txBody>
                  <a:tcPr/>
                </a:tc>
                <a:tc>
                  <a:txBody>
                    <a:bodyPr/>
                    <a:lstStyle/>
                    <a:p>
                      <a:r>
                        <a:rPr lang="en-US" dirty="0"/>
                        <a:t>2</a:t>
                      </a:r>
                    </a:p>
                  </a:txBody>
                  <a:tcPr/>
                </a:tc>
                <a:extLst>
                  <a:ext uri="{0D108BD9-81ED-4DB2-BD59-A6C34878D82A}">
                    <a16:rowId xmlns:a16="http://schemas.microsoft.com/office/drawing/2014/main" val="464485994"/>
                  </a:ext>
                </a:extLst>
              </a:tr>
            </a:tbl>
          </a:graphicData>
        </a:graphic>
      </p:graphicFrame>
    </p:spTree>
    <p:extLst>
      <p:ext uri="{BB962C8B-B14F-4D97-AF65-F5344CB8AC3E}">
        <p14:creationId xmlns:p14="http://schemas.microsoft.com/office/powerpoint/2010/main" val="252533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2C5D8-78D0-7459-154E-A4EAF2246AA7}"/>
              </a:ext>
            </a:extLst>
          </p:cNvPr>
          <p:cNvSpPr>
            <a:spLocks noGrp="1"/>
          </p:cNvSpPr>
          <p:nvPr>
            <p:ph type="title"/>
          </p:nvPr>
        </p:nvSpPr>
        <p:spPr/>
        <p:txBody>
          <a:bodyPr/>
          <a:lstStyle/>
          <a:p>
            <a:r>
              <a:rPr lang="en-US" dirty="0"/>
              <a:t>Plan</a:t>
            </a:r>
          </a:p>
        </p:txBody>
      </p:sp>
      <p:sp>
        <p:nvSpPr>
          <p:cNvPr id="3" name="Content Placeholder 2">
            <a:extLst>
              <a:ext uri="{FF2B5EF4-FFF2-40B4-BE49-F238E27FC236}">
                <a16:creationId xmlns:a16="http://schemas.microsoft.com/office/drawing/2014/main" id="{5D49A04B-4C4D-A809-0E0F-1ABE15F8F819}"/>
              </a:ext>
            </a:extLst>
          </p:cNvPr>
          <p:cNvSpPr>
            <a:spLocks noGrp="1"/>
          </p:cNvSpPr>
          <p:nvPr>
            <p:ph idx="1"/>
          </p:nvPr>
        </p:nvSpPr>
        <p:spPr/>
        <p:txBody>
          <a:bodyPr>
            <a:normAutofit/>
          </a:bodyPr>
          <a:lstStyle/>
          <a:p>
            <a:r>
              <a:rPr lang="en-US" dirty="0">
                <a:latin typeface="+mj-lt"/>
              </a:rPr>
              <a:t>Continue isolating variables and review effectiveness</a:t>
            </a:r>
          </a:p>
          <a:p>
            <a:r>
              <a:rPr lang="en-US" dirty="0">
                <a:latin typeface="+mj-lt"/>
              </a:rPr>
              <a:t>Cross-check against real world dataset (provided by EQL Ltd and other sources). </a:t>
            </a:r>
          </a:p>
          <a:p>
            <a:r>
              <a:rPr lang="en-US" dirty="0">
                <a:latin typeface="+mj-lt"/>
              </a:rPr>
              <a:t>Investigate how variables link to standard ICD-10 codes</a:t>
            </a:r>
          </a:p>
          <a:p>
            <a:r>
              <a:rPr lang="en-US" dirty="0">
                <a:latin typeface="+mj-lt"/>
              </a:rPr>
              <a:t>Introduce a sub-stream: Biomechanics data for MSK Medicine. </a:t>
            </a:r>
          </a:p>
          <a:p>
            <a:pPr lvl="1"/>
            <a:r>
              <a:rPr lang="en-US" dirty="0" err="1">
                <a:latin typeface="+mj-lt"/>
              </a:rPr>
              <a:t>Standardisation</a:t>
            </a:r>
            <a:r>
              <a:rPr lang="en-US" dirty="0">
                <a:latin typeface="+mj-lt"/>
              </a:rPr>
              <a:t> of biomechanics data collection to allow sharing and combining for AI applications. </a:t>
            </a:r>
          </a:p>
          <a:p>
            <a:endParaRPr lang="en-US" dirty="0"/>
          </a:p>
        </p:txBody>
      </p:sp>
    </p:spTree>
    <p:extLst>
      <p:ext uri="{BB962C8B-B14F-4D97-AF65-F5344CB8AC3E}">
        <p14:creationId xmlns:p14="http://schemas.microsoft.com/office/powerpoint/2010/main" val="594755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References</a:t>
            </a:r>
            <a:endParaRPr/>
          </a:p>
        </p:txBody>
      </p:sp>
      <p:sp>
        <p:nvSpPr>
          <p:cNvPr id="225" name="Google Shape;225;p12"/>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600"/>
              <a:buChar char="•"/>
            </a:pPr>
            <a:r>
              <a:rPr lang="en-US" sz="1600" dirty="0"/>
              <a:t>[1] "Musculoskeletal conditions" on WHO website. </a:t>
            </a:r>
            <a:r>
              <a:rPr lang="en-US" sz="1600" u="sng" dirty="0">
                <a:solidFill>
                  <a:schemeClr val="hlink"/>
                </a:solidFill>
                <a:hlinkClick r:id="rId3"/>
              </a:rPr>
              <a:t>https://www.who.int/news-room/fact-sheets/detail/musculoskeletal-conditions</a:t>
            </a:r>
            <a:endParaRPr sz="1600" dirty="0"/>
          </a:p>
          <a:p>
            <a:pPr marL="228600" lvl="0" indent="-228600" algn="l" rtl="0">
              <a:lnSpc>
                <a:spcPct val="90000"/>
              </a:lnSpc>
              <a:spcBef>
                <a:spcPts val="1000"/>
              </a:spcBef>
              <a:spcAft>
                <a:spcPts val="0"/>
              </a:spcAft>
              <a:buClr>
                <a:schemeClr val="dk1"/>
              </a:buClr>
              <a:buSzPts val="1600"/>
              <a:buChar char="•"/>
            </a:pPr>
            <a:r>
              <a:rPr lang="en-US" sz="1600" dirty="0"/>
              <a:t>[2] "Musculoskeletal" page on NHS England website. </a:t>
            </a:r>
            <a:r>
              <a:rPr lang="en-US" sz="1600" u="sng" dirty="0">
                <a:solidFill>
                  <a:schemeClr val="hlink"/>
                </a:solidFill>
                <a:hlinkClick r:id="rId4"/>
              </a:rPr>
              <a:t>https://www.england.nhs.uk/elective-care-transformation/best-practice-solutions/musculoskeletal/</a:t>
            </a:r>
            <a:endParaRPr lang="en-US" sz="1600" u="sng" dirty="0">
              <a:solidFill>
                <a:schemeClr val="hlink"/>
              </a:solidFill>
            </a:endParaRPr>
          </a:p>
          <a:p>
            <a:pPr marL="228600" lvl="0" indent="-228600" algn="l" rtl="0">
              <a:lnSpc>
                <a:spcPct val="90000"/>
              </a:lnSpc>
              <a:spcBef>
                <a:spcPts val="1000"/>
              </a:spcBef>
              <a:spcAft>
                <a:spcPts val="0"/>
              </a:spcAft>
              <a:buClr>
                <a:schemeClr val="dk1"/>
              </a:buClr>
              <a:buSzPts val="1600"/>
              <a:buChar char="•"/>
            </a:pPr>
            <a:r>
              <a:rPr lang="en-US" sz="1600" dirty="0"/>
              <a:t>[3] </a:t>
            </a:r>
            <a:r>
              <a:rPr lang="en-GB" sz="1400" b="0" i="0" dirty="0">
                <a:solidFill>
                  <a:srgbClr val="222222"/>
                </a:solidFill>
                <a:effectLst/>
                <a:latin typeface="Arial" panose="020B0604020202020204" pitchFamily="34" charset="0"/>
              </a:rPr>
              <a:t>Groot, O.Q., </a:t>
            </a:r>
            <a:r>
              <a:rPr lang="en-GB" sz="1400" b="0" i="0" dirty="0" err="1">
                <a:solidFill>
                  <a:srgbClr val="222222"/>
                </a:solidFill>
                <a:effectLst/>
                <a:latin typeface="Arial" panose="020B0604020202020204" pitchFamily="34" charset="0"/>
              </a:rPr>
              <a:t>Ogink</a:t>
            </a:r>
            <a:r>
              <a:rPr lang="en-GB" sz="1400" b="0" i="0" dirty="0">
                <a:solidFill>
                  <a:srgbClr val="222222"/>
                </a:solidFill>
                <a:effectLst/>
                <a:latin typeface="Arial" panose="020B0604020202020204" pitchFamily="34" charset="0"/>
              </a:rPr>
              <a:t>, P.T., </a:t>
            </a:r>
            <a:r>
              <a:rPr lang="en-GB" sz="1400" b="0" i="0" dirty="0" err="1">
                <a:solidFill>
                  <a:srgbClr val="222222"/>
                </a:solidFill>
                <a:effectLst/>
                <a:latin typeface="Arial" panose="020B0604020202020204" pitchFamily="34" charset="0"/>
              </a:rPr>
              <a:t>Lans</a:t>
            </a:r>
            <a:r>
              <a:rPr lang="en-GB" sz="1400" b="0" i="0" dirty="0">
                <a:solidFill>
                  <a:srgbClr val="222222"/>
                </a:solidFill>
                <a:effectLst/>
                <a:latin typeface="Arial" panose="020B0604020202020204" pitchFamily="34" charset="0"/>
              </a:rPr>
              <a:t>, A., Twining, P.K., Kapoor, N.D., DiGiovanni, W., </a:t>
            </a:r>
            <a:r>
              <a:rPr lang="en-GB" sz="1400" b="0" i="0" dirty="0" err="1">
                <a:solidFill>
                  <a:srgbClr val="222222"/>
                </a:solidFill>
                <a:effectLst/>
                <a:latin typeface="Arial" panose="020B0604020202020204" pitchFamily="34" charset="0"/>
              </a:rPr>
              <a:t>Bindels</a:t>
            </a:r>
            <a:r>
              <a:rPr lang="en-GB" sz="1400" b="0" i="0" dirty="0">
                <a:solidFill>
                  <a:srgbClr val="222222"/>
                </a:solidFill>
                <a:effectLst/>
                <a:latin typeface="Arial" panose="020B0604020202020204" pitchFamily="34" charset="0"/>
              </a:rPr>
              <a:t>, B.J., </a:t>
            </a:r>
            <a:r>
              <a:rPr lang="en-GB" sz="1400" b="0" i="0" dirty="0" err="1">
                <a:solidFill>
                  <a:srgbClr val="222222"/>
                </a:solidFill>
                <a:effectLst/>
                <a:latin typeface="Arial" panose="020B0604020202020204" pitchFamily="34" charset="0"/>
              </a:rPr>
              <a:t>Bongers</a:t>
            </a:r>
            <a:r>
              <a:rPr lang="en-GB" sz="1400" b="0" i="0" dirty="0">
                <a:solidFill>
                  <a:srgbClr val="222222"/>
                </a:solidFill>
                <a:effectLst/>
                <a:latin typeface="Arial" panose="020B0604020202020204" pitchFamily="34" charset="0"/>
              </a:rPr>
              <a:t>, M.E., Oosterhoff, J.H., </a:t>
            </a:r>
            <a:r>
              <a:rPr lang="en-GB" sz="1400" b="0" i="0" dirty="0" err="1">
                <a:solidFill>
                  <a:srgbClr val="222222"/>
                </a:solidFill>
                <a:effectLst/>
                <a:latin typeface="Arial" panose="020B0604020202020204" pitchFamily="34" charset="0"/>
              </a:rPr>
              <a:t>Karhade</a:t>
            </a:r>
            <a:r>
              <a:rPr lang="en-GB" sz="1400" b="0" i="0" dirty="0">
                <a:solidFill>
                  <a:srgbClr val="222222"/>
                </a:solidFill>
                <a:effectLst/>
                <a:latin typeface="Arial" panose="020B0604020202020204" pitchFamily="34" charset="0"/>
              </a:rPr>
              <a:t>, A.V. and Oner, F.C., 2022. Machine learning prediction models in </a:t>
            </a:r>
            <a:r>
              <a:rPr lang="en-GB" sz="1400" b="0" i="0" dirty="0" err="1">
                <a:solidFill>
                  <a:srgbClr val="222222"/>
                </a:solidFill>
                <a:effectLst/>
                <a:latin typeface="Arial" panose="020B0604020202020204" pitchFamily="34" charset="0"/>
              </a:rPr>
              <a:t>orthopedic</a:t>
            </a:r>
            <a:r>
              <a:rPr lang="en-GB" sz="1400" b="0" i="0" dirty="0">
                <a:solidFill>
                  <a:srgbClr val="222222"/>
                </a:solidFill>
                <a:effectLst/>
                <a:latin typeface="Arial" panose="020B0604020202020204" pitchFamily="34" charset="0"/>
              </a:rPr>
              <a:t> surgery: A systematic review in transparent reporting. </a:t>
            </a:r>
            <a:r>
              <a:rPr lang="en-GB" sz="1400" b="0" i="1" dirty="0">
                <a:solidFill>
                  <a:srgbClr val="222222"/>
                </a:solidFill>
                <a:effectLst/>
                <a:latin typeface="Arial" panose="020B0604020202020204" pitchFamily="34" charset="0"/>
              </a:rPr>
              <a:t>Journal of Orthopaedic Research®</a:t>
            </a:r>
            <a:r>
              <a:rPr lang="en-GB" sz="1400" b="0" i="0" dirty="0">
                <a:solidFill>
                  <a:srgbClr val="222222"/>
                </a:solidFill>
                <a:effectLst/>
                <a:latin typeface="Arial" panose="020B0604020202020204" pitchFamily="34" charset="0"/>
              </a:rPr>
              <a:t>, </a:t>
            </a:r>
            <a:r>
              <a:rPr lang="en-GB" sz="1400" b="0" i="1" dirty="0">
                <a:solidFill>
                  <a:srgbClr val="222222"/>
                </a:solidFill>
                <a:effectLst/>
                <a:latin typeface="Arial" panose="020B0604020202020204" pitchFamily="34" charset="0"/>
              </a:rPr>
              <a:t>40</a:t>
            </a:r>
            <a:r>
              <a:rPr lang="en-GB" sz="1400" b="0" i="0" dirty="0">
                <a:solidFill>
                  <a:srgbClr val="222222"/>
                </a:solidFill>
                <a:effectLst/>
                <a:latin typeface="Arial" panose="020B0604020202020204" pitchFamily="34" charset="0"/>
              </a:rPr>
              <a:t>(2), pp.475-483.</a:t>
            </a:r>
            <a:endParaRPr lang="en-US" sz="1600" dirty="0"/>
          </a:p>
        </p:txBody>
      </p:sp>
      <p:sp>
        <p:nvSpPr>
          <p:cNvPr id="226" name="Google Shape;226;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AI4H-R-000_PPT-Template-4x3.pptx" id="{A64DBEBA-1C23-4B8E-AC8B-9AD614832FAA}" vid="{5A1749D7-7CD1-4D23-9D18-F6C3E0A4CAB4}"/>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DFC6A8-C32A-464C-B558-0F841425503F}"/>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FGAI4H-R-000_PPT-Template-4x3</Template>
  <TotalTime>2</TotalTime>
  <Words>1001</Words>
  <Application>Microsoft Office PowerPoint</Application>
  <PresentationFormat>On-screen Show (4:3)</PresentationFormat>
  <Paragraphs>86</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等线</vt:lpstr>
      <vt:lpstr>Arial</vt:lpstr>
      <vt:lpstr>Calibri</vt:lpstr>
      <vt:lpstr>Calibri Light</vt:lpstr>
      <vt:lpstr>Office 主题​​</vt:lpstr>
      <vt:lpstr>PowerPoint Presentation</vt:lpstr>
      <vt:lpstr>Background &amp; Relevance</vt:lpstr>
      <vt:lpstr>Topic Group’s Goal</vt:lpstr>
      <vt:lpstr>The current focus</vt:lpstr>
      <vt:lpstr>Updates</vt:lpstr>
      <vt:lpstr>Updates</vt:lpstr>
      <vt:lpstr>Independent (Predictor) variables used in ML models for predicting outcomes for osteoarthritis related MSK conditions  Taken from: Groot, et al., 2022. [3]  8 Papers studied. Work-in-progress  Does not consider effectiveness/weighting of variables for prediction. </vt:lpstr>
      <vt:lpstr>Plan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Att.3 – Presentation (TG-MSK)</dc:title>
  <dc:creator>TSB (HT)</dc:creator>
  <cp:lastModifiedBy>TSB (HT)</cp:lastModifiedBy>
  <cp:revision>1</cp:revision>
  <cp:lastPrinted>2019-04-04T08:49:31Z</cp:lastPrinted>
  <dcterms:created xsi:type="dcterms:W3CDTF">2023-03-15T16:15:11Z</dcterms:created>
  <dcterms:modified xsi:type="dcterms:W3CDTF">2023-03-15T16:17:49Z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