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2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2029" autoAdjust="0"/>
  </p:normalViewPr>
  <p:slideViewPr>
    <p:cSldViewPr snapToGrid="0">
      <p:cViewPr varScale="1">
        <p:scale>
          <a:sx n="119" d="100"/>
          <a:sy n="119" d="100"/>
        </p:scale>
        <p:origin x="9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9378A75F-2924-419E-A2B9-0B6F81294D43}" type="datetimeFigureOut">
              <a:rPr lang="zh-CN" altLang="en-US" smtClean="0"/>
              <a:t>2023/3/22</a:t>
            </a:fld>
            <a:endParaRPr lang="zh-CN" altLang="en-US"/>
          </a:p>
        </p:txBody>
      </p:sp>
      <p:sp>
        <p:nvSpPr>
          <p:cNvPr id="4" name="幻灯片图像占位符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245FDEC2-DF3E-4D08-A694-69CAF3C42812}" type="slidenum">
              <a:rPr lang="zh-CN" altLang="en-US" smtClean="0"/>
              <a:t>‹#›</a:t>
            </a:fld>
            <a:endParaRPr lang="zh-CN" altLang="en-US"/>
          </a:p>
        </p:txBody>
      </p:sp>
    </p:spTree>
    <p:extLst>
      <p:ext uri="{BB962C8B-B14F-4D97-AF65-F5344CB8AC3E}">
        <p14:creationId xmlns:p14="http://schemas.microsoft.com/office/powerpoint/2010/main" val="1710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45FDEC2-DF3E-4D08-A694-69CAF3C42812}" type="slidenum">
              <a:rPr lang="zh-CN" altLang="en-US" smtClean="0"/>
              <a:t>1</a:t>
            </a:fld>
            <a:endParaRPr lang="zh-CN" altLang="en-US"/>
          </a:p>
        </p:txBody>
      </p:sp>
    </p:spTree>
    <p:extLst>
      <p:ext uri="{BB962C8B-B14F-4D97-AF65-F5344CB8AC3E}">
        <p14:creationId xmlns:p14="http://schemas.microsoft.com/office/powerpoint/2010/main" val="3534284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2023/3/22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674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2023/3/22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222898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2023/3/22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786693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15612" y="992766"/>
            <a:ext cx="11360801" cy="2736801"/>
          </a:xfrm>
          <a:prstGeom prst="rect">
            <a:avLst/>
          </a:prstGeom>
        </p:spPr>
        <p:txBody>
          <a:bodyPr anchor="b"/>
          <a:lstStyle>
            <a:lvl1pPr algn="ctr">
              <a:defRPr sz="6933"/>
            </a:lvl1pPr>
          </a:lstStyle>
          <a:p>
            <a:r>
              <a:t>Title Text</a:t>
            </a:r>
          </a:p>
        </p:txBody>
      </p:sp>
      <p:sp>
        <p:nvSpPr>
          <p:cNvPr id="12" name="Body Level One…"/>
          <p:cNvSpPr txBox="1">
            <a:spLocks noGrp="1"/>
          </p:cNvSpPr>
          <p:nvPr>
            <p:ph type="body" sz="quarter" idx="1"/>
          </p:nvPr>
        </p:nvSpPr>
        <p:spPr>
          <a:xfrm>
            <a:off x="415599" y="3778834"/>
            <a:ext cx="11360803" cy="1056801"/>
          </a:xfrm>
          <a:prstGeom prst="rect">
            <a:avLst/>
          </a:prstGeom>
        </p:spPr>
        <p:txBody>
          <a:bodyPr/>
          <a:lstStyle>
            <a:lvl1pPr marL="457189" indent="-304792" algn="ctr">
              <a:lnSpc>
                <a:spcPct val="100000"/>
              </a:lnSpc>
              <a:buClrTx/>
              <a:buSzTx/>
              <a:buFontTx/>
              <a:buNone/>
              <a:defRPr sz="3733"/>
            </a:lvl1pPr>
            <a:lvl2pPr marL="457189" indent="338658" algn="ctr">
              <a:lnSpc>
                <a:spcPct val="100000"/>
              </a:lnSpc>
              <a:buClrTx/>
              <a:buSzTx/>
              <a:buFontTx/>
              <a:buNone/>
              <a:defRPr sz="3733"/>
            </a:lvl2pPr>
            <a:lvl3pPr marL="457189" indent="948243" algn="ctr">
              <a:lnSpc>
                <a:spcPct val="100000"/>
              </a:lnSpc>
              <a:buClrTx/>
              <a:buSzTx/>
              <a:buFontTx/>
              <a:buNone/>
              <a:defRPr sz="3733"/>
            </a:lvl3pPr>
            <a:lvl4pPr marL="457189" indent="1557828" algn="ctr">
              <a:lnSpc>
                <a:spcPct val="100000"/>
              </a:lnSpc>
              <a:buClrTx/>
              <a:buSzTx/>
              <a:buFontTx/>
              <a:buNone/>
              <a:defRPr sz="3733"/>
            </a:lvl4pPr>
            <a:lvl5pPr marL="457189" indent="2167412" algn="ctr">
              <a:lnSpc>
                <a:spcPct val="100000"/>
              </a:lnSpc>
              <a:buClrTx/>
              <a:buSzTx/>
              <a:buFontTx/>
              <a:buNone/>
              <a:defRPr sz="3733"/>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6219488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SECTION_HEADER">
    <p:spTree>
      <p:nvGrpSpPr>
        <p:cNvPr id="1" name=""/>
        <p:cNvGrpSpPr/>
        <p:nvPr/>
      </p:nvGrpSpPr>
      <p:grpSpPr>
        <a:xfrm>
          <a:off x="0" y="0"/>
          <a:ext cx="0" cy="0"/>
          <a:chOff x="0" y="0"/>
          <a:chExt cx="0" cy="0"/>
        </a:xfrm>
      </p:grpSpPr>
      <p:sp>
        <p:nvSpPr>
          <p:cNvPr id="20" name="Title Text"/>
          <p:cNvSpPr txBox="1">
            <a:spLocks noGrp="1"/>
          </p:cNvSpPr>
          <p:nvPr>
            <p:ph type="title"/>
          </p:nvPr>
        </p:nvSpPr>
        <p:spPr>
          <a:xfrm>
            <a:off x="415599" y="2867800"/>
            <a:ext cx="11360803" cy="1122401"/>
          </a:xfrm>
          <a:prstGeom prst="rect">
            <a:avLst/>
          </a:prstGeom>
        </p:spPr>
        <p:txBody>
          <a:bodyPr anchor="ctr"/>
          <a:lstStyle>
            <a:lvl1pPr algn="ctr">
              <a:defRPr sz="4800"/>
            </a:lvl1pPr>
          </a:lstStyle>
          <a:p>
            <a:r>
              <a:t>Title Text</a:t>
            </a:r>
          </a:p>
        </p:txBody>
      </p:sp>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9191775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8" name="Title Text"/>
          <p:cNvSpPr txBox="1">
            <a:spLocks noGrp="1"/>
          </p:cNvSpPr>
          <p:nvPr>
            <p:ph type="title"/>
          </p:nvPr>
        </p:nvSpPr>
        <p:spPr>
          <a:prstGeom prst="rect">
            <a:avLst/>
          </a:prstGeom>
        </p:spPr>
        <p:txBody>
          <a:bodyPr/>
          <a:lstStyle/>
          <a:p>
            <a:r>
              <a:t>Title Text</a:t>
            </a:r>
          </a:p>
        </p:txBody>
      </p:sp>
      <p:sp>
        <p:nvSpPr>
          <p:cNvPr id="2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3101474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37" name="Title Text"/>
          <p:cNvSpPr txBox="1">
            <a:spLocks noGrp="1"/>
          </p:cNvSpPr>
          <p:nvPr>
            <p:ph type="title"/>
          </p:nvPr>
        </p:nvSpPr>
        <p:spPr>
          <a:prstGeom prst="rect">
            <a:avLst/>
          </a:prstGeom>
        </p:spPr>
        <p:txBody>
          <a:bodyPr/>
          <a:lstStyle/>
          <a:p>
            <a:r>
              <a:t>Title Text</a:t>
            </a:r>
          </a:p>
        </p:txBody>
      </p:sp>
      <p:sp>
        <p:nvSpPr>
          <p:cNvPr id="38" name="Body Level One…"/>
          <p:cNvSpPr txBox="1">
            <a:spLocks noGrp="1"/>
          </p:cNvSpPr>
          <p:nvPr>
            <p:ph type="body" sz="half" idx="1"/>
          </p:nvPr>
        </p:nvSpPr>
        <p:spPr>
          <a:xfrm>
            <a:off x="415599" y="1536633"/>
            <a:ext cx="5333203" cy="4555200"/>
          </a:xfrm>
          <a:prstGeom prst="rect">
            <a:avLst/>
          </a:prstGeom>
        </p:spPr>
        <p:txBody>
          <a:bodyPr/>
          <a:lstStyle>
            <a:lvl1pPr indent="-423323">
              <a:buSzPts val="1400"/>
              <a:defRPr sz="1867"/>
            </a:lvl1pPr>
            <a:lvl2pPr marL="1286901" indent="-474121">
              <a:buSzPts val="1400"/>
              <a:defRPr sz="1867"/>
            </a:lvl2pPr>
            <a:lvl3pPr marL="1896486" indent="-474121">
              <a:buSzPts val="1400"/>
              <a:defRPr sz="1867"/>
            </a:lvl3pPr>
            <a:lvl4pPr marL="2506071" indent="-474121">
              <a:buSzPts val="1400"/>
              <a:defRPr sz="1867"/>
            </a:lvl4pPr>
            <a:lvl5pPr marL="3115655" indent="-474121">
              <a:buSzPts val="1400"/>
              <a:defRPr sz="1867"/>
            </a:lvl5pPr>
          </a:lstStyle>
          <a:p>
            <a:r>
              <a:t>Body Level One</a:t>
            </a:r>
          </a:p>
          <a:p>
            <a:pPr lvl="1"/>
            <a:r>
              <a:t>Body Level Two</a:t>
            </a:r>
          </a:p>
          <a:p>
            <a:pPr lvl="2"/>
            <a:r>
              <a:t>Body Level Three</a:t>
            </a:r>
          </a:p>
          <a:p>
            <a:pPr lvl="3"/>
            <a:r>
              <a:t>Body Level Four</a:t>
            </a:r>
          </a:p>
          <a:p>
            <a:pPr lvl="4"/>
            <a:r>
              <a:t>Body Level Five</a:t>
            </a:r>
          </a:p>
        </p:txBody>
      </p:sp>
      <p:sp>
        <p:nvSpPr>
          <p:cNvPr id="39" name="Google Shape;23;p5"/>
          <p:cNvSpPr txBox="1">
            <a:spLocks noGrp="1"/>
          </p:cNvSpPr>
          <p:nvPr>
            <p:ph type="body" sz="half" idx="21"/>
          </p:nvPr>
        </p:nvSpPr>
        <p:spPr>
          <a:xfrm>
            <a:off x="6443199" y="1536633"/>
            <a:ext cx="5333203" cy="4555200"/>
          </a:xfrm>
          <a:prstGeom prst="rect">
            <a:avLst/>
          </a:prstGeom>
        </p:spPr>
        <p:txBody>
          <a:bodyPr/>
          <a:lstStyle>
            <a:lvl1pPr indent="-423323">
              <a:buSzPts val="1400"/>
              <a:defRPr sz="1400"/>
            </a:lvl1pPr>
          </a:lstStyle>
          <a:p>
            <a:pPr indent="-317500">
              <a:buSzPts val="1400"/>
              <a:defRPr sz="1400"/>
            </a:pPr>
            <a:endParaRP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0144184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3445736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55" name="Title Text"/>
          <p:cNvSpPr txBox="1">
            <a:spLocks noGrp="1"/>
          </p:cNvSpPr>
          <p:nvPr>
            <p:ph type="title"/>
          </p:nvPr>
        </p:nvSpPr>
        <p:spPr>
          <a:xfrm>
            <a:off x="415600" y="740800"/>
            <a:ext cx="3744001" cy="1007600"/>
          </a:xfrm>
          <a:prstGeom prst="rect">
            <a:avLst/>
          </a:prstGeom>
        </p:spPr>
        <p:txBody>
          <a:bodyPr anchor="b"/>
          <a:lstStyle>
            <a:lvl1pPr>
              <a:defRPr sz="3200"/>
            </a:lvl1pPr>
          </a:lstStyle>
          <a:p>
            <a:r>
              <a:t>Title Text</a:t>
            </a:r>
          </a:p>
        </p:txBody>
      </p:sp>
      <p:sp>
        <p:nvSpPr>
          <p:cNvPr id="56" name="Body Level One…"/>
          <p:cNvSpPr txBox="1">
            <a:spLocks noGrp="1"/>
          </p:cNvSpPr>
          <p:nvPr>
            <p:ph type="body" sz="quarter" idx="1"/>
          </p:nvPr>
        </p:nvSpPr>
        <p:spPr>
          <a:xfrm>
            <a:off x="415600" y="1852800"/>
            <a:ext cx="3744001" cy="4239201"/>
          </a:xfrm>
          <a:prstGeom prst="rect">
            <a:avLst/>
          </a:prstGeom>
        </p:spPr>
        <p:txBody>
          <a:bodyPr/>
          <a:lstStyle>
            <a:lvl1pPr indent="-406390">
              <a:buSzPts val="1200"/>
              <a:defRPr sz="1600"/>
            </a:lvl1pPr>
            <a:lvl2pPr marL="1219170" indent="-406390">
              <a:buSzPts val="1200"/>
              <a:defRPr sz="1600"/>
            </a:lvl2pPr>
            <a:lvl3pPr marL="1828754" indent="-406390">
              <a:buSzPts val="1200"/>
              <a:defRPr sz="1600"/>
            </a:lvl3pPr>
            <a:lvl4pPr marL="2438339" indent="-406390">
              <a:buSzPts val="1200"/>
              <a:defRPr sz="1600"/>
            </a:lvl4pPr>
            <a:lvl5pPr marL="3047924" indent="-406390">
              <a:buSzPts val="1200"/>
              <a:defRPr sz="1600"/>
            </a:lvl5pPr>
          </a:lstStyle>
          <a:p>
            <a:r>
              <a:t>Body Level One</a:t>
            </a:r>
          </a:p>
          <a:p>
            <a:pPr lvl="1"/>
            <a:r>
              <a:t>Body Level Two</a:t>
            </a:r>
          </a:p>
          <a:p>
            <a:pPr lvl="2"/>
            <a:r>
              <a:t>Body Level Three</a:t>
            </a:r>
          </a:p>
          <a:p>
            <a:pPr lvl="3"/>
            <a:r>
              <a:t>Body Level Four</a:t>
            </a:r>
          </a:p>
          <a:p>
            <a:pPr lvl="4"/>
            <a:r>
              <a:t>Body Level Five</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8452863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64" name="Title Text"/>
          <p:cNvSpPr txBox="1">
            <a:spLocks noGrp="1"/>
          </p:cNvSpPr>
          <p:nvPr>
            <p:ph type="title"/>
          </p:nvPr>
        </p:nvSpPr>
        <p:spPr>
          <a:xfrm>
            <a:off x="653668" y="600200"/>
            <a:ext cx="8490401" cy="5454401"/>
          </a:xfrm>
          <a:prstGeom prst="rect">
            <a:avLst/>
          </a:prstGeom>
        </p:spPr>
        <p:txBody>
          <a:bodyPr anchor="ctr"/>
          <a:lstStyle>
            <a:lvl1pPr>
              <a:defRPr sz="6400"/>
            </a:lvl1pPr>
          </a:lstStyle>
          <a:p>
            <a:r>
              <a:t>Title Text</a:t>
            </a: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4084335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72" name="Google Shape;36;p9"/>
          <p:cNvSpPr/>
          <p:nvPr/>
        </p:nvSpPr>
        <p:spPr>
          <a:xfrm>
            <a:off x="6096000" y="-166"/>
            <a:ext cx="6096000" cy="6858001"/>
          </a:xfrm>
          <a:prstGeom prst="rect">
            <a:avLst/>
          </a:prstGeom>
          <a:solidFill>
            <a:srgbClr val="EEEEEE"/>
          </a:solidFill>
          <a:ln w="12700">
            <a:miter lim="400000"/>
          </a:ln>
        </p:spPr>
        <p:txBody>
          <a:bodyPr lIns="0" tIns="0" rIns="0" bIns="0" anchor="ctr"/>
          <a:lstStyle/>
          <a:p>
            <a:endParaRPr sz="2400"/>
          </a:p>
        </p:txBody>
      </p:sp>
      <p:sp>
        <p:nvSpPr>
          <p:cNvPr id="73" name="Title Text"/>
          <p:cNvSpPr txBox="1">
            <a:spLocks noGrp="1"/>
          </p:cNvSpPr>
          <p:nvPr>
            <p:ph type="title"/>
          </p:nvPr>
        </p:nvSpPr>
        <p:spPr>
          <a:xfrm>
            <a:off x="354000" y="1644234"/>
            <a:ext cx="5393600" cy="1976401"/>
          </a:xfrm>
          <a:prstGeom prst="rect">
            <a:avLst/>
          </a:prstGeom>
        </p:spPr>
        <p:txBody>
          <a:bodyPr anchor="b"/>
          <a:lstStyle>
            <a:lvl1pPr algn="ctr">
              <a:defRPr sz="5600"/>
            </a:lvl1pPr>
          </a:lstStyle>
          <a:p>
            <a:r>
              <a:t>Title Text</a:t>
            </a:r>
          </a:p>
        </p:txBody>
      </p:sp>
      <p:sp>
        <p:nvSpPr>
          <p:cNvPr id="74" name="Body Level One…"/>
          <p:cNvSpPr txBox="1">
            <a:spLocks noGrp="1"/>
          </p:cNvSpPr>
          <p:nvPr>
            <p:ph type="body" sz="quarter" idx="1"/>
          </p:nvPr>
        </p:nvSpPr>
        <p:spPr>
          <a:xfrm>
            <a:off x="354000" y="3737434"/>
            <a:ext cx="5393600" cy="1646801"/>
          </a:xfrm>
          <a:prstGeom prst="rect">
            <a:avLst/>
          </a:prstGeom>
        </p:spPr>
        <p:txBody>
          <a:bodyPr/>
          <a:lstStyle>
            <a:lvl1pPr marL="457189" indent="-304792" algn="ctr">
              <a:lnSpc>
                <a:spcPct val="100000"/>
              </a:lnSpc>
              <a:buClrTx/>
              <a:buSzTx/>
              <a:buFontTx/>
              <a:buNone/>
              <a:defRPr sz="2800"/>
            </a:lvl1pPr>
            <a:lvl2pPr marL="457189" indent="338658" algn="ctr">
              <a:lnSpc>
                <a:spcPct val="100000"/>
              </a:lnSpc>
              <a:buClrTx/>
              <a:buSzTx/>
              <a:buFontTx/>
              <a:buNone/>
              <a:defRPr sz="2800"/>
            </a:lvl2pPr>
            <a:lvl3pPr marL="457189" indent="948243" algn="ctr">
              <a:lnSpc>
                <a:spcPct val="100000"/>
              </a:lnSpc>
              <a:buClrTx/>
              <a:buSzTx/>
              <a:buFontTx/>
              <a:buNone/>
              <a:defRPr sz="2800"/>
            </a:lvl3pPr>
            <a:lvl4pPr marL="457189" indent="1557828" algn="ctr">
              <a:lnSpc>
                <a:spcPct val="100000"/>
              </a:lnSpc>
              <a:buClrTx/>
              <a:buSzTx/>
              <a:buFontTx/>
              <a:buNone/>
              <a:defRPr sz="2800"/>
            </a:lvl4pPr>
            <a:lvl5pPr marL="457189" indent="2167412"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75" name="Google Shape;39;p9"/>
          <p:cNvSpPr txBox="1">
            <a:spLocks noGrp="1"/>
          </p:cNvSpPr>
          <p:nvPr>
            <p:ph type="body" sz="half" idx="21"/>
          </p:nvPr>
        </p:nvSpPr>
        <p:spPr>
          <a:xfrm>
            <a:off x="6586000" y="965432"/>
            <a:ext cx="5116000" cy="4926803"/>
          </a:xfrm>
          <a:prstGeom prst="rect">
            <a:avLst/>
          </a:prstGeom>
        </p:spPr>
        <p:txBody>
          <a:bodyPr anchor="ctr"/>
          <a:lstStyle/>
          <a:p>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5581647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2023/3/22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28838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83" name="Body Level One…"/>
          <p:cNvSpPr txBox="1">
            <a:spLocks noGrp="1"/>
          </p:cNvSpPr>
          <p:nvPr>
            <p:ph type="body" sz="quarter" idx="1"/>
          </p:nvPr>
        </p:nvSpPr>
        <p:spPr>
          <a:xfrm>
            <a:off x="415599" y="5640768"/>
            <a:ext cx="7998403" cy="806801"/>
          </a:xfrm>
          <a:prstGeom prst="rect">
            <a:avLst/>
          </a:prstGeom>
        </p:spPr>
        <p:txBody>
          <a:bodyPr anchor="ctr"/>
          <a:lstStyle>
            <a:lvl1pPr marL="304792"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6501540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91" name="xx%"/>
          <p:cNvSpPr txBox="1">
            <a:spLocks noGrp="1"/>
          </p:cNvSpPr>
          <p:nvPr>
            <p:ph type="title" hasCustomPrompt="1"/>
          </p:nvPr>
        </p:nvSpPr>
        <p:spPr>
          <a:xfrm>
            <a:off x="415599" y="1474833"/>
            <a:ext cx="11360803" cy="2618000"/>
          </a:xfrm>
          <a:prstGeom prst="rect">
            <a:avLst/>
          </a:prstGeom>
        </p:spPr>
        <p:txBody>
          <a:bodyPr anchor="b"/>
          <a:lstStyle>
            <a:lvl1pPr algn="ctr">
              <a:defRPr sz="16000"/>
            </a:lvl1pPr>
          </a:lstStyle>
          <a:p>
            <a:r>
              <a:t>xx%</a:t>
            </a:r>
          </a:p>
        </p:txBody>
      </p:sp>
      <p:sp>
        <p:nvSpPr>
          <p:cNvPr id="92" name="Body Level One…"/>
          <p:cNvSpPr txBox="1">
            <a:spLocks noGrp="1"/>
          </p:cNvSpPr>
          <p:nvPr>
            <p:ph type="body" sz="half" idx="1"/>
          </p:nvPr>
        </p:nvSpPr>
        <p:spPr>
          <a:xfrm>
            <a:off x="415599" y="4202967"/>
            <a:ext cx="11360803" cy="1734400"/>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4532286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6276851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24E67A-AF0E-4819-AC53-2E46C7DFBD72}" type="datetimeFigureOut">
              <a:rPr lang="zh-CN" altLang="en-US" smtClean="0"/>
              <a:t>2023/3/22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772943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24E67A-AF0E-4819-AC53-2E46C7DFBD72}" type="datetimeFigureOut">
              <a:rPr lang="zh-CN" altLang="en-US" smtClean="0"/>
              <a:t>2023/3/22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764831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24E67A-AF0E-4819-AC53-2E46C7DFBD72}" type="datetimeFigureOut">
              <a:rPr lang="zh-CN" altLang="en-US" smtClean="0"/>
              <a:t>2023/3/22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08732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24E67A-AF0E-4819-AC53-2E46C7DFBD72}" type="datetimeFigureOut">
              <a:rPr lang="zh-CN" altLang="en-US" smtClean="0"/>
              <a:t>2023/3/22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526581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4E67A-AF0E-4819-AC53-2E46C7DFBD72}" type="datetimeFigureOut">
              <a:rPr lang="zh-CN" altLang="en-US" smtClean="0"/>
              <a:t>2023/3/22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343501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2023/3/22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038273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2023/3/22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16724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4E67A-AF0E-4819-AC53-2E46C7DFBD72}" type="datetimeFigureOut">
              <a:rPr lang="zh-CN" altLang="en-US" smtClean="0"/>
              <a:t>2023/3/22</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1197870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15599" y="593368"/>
            <a:ext cx="11360803" cy="7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p>
            <a:r>
              <a:t>Title Text</a:t>
            </a:r>
          </a:p>
        </p:txBody>
      </p:sp>
      <p:sp>
        <p:nvSpPr>
          <p:cNvPr id="3" name="Body Level One…"/>
          <p:cNvSpPr txBox="1">
            <a:spLocks noGrp="1"/>
          </p:cNvSpPr>
          <p:nvPr>
            <p:ph type="body" idx="1"/>
          </p:nvPr>
        </p:nvSpPr>
        <p:spPr>
          <a:xfrm>
            <a:off x="415599" y="1536633"/>
            <a:ext cx="11360803" cy="4555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633584" y="6285146"/>
            <a:ext cx="394628" cy="389754"/>
          </a:xfrm>
          <a:prstGeom prst="rect">
            <a:avLst/>
          </a:prstGeom>
          <a:ln w="12700">
            <a:miter lim="400000"/>
          </a:ln>
        </p:spPr>
        <p:txBody>
          <a:bodyPr wrap="none" lIns="91424" tIns="91424" rIns="91424" bIns="91424" anchor="ctr">
            <a:spAutoFit/>
          </a:bodyPr>
          <a:lstStyle>
            <a:lvl1pPr algn="r">
              <a:defRPr sz="1333">
                <a:solidFill>
                  <a:schemeClr val="accent2">
                    <a:lumOff val="21764"/>
                  </a:schemeClr>
                </a:solidFill>
              </a:defRPr>
            </a:lvl1pPr>
          </a:lstStyle>
          <a:p>
            <a:fld id="{86CB4B4D-7CA3-9044-876B-883B54F8677D}" type="slidenum">
              <a:t>‹#›</a:t>
            </a:fld>
            <a:endParaRPr/>
          </a:p>
        </p:txBody>
      </p:sp>
    </p:spTree>
    <p:extLst>
      <p:ext uri="{BB962C8B-B14F-4D97-AF65-F5344CB8AC3E}">
        <p14:creationId xmlns:p14="http://schemas.microsoft.com/office/powerpoint/2010/main" val="7050670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txStyles>
    <p:titleStyle>
      <a:lvl1pPr marL="0" marR="0" indent="0" algn="l" defTabSz="1219170" rtl="0" latinLnBrk="0">
        <a:lnSpc>
          <a:spcPct val="100000"/>
        </a:lnSpc>
        <a:spcBef>
          <a:spcPts val="0"/>
        </a:spcBef>
        <a:spcAft>
          <a:spcPts val="0"/>
        </a:spcAft>
        <a:buClrTx/>
        <a:buSzTx/>
        <a:buFontTx/>
        <a:buNone/>
        <a:tabLst/>
        <a:defRPr sz="3733" b="0" i="0" u="none" strike="noStrike" cap="none" spc="0" baseline="0">
          <a:solidFill>
            <a:srgbClr val="000000"/>
          </a:solidFill>
          <a:uFillTx/>
          <a:latin typeface="+mj-lt"/>
          <a:ea typeface="+mj-ea"/>
          <a:cs typeface="+mj-cs"/>
          <a:sym typeface="Arial"/>
        </a:defRPr>
      </a:lvl1pPr>
      <a:lvl2pPr marL="0" marR="0" indent="0" algn="l" defTabSz="1219170" rtl="0" latinLnBrk="0">
        <a:lnSpc>
          <a:spcPct val="100000"/>
        </a:lnSpc>
        <a:spcBef>
          <a:spcPts val="0"/>
        </a:spcBef>
        <a:spcAft>
          <a:spcPts val="0"/>
        </a:spcAft>
        <a:buClrTx/>
        <a:buSzTx/>
        <a:buFontTx/>
        <a:buNone/>
        <a:tabLst/>
        <a:defRPr sz="3733" b="0" i="0" u="none" strike="noStrike" cap="none" spc="0" baseline="0">
          <a:solidFill>
            <a:srgbClr val="000000"/>
          </a:solidFill>
          <a:uFillTx/>
          <a:latin typeface="+mj-lt"/>
          <a:ea typeface="+mj-ea"/>
          <a:cs typeface="+mj-cs"/>
          <a:sym typeface="Arial"/>
        </a:defRPr>
      </a:lvl2pPr>
      <a:lvl3pPr marL="0" marR="0" indent="0" algn="l" defTabSz="1219170" rtl="0" latinLnBrk="0">
        <a:lnSpc>
          <a:spcPct val="100000"/>
        </a:lnSpc>
        <a:spcBef>
          <a:spcPts val="0"/>
        </a:spcBef>
        <a:spcAft>
          <a:spcPts val="0"/>
        </a:spcAft>
        <a:buClrTx/>
        <a:buSzTx/>
        <a:buFontTx/>
        <a:buNone/>
        <a:tabLst/>
        <a:defRPr sz="3733" b="0" i="0" u="none" strike="noStrike" cap="none" spc="0" baseline="0">
          <a:solidFill>
            <a:srgbClr val="000000"/>
          </a:solidFill>
          <a:uFillTx/>
          <a:latin typeface="+mj-lt"/>
          <a:ea typeface="+mj-ea"/>
          <a:cs typeface="+mj-cs"/>
          <a:sym typeface="Arial"/>
        </a:defRPr>
      </a:lvl3pPr>
      <a:lvl4pPr marL="0" marR="0" indent="0" algn="l" defTabSz="1219170" rtl="0" latinLnBrk="0">
        <a:lnSpc>
          <a:spcPct val="100000"/>
        </a:lnSpc>
        <a:spcBef>
          <a:spcPts val="0"/>
        </a:spcBef>
        <a:spcAft>
          <a:spcPts val="0"/>
        </a:spcAft>
        <a:buClrTx/>
        <a:buSzTx/>
        <a:buFontTx/>
        <a:buNone/>
        <a:tabLst/>
        <a:defRPr sz="3733" b="0" i="0" u="none" strike="noStrike" cap="none" spc="0" baseline="0">
          <a:solidFill>
            <a:srgbClr val="000000"/>
          </a:solidFill>
          <a:uFillTx/>
          <a:latin typeface="+mj-lt"/>
          <a:ea typeface="+mj-ea"/>
          <a:cs typeface="+mj-cs"/>
          <a:sym typeface="Arial"/>
        </a:defRPr>
      </a:lvl4pPr>
      <a:lvl5pPr marL="0" marR="0" indent="0" algn="l" defTabSz="1219170" rtl="0" latinLnBrk="0">
        <a:lnSpc>
          <a:spcPct val="100000"/>
        </a:lnSpc>
        <a:spcBef>
          <a:spcPts val="0"/>
        </a:spcBef>
        <a:spcAft>
          <a:spcPts val="0"/>
        </a:spcAft>
        <a:buClrTx/>
        <a:buSzTx/>
        <a:buFontTx/>
        <a:buNone/>
        <a:tabLst/>
        <a:defRPr sz="3733" b="0" i="0" u="none" strike="noStrike" cap="none" spc="0" baseline="0">
          <a:solidFill>
            <a:srgbClr val="000000"/>
          </a:solidFill>
          <a:uFillTx/>
          <a:latin typeface="+mj-lt"/>
          <a:ea typeface="+mj-ea"/>
          <a:cs typeface="+mj-cs"/>
          <a:sym typeface="Arial"/>
        </a:defRPr>
      </a:lvl5pPr>
      <a:lvl6pPr marL="0" marR="0" indent="0" algn="l" defTabSz="1219170" rtl="0" latinLnBrk="0">
        <a:lnSpc>
          <a:spcPct val="100000"/>
        </a:lnSpc>
        <a:spcBef>
          <a:spcPts val="0"/>
        </a:spcBef>
        <a:spcAft>
          <a:spcPts val="0"/>
        </a:spcAft>
        <a:buClrTx/>
        <a:buSzTx/>
        <a:buFontTx/>
        <a:buNone/>
        <a:tabLst/>
        <a:defRPr sz="3733" b="0" i="0" u="none" strike="noStrike" cap="none" spc="0" baseline="0">
          <a:solidFill>
            <a:srgbClr val="000000"/>
          </a:solidFill>
          <a:uFillTx/>
          <a:latin typeface="+mj-lt"/>
          <a:ea typeface="+mj-ea"/>
          <a:cs typeface="+mj-cs"/>
          <a:sym typeface="Arial"/>
        </a:defRPr>
      </a:lvl6pPr>
      <a:lvl7pPr marL="0" marR="0" indent="0" algn="l" defTabSz="1219170" rtl="0" latinLnBrk="0">
        <a:lnSpc>
          <a:spcPct val="100000"/>
        </a:lnSpc>
        <a:spcBef>
          <a:spcPts val="0"/>
        </a:spcBef>
        <a:spcAft>
          <a:spcPts val="0"/>
        </a:spcAft>
        <a:buClrTx/>
        <a:buSzTx/>
        <a:buFontTx/>
        <a:buNone/>
        <a:tabLst/>
        <a:defRPr sz="3733" b="0" i="0" u="none" strike="noStrike" cap="none" spc="0" baseline="0">
          <a:solidFill>
            <a:srgbClr val="000000"/>
          </a:solidFill>
          <a:uFillTx/>
          <a:latin typeface="+mj-lt"/>
          <a:ea typeface="+mj-ea"/>
          <a:cs typeface="+mj-cs"/>
          <a:sym typeface="Arial"/>
        </a:defRPr>
      </a:lvl7pPr>
      <a:lvl8pPr marL="0" marR="0" indent="0" algn="l" defTabSz="1219170" rtl="0" latinLnBrk="0">
        <a:lnSpc>
          <a:spcPct val="100000"/>
        </a:lnSpc>
        <a:spcBef>
          <a:spcPts val="0"/>
        </a:spcBef>
        <a:spcAft>
          <a:spcPts val="0"/>
        </a:spcAft>
        <a:buClrTx/>
        <a:buSzTx/>
        <a:buFontTx/>
        <a:buNone/>
        <a:tabLst/>
        <a:defRPr sz="3733" b="0" i="0" u="none" strike="noStrike" cap="none" spc="0" baseline="0">
          <a:solidFill>
            <a:srgbClr val="000000"/>
          </a:solidFill>
          <a:uFillTx/>
          <a:latin typeface="+mj-lt"/>
          <a:ea typeface="+mj-ea"/>
          <a:cs typeface="+mj-cs"/>
          <a:sym typeface="Arial"/>
        </a:defRPr>
      </a:lvl8pPr>
      <a:lvl9pPr marL="0" marR="0" indent="0" algn="l" defTabSz="1219170" rtl="0" latinLnBrk="0">
        <a:lnSpc>
          <a:spcPct val="100000"/>
        </a:lnSpc>
        <a:spcBef>
          <a:spcPts val="0"/>
        </a:spcBef>
        <a:spcAft>
          <a:spcPts val="0"/>
        </a:spcAft>
        <a:buClrTx/>
        <a:buSzTx/>
        <a:buFontTx/>
        <a:buNone/>
        <a:tabLst/>
        <a:defRPr sz="3733" b="0" i="0" u="none" strike="noStrike" cap="none" spc="0" baseline="0">
          <a:solidFill>
            <a:srgbClr val="000000"/>
          </a:solidFill>
          <a:uFillTx/>
          <a:latin typeface="+mj-lt"/>
          <a:ea typeface="+mj-ea"/>
          <a:cs typeface="+mj-cs"/>
          <a:sym typeface="Arial"/>
        </a:defRPr>
      </a:lvl9pPr>
    </p:titleStyle>
    <p:bodyStyle>
      <a:lvl1pPr marL="609585" marR="0" indent="-457189" algn="l" defTabSz="1219170" rtl="0" latinLnBrk="0">
        <a:lnSpc>
          <a:spcPct val="115000"/>
        </a:lnSpc>
        <a:spcBef>
          <a:spcPts val="0"/>
        </a:spcBef>
        <a:spcAft>
          <a:spcPts val="0"/>
        </a:spcAft>
        <a:buClr>
          <a:schemeClr val="accent2">
            <a:lumOff val="21764"/>
          </a:schemeClr>
        </a:buClr>
        <a:buSzPts val="1800"/>
        <a:buFont typeface="Arial"/>
        <a:buChar char="●"/>
        <a:tabLst/>
        <a:defRPr sz="2400" b="0" i="0" u="none" strike="noStrike" cap="none" spc="0" baseline="0">
          <a:solidFill>
            <a:schemeClr val="accent2">
              <a:lumOff val="21764"/>
            </a:schemeClr>
          </a:solidFill>
          <a:uFillTx/>
          <a:latin typeface="+mj-lt"/>
          <a:ea typeface="+mj-ea"/>
          <a:cs typeface="+mj-cs"/>
          <a:sym typeface="Arial"/>
        </a:defRPr>
      </a:lvl1pPr>
      <a:lvl2pPr marL="1340118" marR="0" indent="-544272" algn="l" defTabSz="1219170" rtl="0" latinLnBrk="0">
        <a:lnSpc>
          <a:spcPct val="115000"/>
        </a:lnSpc>
        <a:spcBef>
          <a:spcPts val="0"/>
        </a:spcBef>
        <a:spcAft>
          <a:spcPts val="0"/>
        </a:spcAft>
        <a:buClr>
          <a:schemeClr val="accent2">
            <a:lumOff val="21764"/>
          </a:schemeClr>
        </a:buClr>
        <a:buSzPts val="1800"/>
        <a:buFont typeface="Arial"/>
        <a:buChar char="○"/>
        <a:tabLst/>
        <a:defRPr sz="2400" b="0" i="0" u="none" strike="noStrike" cap="none" spc="0" baseline="0">
          <a:solidFill>
            <a:schemeClr val="accent2">
              <a:lumOff val="21764"/>
            </a:schemeClr>
          </a:solidFill>
          <a:uFillTx/>
          <a:latin typeface="+mj-lt"/>
          <a:ea typeface="+mj-ea"/>
          <a:cs typeface="+mj-cs"/>
          <a:sym typeface="Arial"/>
        </a:defRPr>
      </a:lvl2pPr>
      <a:lvl3pPr marL="1949703" marR="0" indent="-544272" algn="l" defTabSz="1219170" rtl="0" latinLnBrk="0">
        <a:lnSpc>
          <a:spcPct val="115000"/>
        </a:lnSpc>
        <a:spcBef>
          <a:spcPts val="0"/>
        </a:spcBef>
        <a:spcAft>
          <a:spcPts val="0"/>
        </a:spcAft>
        <a:buClr>
          <a:schemeClr val="accent2">
            <a:lumOff val="21764"/>
          </a:schemeClr>
        </a:buClr>
        <a:buSzPts val="1800"/>
        <a:buFont typeface="Arial"/>
        <a:buChar char="■"/>
        <a:tabLst/>
        <a:defRPr sz="2400" b="0" i="0" u="none" strike="noStrike" cap="none" spc="0" baseline="0">
          <a:solidFill>
            <a:schemeClr val="accent2">
              <a:lumOff val="21764"/>
            </a:schemeClr>
          </a:solidFill>
          <a:uFillTx/>
          <a:latin typeface="+mj-lt"/>
          <a:ea typeface="+mj-ea"/>
          <a:cs typeface="+mj-cs"/>
          <a:sym typeface="Arial"/>
        </a:defRPr>
      </a:lvl3pPr>
      <a:lvl4pPr marL="2559288" marR="0" indent="-544272" algn="l" defTabSz="1219170" rtl="0" latinLnBrk="0">
        <a:lnSpc>
          <a:spcPct val="115000"/>
        </a:lnSpc>
        <a:spcBef>
          <a:spcPts val="0"/>
        </a:spcBef>
        <a:spcAft>
          <a:spcPts val="0"/>
        </a:spcAft>
        <a:buClr>
          <a:schemeClr val="accent2">
            <a:lumOff val="21764"/>
          </a:schemeClr>
        </a:buClr>
        <a:buSzPts val="1800"/>
        <a:buFont typeface="Arial"/>
        <a:buChar char="●"/>
        <a:tabLst/>
        <a:defRPr sz="2400" b="0" i="0" u="none" strike="noStrike" cap="none" spc="0" baseline="0">
          <a:solidFill>
            <a:schemeClr val="accent2">
              <a:lumOff val="21764"/>
            </a:schemeClr>
          </a:solidFill>
          <a:uFillTx/>
          <a:latin typeface="+mj-lt"/>
          <a:ea typeface="+mj-ea"/>
          <a:cs typeface="+mj-cs"/>
          <a:sym typeface="Arial"/>
        </a:defRPr>
      </a:lvl4pPr>
      <a:lvl5pPr marL="3168873" marR="0" indent="-544272" algn="l" defTabSz="1219170" rtl="0" latinLnBrk="0">
        <a:lnSpc>
          <a:spcPct val="115000"/>
        </a:lnSpc>
        <a:spcBef>
          <a:spcPts val="0"/>
        </a:spcBef>
        <a:spcAft>
          <a:spcPts val="0"/>
        </a:spcAft>
        <a:buClr>
          <a:schemeClr val="accent2">
            <a:lumOff val="21764"/>
          </a:schemeClr>
        </a:buClr>
        <a:buSzPts val="1800"/>
        <a:buFont typeface="Arial"/>
        <a:buChar char="○"/>
        <a:tabLst/>
        <a:defRPr sz="2400" b="0" i="0" u="none" strike="noStrike" cap="none" spc="0" baseline="0">
          <a:solidFill>
            <a:schemeClr val="accent2">
              <a:lumOff val="21764"/>
            </a:schemeClr>
          </a:solidFill>
          <a:uFillTx/>
          <a:latin typeface="+mj-lt"/>
          <a:ea typeface="+mj-ea"/>
          <a:cs typeface="+mj-cs"/>
          <a:sym typeface="Arial"/>
        </a:defRPr>
      </a:lvl5pPr>
      <a:lvl6pPr marL="3778458" marR="0" indent="-544272" algn="l" defTabSz="1219170" rtl="0" latinLnBrk="0">
        <a:lnSpc>
          <a:spcPct val="115000"/>
        </a:lnSpc>
        <a:spcBef>
          <a:spcPts val="0"/>
        </a:spcBef>
        <a:spcAft>
          <a:spcPts val="0"/>
        </a:spcAft>
        <a:buClr>
          <a:schemeClr val="accent2">
            <a:lumOff val="21764"/>
          </a:schemeClr>
        </a:buClr>
        <a:buSzPts val="1800"/>
        <a:buFont typeface="Arial"/>
        <a:buChar char="■"/>
        <a:tabLst/>
        <a:defRPr sz="2400" b="0" i="0" u="none" strike="noStrike" cap="none" spc="0" baseline="0">
          <a:solidFill>
            <a:schemeClr val="accent2">
              <a:lumOff val="21764"/>
            </a:schemeClr>
          </a:solidFill>
          <a:uFillTx/>
          <a:latin typeface="+mj-lt"/>
          <a:ea typeface="+mj-ea"/>
          <a:cs typeface="+mj-cs"/>
          <a:sym typeface="Arial"/>
        </a:defRPr>
      </a:lvl6pPr>
      <a:lvl7pPr marL="4388042" marR="0" indent="-544272" algn="l" defTabSz="1219170" rtl="0" latinLnBrk="0">
        <a:lnSpc>
          <a:spcPct val="115000"/>
        </a:lnSpc>
        <a:spcBef>
          <a:spcPts val="0"/>
        </a:spcBef>
        <a:spcAft>
          <a:spcPts val="0"/>
        </a:spcAft>
        <a:buClr>
          <a:schemeClr val="accent2">
            <a:lumOff val="21764"/>
          </a:schemeClr>
        </a:buClr>
        <a:buSzPts val="1800"/>
        <a:buFont typeface="Arial"/>
        <a:buChar char="●"/>
        <a:tabLst/>
        <a:defRPr sz="2400" b="0" i="0" u="none" strike="noStrike" cap="none" spc="0" baseline="0">
          <a:solidFill>
            <a:schemeClr val="accent2">
              <a:lumOff val="21764"/>
            </a:schemeClr>
          </a:solidFill>
          <a:uFillTx/>
          <a:latin typeface="+mj-lt"/>
          <a:ea typeface="+mj-ea"/>
          <a:cs typeface="+mj-cs"/>
          <a:sym typeface="Arial"/>
        </a:defRPr>
      </a:lvl7pPr>
      <a:lvl8pPr marL="4997627" marR="0" indent="-544272" algn="l" defTabSz="1219170" rtl="0" latinLnBrk="0">
        <a:lnSpc>
          <a:spcPct val="115000"/>
        </a:lnSpc>
        <a:spcBef>
          <a:spcPts val="0"/>
        </a:spcBef>
        <a:spcAft>
          <a:spcPts val="0"/>
        </a:spcAft>
        <a:buClr>
          <a:schemeClr val="accent2">
            <a:lumOff val="21764"/>
          </a:schemeClr>
        </a:buClr>
        <a:buSzPts val="1800"/>
        <a:buFont typeface="Arial"/>
        <a:buChar char="○"/>
        <a:tabLst/>
        <a:defRPr sz="2400" b="0" i="0" u="none" strike="noStrike" cap="none" spc="0" baseline="0">
          <a:solidFill>
            <a:schemeClr val="accent2">
              <a:lumOff val="21764"/>
            </a:schemeClr>
          </a:solidFill>
          <a:uFillTx/>
          <a:latin typeface="+mj-lt"/>
          <a:ea typeface="+mj-ea"/>
          <a:cs typeface="+mj-cs"/>
          <a:sym typeface="Arial"/>
        </a:defRPr>
      </a:lvl8pPr>
      <a:lvl9pPr marL="5607212" marR="0" indent="-544272" algn="l" defTabSz="1219170" rtl="0" latinLnBrk="0">
        <a:lnSpc>
          <a:spcPct val="115000"/>
        </a:lnSpc>
        <a:spcBef>
          <a:spcPts val="0"/>
        </a:spcBef>
        <a:spcAft>
          <a:spcPts val="0"/>
        </a:spcAft>
        <a:buClr>
          <a:schemeClr val="accent2">
            <a:lumOff val="21764"/>
          </a:schemeClr>
        </a:buClr>
        <a:buSzPts val="1800"/>
        <a:buFont typeface="Arial"/>
        <a:buChar char="■"/>
        <a:tabLst/>
        <a:defRPr sz="2400" b="0" i="0" u="none" strike="noStrike" cap="none" spc="0" baseline="0">
          <a:solidFill>
            <a:schemeClr val="accent2">
              <a:lumOff val="21764"/>
            </a:schemeClr>
          </a:solidFill>
          <a:uFillTx/>
          <a:latin typeface="+mj-lt"/>
          <a:ea typeface="+mj-ea"/>
          <a:cs typeface="+mj-cs"/>
          <a:sym typeface="Arial"/>
        </a:defRPr>
      </a:lvl9pPr>
    </p:bodyStyle>
    <p:otherStyle>
      <a:lvl1pPr marL="0" marR="0" indent="0" algn="r" defTabSz="1219170" rtl="0" latinLnBrk="0">
        <a:lnSpc>
          <a:spcPct val="100000"/>
        </a:lnSpc>
        <a:spcBef>
          <a:spcPts val="0"/>
        </a:spcBef>
        <a:spcAft>
          <a:spcPts val="0"/>
        </a:spcAft>
        <a:buClrTx/>
        <a:buSzTx/>
        <a:buFontTx/>
        <a:buNone/>
        <a:tabLst/>
        <a:defRPr sz="1333" b="0" i="0" u="none" strike="noStrike" cap="none" spc="0" baseline="0">
          <a:solidFill>
            <a:schemeClr val="tx1"/>
          </a:solidFill>
          <a:uFillTx/>
          <a:latin typeface="+mn-lt"/>
          <a:ea typeface="+mn-ea"/>
          <a:cs typeface="+mn-cs"/>
          <a:sym typeface="Arial"/>
        </a:defRPr>
      </a:lvl1pPr>
      <a:lvl2pPr marL="0" marR="0" indent="0" algn="r" defTabSz="1219170" rtl="0" latinLnBrk="0">
        <a:lnSpc>
          <a:spcPct val="100000"/>
        </a:lnSpc>
        <a:spcBef>
          <a:spcPts val="0"/>
        </a:spcBef>
        <a:spcAft>
          <a:spcPts val="0"/>
        </a:spcAft>
        <a:buClrTx/>
        <a:buSzTx/>
        <a:buFontTx/>
        <a:buNone/>
        <a:tabLst/>
        <a:defRPr sz="1333" b="0" i="0" u="none" strike="noStrike" cap="none" spc="0" baseline="0">
          <a:solidFill>
            <a:schemeClr val="tx1"/>
          </a:solidFill>
          <a:uFillTx/>
          <a:latin typeface="+mn-lt"/>
          <a:ea typeface="+mn-ea"/>
          <a:cs typeface="+mn-cs"/>
          <a:sym typeface="Arial"/>
        </a:defRPr>
      </a:lvl2pPr>
      <a:lvl3pPr marL="0" marR="0" indent="0" algn="r" defTabSz="1219170" rtl="0" latinLnBrk="0">
        <a:lnSpc>
          <a:spcPct val="100000"/>
        </a:lnSpc>
        <a:spcBef>
          <a:spcPts val="0"/>
        </a:spcBef>
        <a:spcAft>
          <a:spcPts val="0"/>
        </a:spcAft>
        <a:buClrTx/>
        <a:buSzTx/>
        <a:buFontTx/>
        <a:buNone/>
        <a:tabLst/>
        <a:defRPr sz="1333" b="0" i="0" u="none" strike="noStrike" cap="none" spc="0" baseline="0">
          <a:solidFill>
            <a:schemeClr val="tx1"/>
          </a:solidFill>
          <a:uFillTx/>
          <a:latin typeface="+mn-lt"/>
          <a:ea typeface="+mn-ea"/>
          <a:cs typeface="+mn-cs"/>
          <a:sym typeface="Arial"/>
        </a:defRPr>
      </a:lvl3pPr>
      <a:lvl4pPr marL="0" marR="0" indent="0" algn="r" defTabSz="1219170" rtl="0" latinLnBrk="0">
        <a:lnSpc>
          <a:spcPct val="100000"/>
        </a:lnSpc>
        <a:spcBef>
          <a:spcPts val="0"/>
        </a:spcBef>
        <a:spcAft>
          <a:spcPts val="0"/>
        </a:spcAft>
        <a:buClrTx/>
        <a:buSzTx/>
        <a:buFontTx/>
        <a:buNone/>
        <a:tabLst/>
        <a:defRPr sz="1333" b="0" i="0" u="none" strike="noStrike" cap="none" spc="0" baseline="0">
          <a:solidFill>
            <a:schemeClr val="tx1"/>
          </a:solidFill>
          <a:uFillTx/>
          <a:latin typeface="+mn-lt"/>
          <a:ea typeface="+mn-ea"/>
          <a:cs typeface="+mn-cs"/>
          <a:sym typeface="Arial"/>
        </a:defRPr>
      </a:lvl4pPr>
      <a:lvl5pPr marL="0" marR="0" indent="0" algn="r" defTabSz="1219170" rtl="0" latinLnBrk="0">
        <a:lnSpc>
          <a:spcPct val="100000"/>
        </a:lnSpc>
        <a:spcBef>
          <a:spcPts val="0"/>
        </a:spcBef>
        <a:spcAft>
          <a:spcPts val="0"/>
        </a:spcAft>
        <a:buClrTx/>
        <a:buSzTx/>
        <a:buFontTx/>
        <a:buNone/>
        <a:tabLst/>
        <a:defRPr sz="1333" b="0" i="0" u="none" strike="noStrike" cap="none" spc="0" baseline="0">
          <a:solidFill>
            <a:schemeClr val="tx1"/>
          </a:solidFill>
          <a:uFillTx/>
          <a:latin typeface="+mn-lt"/>
          <a:ea typeface="+mn-ea"/>
          <a:cs typeface="+mn-cs"/>
          <a:sym typeface="Arial"/>
        </a:defRPr>
      </a:lvl5pPr>
      <a:lvl6pPr marL="0" marR="0" indent="0" algn="r" defTabSz="1219170" rtl="0" latinLnBrk="0">
        <a:lnSpc>
          <a:spcPct val="100000"/>
        </a:lnSpc>
        <a:spcBef>
          <a:spcPts val="0"/>
        </a:spcBef>
        <a:spcAft>
          <a:spcPts val="0"/>
        </a:spcAft>
        <a:buClrTx/>
        <a:buSzTx/>
        <a:buFontTx/>
        <a:buNone/>
        <a:tabLst/>
        <a:defRPr sz="1333" b="0" i="0" u="none" strike="noStrike" cap="none" spc="0" baseline="0">
          <a:solidFill>
            <a:schemeClr val="tx1"/>
          </a:solidFill>
          <a:uFillTx/>
          <a:latin typeface="+mn-lt"/>
          <a:ea typeface="+mn-ea"/>
          <a:cs typeface="+mn-cs"/>
          <a:sym typeface="Arial"/>
        </a:defRPr>
      </a:lvl6pPr>
      <a:lvl7pPr marL="0" marR="0" indent="0" algn="r" defTabSz="1219170" rtl="0" latinLnBrk="0">
        <a:lnSpc>
          <a:spcPct val="100000"/>
        </a:lnSpc>
        <a:spcBef>
          <a:spcPts val="0"/>
        </a:spcBef>
        <a:spcAft>
          <a:spcPts val="0"/>
        </a:spcAft>
        <a:buClrTx/>
        <a:buSzTx/>
        <a:buFontTx/>
        <a:buNone/>
        <a:tabLst/>
        <a:defRPr sz="1333" b="0" i="0" u="none" strike="noStrike" cap="none" spc="0" baseline="0">
          <a:solidFill>
            <a:schemeClr val="tx1"/>
          </a:solidFill>
          <a:uFillTx/>
          <a:latin typeface="+mn-lt"/>
          <a:ea typeface="+mn-ea"/>
          <a:cs typeface="+mn-cs"/>
          <a:sym typeface="Arial"/>
        </a:defRPr>
      </a:lvl7pPr>
      <a:lvl8pPr marL="0" marR="0" indent="0" algn="r" defTabSz="1219170" rtl="0" latinLnBrk="0">
        <a:lnSpc>
          <a:spcPct val="100000"/>
        </a:lnSpc>
        <a:spcBef>
          <a:spcPts val="0"/>
        </a:spcBef>
        <a:spcAft>
          <a:spcPts val="0"/>
        </a:spcAft>
        <a:buClrTx/>
        <a:buSzTx/>
        <a:buFontTx/>
        <a:buNone/>
        <a:tabLst/>
        <a:defRPr sz="1333" b="0" i="0" u="none" strike="noStrike" cap="none" spc="0" baseline="0">
          <a:solidFill>
            <a:schemeClr val="tx1"/>
          </a:solidFill>
          <a:uFillTx/>
          <a:latin typeface="+mn-lt"/>
          <a:ea typeface="+mn-ea"/>
          <a:cs typeface="+mn-cs"/>
          <a:sym typeface="Arial"/>
        </a:defRPr>
      </a:lvl8pPr>
      <a:lvl9pPr marL="0" marR="0" indent="0" algn="r" defTabSz="1219170" rtl="0" latinLnBrk="0">
        <a:lnSpc>
          <a:spcPct val="100000"/>
        </a:lnSpc>
        <a:spcBef>
          <a:spcPts val="0"/>
        </a:spcBef>
        <a:spcAft>
          <a:spcPts val="0"/>
        </a:spcAft>
        <a:buClrTx/>
        <a:buSzTx/>
        <a:buFontTx/>
        <a:buNone/>
        <a:tabLst/>
        <a:defRPr sz="1333"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rlington@gudra-studio.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github.com/velebit-ai/COVID-Next-Pytorch" TargetMode="External"/><Relationship Id="rId2" Type="http://schemas.openxmlformats.org/officeDocument/2006/relationships/image" Target="../media/image2.png"/><Relationship Id="rId1" Type="http://schemas.openxmlformats.org/officeDocument/2006/relationships/slideLayout" Target="../slideLayouts/slideLayout14.xml"/><Relationship Id="rId4" Type="http://schemas.openxmlformats.org/officeDocument/2006/relationships/hyperlink" Target="https://github.com/lindawangg/COVID-Ne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document/d/1y9diy9cdM9dIakCttlsDR3xxrKSwbrlYQ9C-EWWJXAA/edit#heading=h.gjdgxs" TargetMode="External"/><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health.aiaudit.org/web/challenges/challenge-page/174/overview" TargetMode="External"/><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8C7CA0D1-8B49-4675-8A5E-57C7F64475C1}"/>
              </a:ext>
            </a:extLst>
          </p:cNvPr>
          <p:cNvSpPr/>
          <p:nvPr/>
        </p:nvSpPr>
        <p:spPr>
          <a:xfrm>
            <a:off x="8802193" y="845674"/>
            <a:ext cx="1965539" cy="369332"/>
          </a:xfrm>
          <a:prstGeom prst="rect">
            <a:avLst/>
          </a:prstGeom>
        </p:spPr>
        <p:txBody>
          <a:bodyPr wrap="none">
            <a:spAutoFit/>
          </a:bodyPr>
          <a:lstStyle/>
          <a:p>
            <a:pPr algn="r"/>
            <a:r>
              <a:rPr lang="en-GB" b="1" dirty="0"/>
              <a:t>FGAI4H-R-023-A03</a:t>
            </a:r>
          </a:p>
        </p:txBody>
      </p:sp>
      <p:sp>
        <p:nvSpPr>
          <p:cNvPr id="10" name="Rectangle 9">
            <a:extLst>
              <a:ext uri="{FF2B5EF4-FFF2-40B4-BE49-F238E27FC236}">
                <a16:creationId xmlns:a16="http://schemas.microsoft.com/office/drawing/2014/main" id="{D36F58C8-2F54-4864-94DC-A069EA8D2640}"/>
              </a:ext>
            </a:extLst>
          </p:cNvPr>
          <p:cNvSpPr/>
          <p:nvPr/>
        </p:nvSpPr>
        <p:spPr>
          <a:xfrm>
            <a:off x="7738248" y="1215006"/>
            <a:ext cx="3029484" cy="369332"/>
          </a:xfrm>
          <a:prstGeom prst="rect">
            <a:avLst/>
          </a:prstGeom>
        </p:spPr>
        <p:txBody>
          <a:bodyPr wrap="none">
            <a:spAutoFit/>
          </a:bodyPr>
          <a:lstStyle/>
          <a:p>
            <a:pPr algn="r"/>
            <a:r>
              <a:rPr lang="en-US" dirty="0"/>
              <a:t>Cambridge, 21-24 March 2023</a:t>
            </a:r>
          </a:p>
        </p:txBody>
      </p:sp>
      <p:graphicFrame>
        <p:nvGraphicFramePr>
          <p:cNvPr id="14" name="Table 2">
            <a:extLst>
              <a:ext uri="{FF2B5EF4-FFF2-40B4-BE49-F238E27FC236}">
                <a16:creationId xmlns:a16="http://schemas.microsoft.com/office/drawing/2014/main" id="{F23ADA95-2EB2-45F5-AA21-8B52FA9A9E11}"/>
              </a:ext>
            </a:extLst>
          </p:cNvPr>
          <p:cNvGraphicFramePr>
            <a:graphicFrameLocks noGrp="1"/>
          </p:cNvGraphicFramePr>
          <p:nvPr>
            <p:extLst>
              <p:ext uri="{D42A27DB-BD31-4B8C-83A1-F6EECF244321}">
                <p14:modId xmlns:p14="http://schemas.microsoft.com/office/powerpoint/2010/main" val="2349220455"/>
              </p:ext>
            </p:extLst>
          </p:nvPr>
        </p:nvGraphicFramePr>
        <p:xfrm>
          <a:off x="1424267" y="3274055"/>
          <a:ext cx="9343465" cy="1988820"/>
        </p:xfrm>
        <a:graphic>
          <a:graphicData uri="http://schemas.openxmlformats.org/drawingml/2006/table">
            <a:tbl>
              <a:tblPr firstRow="1" bandRow="1">
                <a:tableStyleId>{2D5ABB26-0587-4C30-8999-92F81FD0307C}</a:tableStyleId>
              </a:tblPr>
              <a:tblGrid>
                <a:gridCol w="1497379">
                  <a:extLst>
                    <a:ext uri="{9D8B030D-6E8A-4147-A177-3AD203B41FA5}">
                      <a16:colId xmlns:a16="http://schemas.microsoft.com/office/drawing/2014/main" val="3760236376"/>
                    </a:ext>
                  </a:extLst>
                </a:gridCol>
                <a:gridCol w="3866469">
                  <a:extLst>
                    <a:ext uri="{9D8B030D-6E8A-4147-A177-3AD203B41FA5}">
                      <a16:colId xmlns:a16="http://schemas.microsoft.com/office/drawing/2014/main" val="4118390399"/>
                    </a:ext>
                  </a:extLst>
                </a:gridCol>
                <a:gridCol w="3979617">
                  <a:extLst>
                    <a:ext uri="{9D8B030D-6E8A-4147-A177-3AD203B41FA5}">
                      <a16:colId xmlns:a16="http://schemas.microsoft.com/office/drawing/2014/main" val="3689152469"/>
                    </a:ext>
                  </a:extLst>
                </a:gridCol>
              </a:tblGrid>
              <a:tr h="365760">
                <a:tc>
                  <a:txBody>
                    <a:bodyPr/>
                    <a:lstStyle/>
                    <a:p>
                      <a:r>
                        <a:rPr lang="en-US" sz="1800" b="1" dirty="0"/>
                        <a:t>Source:</a:t>
                      </a:r>
                      <a:endParaRPr lang="en-GB" sz="1800" b="1" dirty="0"/>
                    </a:p>
                  </a:txBody>
                  <a:tcPr marL="68580" marR="68580" marT="34290" marB="34290"/>
                </a:tc>
                <a:tc gridSpan="2">
                  <a:txBody>
                    <a:bodyPr/>
                    <a:lstStyle/>
                    <a:p>
                      <a:r>
                        <a:rPr lang="en-US" sz="1800" dirty="0">
                          <a:solidFill>
                            <a:schemeClr val="tx1"/>
                          </a:solidFill>
                        </a:rPr>
                        <a:t>TG-Radiology Topic Driver</a:t>
                      </a:r>
                      <a:endParaRPr lang="en-GB" sz="1800" dirty="0">
                        <a:solidFill>
                          <a:schemeClr val="tx1"/>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3920436266"/>
                  </a:ext>
                </a:extLst>
              </a:tr>
              <a:tr h="365760">
                <a:tc>
                  <a:txBody>
                    <a:bodyPr/>
                    <a:lstStyle/>
                    <a:p>
                      <a:r>
                        <a:rPr lang="en-US" sz="1800" b="1" dirty="0"/>
                        <a:t>Title:</a:t>
                      </a:r>
                      <a:endParaRPr lang="en-GB" sz="1800" b="1" dirty="0"/>
                    </a:p>
                  </a:txBody>
                  <a:tcPr marL="68580" marR="68580" marT="34290" marB="34290">
                    <a:lnB w="12700" cap="flat" cmpd="sng" algn="ctr">
                      <a:solidFill>
                        <a:schemeClr val="tx1"/>
                      </a:solidFill>
                      <a:prstDash val="solid"/>
                      <a:round/>
                      <a:headEnd type="none" w="med" len="med"/>
                      <a:tailEnd type="none" w="med" len="med"/>
                    </a:lnB>
                  </a:tcPr>
                </a:tc>
                <a:tc gridSpan="2">
                  <a:txBody>
                    <a:bodyPr/>
                    <a:lstStyle/>
                    <a:p>
                      <a:r>
                        <a:rPr lang="en-GB" sz="1800" b="0" i="0" kern="1200" dirty="0">
                          <a:solidFill>
                            <a:schemeClr val="tx1"/>
                          </a:solidFill>
                          <a:effectLst/>
                          <a:latin typeface="+mn-lt"/>
                          <a:ea typeface="+mn-ea"/>
                          <a:cs typeface="+mn-cs"/>
                        </a:rPr>
                        <a:t>Att.3 – Presentation (TG-Radiology)</a:t>
                      </a:r>
                      <a:endParaRPr lang="en-GB" sz="1800" dirty="0">
                        <a:solidFill>
                          <a:schemeClr val="tx1"/>
                        </a:solidFill>
                      </a:endParaRPr>
                    </a:p>
                  </a:txBody>
                  <a:tcPr marL="68580" marR="68580" marT="34290" marB="34290">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994681210"/>
                  </a:ext>
                </a:extLst>
              </a:tr>
              <a:tr h="365760">
                <a:tc>
                  <a:txBody>
                    <a:bodyPr/>
                    <a:lstStyle/>
                    <a:p>
                      <a:r>
                        <a:rPr lang="en-US" sz="1800" b="1" dirty="0"/>
                        <a:t>Contact:</a:t>
                      </a:r>
                      <a:endParaRPr lang="en-GB" sz="1800" b="1"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mn-lt"/>
                          <a:ea typeface="+mn-ea"/>
                          <a:cs typeface="+mn-cs"/>
                        </a:rPr>
                        <a:t>Darlington Ahiale Akogo</a:t>
                      </a:r>
                      <a:br>
                        <a:rPr lang="en-GB" sz="1800" kern="1200" dirty="0">
                          <a:solidFill>
                            <a:schemeClr val="tx1"/>
                          </a:solidFill>
                          <a:latin typeface="+mn-lt"/>
                          <a:ea typeface="+mn-ea"/>
                          <a:cs typeface="+mn-cs"/>
                        </a:rPr>
                      </a:br>
                      <a:r>
                        <a:rPr lang="en-GB" sz="1800" kern="1200" dirty="0" err="1">
                          <a:solidFill>
                            <a:schemeClr val="tx1"/>
                          </a:solidFill>
                          <a:latin typeface="+mn-lt"/>
                          <a:ea typeface="+mn-ea"/>
                          <a:cs typeface="+mn-cs"/>
                        </a:rPr>
                        <a:t>minoHealth</a:t>
                      </a:r>
                      <a:r>
                        <a:rPr lang="en-GB" sz="1800" kern="1200" dirty="0">
                          <a:solidFill>
                            <a:schemeClr val="tx1"/>
                          </a:solidFill>
                          <a:latin typeface="+mn-lt"/>
                          <a:ea typeface="+mn-ea"/>
                          <a:cs typeface="+mn-cs"/>
                        </a:rPr>
                        <a:t> AI Labs</a:t>
                      </a:r>
                      <a:br>
                        <a:rPr lang="en-GB" sz="1800" kern="1200" dirty="0">
                          <a:solidFill>
                            <a:schemeClr val="tx1"/>
                          </a:solidFill>
                          <a:latin typeface="+mn-lt"/>
                          <a:ea typeface="+mn-ea"/>
                          <a:cs typeface="+mn-cs"/>
                        </a:rPr>
                      </a:br>
                      <a:r>
                        <a:rPr lang="en-GB" sz="1800" kern="1200" dirty="0">
                          <a:solidFill>
                            <a:schemeClr val="tx1"/>
                          </a:solidFill>
                          <a:latin typeface="+mn-lt"/>
                          <a:ea typeface="+mn-ea"/>
                          <a:cs typeface="+mn-cs"/>
                        </a:rPr>
                        <a:t>Ghana</a:t>
                      </a:r>
                      <a:endParaRPr lang="en-GB" sz="1800" dirty="0">
                        <a:solidFill>
                          <a:srgbClr val="FF0000"/>
                        </a:solidFill>
                      </a:endParaRP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E-mail: </a:t>
                      </a:r>
                      <a:r>
                        <a:rPr lang="en-GB" sz="1800"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darlington@gudra-studio.com</a:t>
                      </a:r>
                      <a:r>
                        <a:rPr lang="en-GB" sz="1800" kern="1200" dirty="0">
                          <a:solidFill>
                            <a:schemeClr val="tx1"/>
                          </a:solidFill>
                          <a:latin typeface="+mn-lt"/>
                          <a:ea typeface="+mn-ea"/>
                          <a:cs typeface="+mn-cs"/>
                        </a:rPr>
                        <a:t> </a:t>
                      </a:r>
                      <a:endParaRPr lang="en-GB" sz="1800"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741495"/>
                  </a:ext>
                </a:extLst>
              </a:tr>
              <a:tr h="365760">
                <a:tc>
                  <a:txBody>
                    <a:bodyPr/>
                    <a:lstStyle/>
                    <a:p>
                      <a:r>
                        <a:rPr lang="en-US" sz="1800" b="1" dirty="0"/>
                        <a:t>Abstract:</a:t>
                      </a:r>
                      <a:endParaRPr lang="en-GB" sz="1800" b="1" dirty="0"/>
                    </a:p>
                  </a:txBody>
                  <a:tcPr marL="68580" marR="68580" marT="34290" marB="34290">
                    <a:lnT w="12700" cap="flat" cmpd="sng" algn="ctr">
                      <a:solidFill>
                        <a:schemeClr val="tx1"/>
                      </a:solidFill>
                      <a:prstDash val="solid"/>
                      <a:round/>
                      <a:headEnd type="none" w="med" len="med"/>
                      <a:tailEnd type="none" w="med" len="med"/>
                    </a:lnT>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This PPT contains a presentation of R-023-A01.</a:t>
                      </a:r>
                      <a:endParaRPr lang="en-GB" sz="1800" dirty="0"/>
                    </a:p>
                  </a:txBody>
                  <a:tcPr marL="68580" marR="68580" marT="34290" marB="34290">
                    <a:lnT w="12700" cap="flat" cmpd="sng" algn="ctr">
                      <a:solidFill>
                        <a:schemeClr val="tx1"/>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297947478"/>
                  </a:ext>
                </a:extLst>
              </a:tr>
            </a:tbl>
          </a:graphicData>
        </a:graphic>
      </p:graphicFrame>
    </p:spTree>
    <p:extLst>
      <p:ext uri="{BB962C8B-B14F-4D97-AF65-F5344CB8AC3E}">
        <p14:creationId xmlns:p14="http://schemas.microsoft.com/office/powerpoint/2010/main" val="2383934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Google Shape;113;p21" descr="Google Shape;113;p21"/>
          <p:cNvPicPr>
            <a:picLocks noChangeAspect="1"/>
          </p:cNvPicPr>
          <p:nvPr/>
        </p:nvPicPr>
        <p:blipFill>
          <a:blip r:embed="rId2"/>
          <a:stretch>
            <a:fillRect/>
          </a:stretch>
        </p:blipFill>
        <p:spPr>
          <a:xfrm>
            <a:off x="1" y="0"/>
            <a:ext cx="12192001" cy="8122547"/>
          </a:xfrm>
          <a:prstGeom prst="rect">
            <a:avLst/>
          </a:prstGeom>
          <a:ln w="12700">
            <a:miter lim="400000"/>
          </a:ln>
        </p:spPr>
      </p:pic>
      <p:sp>
        <p:nvSpPr>
          <p:cNvPr id="145" name="Google Shape;114;p21"/>
          <p:cNvSpPr txBox="1">
            <a:spLocks noGrp="1"/>
          </p:cNvSpPr>
          <p:nvPr>
            <p:ph type="title"/>
          </p:nvPr>
        </p:nvSpPr>
        <p:spPr>
          <a:xfrm>
            <a:off x="415599" y="491765"/>
            <a:ext cx="11360803" cy="763603"/>
          </a:xfrm>
          <a:prstGeom prst="rect">
            <a:avLst/>
          </a:prstGeom>
          <a:solidFill>
            <a:srgbClr val="070707">
              <a:alpha val="54210"/>
            </a:srgbClr>
          </a:solidFill>
        </p:spPr>
        <p:txBody>
          <a:bodyPr/>
          <a:lstStyle>
            <a:lvl1pPr>
              <a:defRPr>
                <a:solidFill>
                  <a:srgbClr val="FFFFFF"/>
                </a:solidFill>
                <a:latin typeface="Calibri"/>
                <a:ea typeface="Calibri"/>
                <a:cs typeface="Calibri"/>
                <a:sym typeface="Calibri"/>
              </a:defRPr>
            </a:lvl1pPr>
          </a:lstStyle>
          <a:p>
            <a:r>
              <a:t>Ethical Considerations </a:t>
            </a:r>
          </a:p>
        </p:txBody>
      </p:sp>
      <p:sp>
        <p:nvSpPr>
          <p:cNvPr id="146" name="Google Shape;115;p21"/>
          <p:cNvSpPr txBox="1">
            <a:spLocks noGrp="1"/>
          </p:cNvSpPr>
          <p:nvPr>
            <p:ph type="body" idx="1"/>
          </p:nvPr>
        </p:nvSpPr>
        <p:spPr>
          <a:xfrm>
            <a:off x="415599" y="1435032"/>
            <a:ext cx="11360803" cy="5491203"/>
          </a:xfrm>
          <a:prstGeom prst="rect">
            <a:avLst/>
          </a:prstGeom>
          <a:solidFill>
            <a:srgbClr val="070707">
              <a:alpha val="81460"/>
            </a:srgbClr>
          </a:solidFill>
        </p:spPr>
        <p:txBody>
          <a:bodyPr/>
          <a:lstStyle/>
          <a:p>
            <a:pPr marL="0" indent="609585">
              <a:buSzTx/>
              <a:buNone/>
              <a:defRPr>
                <a:solidFill>
                  <a:srgbClr val="FFFFFF"/>
                </a:solidFill>
                <a:latin typeface="Calibri"/>
                <a:ea typeface="Calibri"/>
                <a:cs typeface="Calibri"/>
                <a:sym typeface="Calibri"/>
              </a:defRPr>
            </a:pPr>
            <a:r>
              <a:t>Samori Issah, minoHealth AI Labs</a:t>
            </a:r>
          </a:p>
          <a:p>
            <a:pPr>
              <a:spcBef>
                <a:spcPts val="2133"/>
              </a:spcBef>
              <a:buClr>
                <a:srgbClr val="FFFFFF"/>
              </a:buClr>
              <a:buFont typeface="Calibri"/>
              <a:defRPr>
                <a:solidFill>
                  <a:srgbClr val="FFFFFF"/>
                </a:solidFill>
                <a:latin typeface="Calibri"/>
                <a:ea typeface="Calibri"/>
                <a:cs typeface="Calibri"/>
                <a:sym typeface="Calibri"/>
              </a:defRPr>
            </a:pPr>
            <a:r>
              <a:t>Bias in AI models adopted from the false patterns in training data</a:t>
            </a:r>
          </a:p>
          <a:p>
            <a:pPr>
              <a:buClr>
                <a:srgbClr val="FFFFFF"/>
              </a:buClr>
              <a:buFont typeface="Calibri"/>
              <a:defRPr>
                <a:solidFill>
                  <a:srgbClr val="FFFFFF"/>
                </a:solidFill>
                <a:latin typeface="Calibri"/>
                <a:ea typeface="Calibri"/>
                <a:cs typeface="Calibri"/>
                <a:sym typeface="Calibri"/>
              </a:defRPr>
            </a:pPr>
            <a:r>
              <a:t>Bias in AI models due to lack of representation in training data </a:t>
            </a:r>
          </a:p>
          <a:p>
            <a:pPr>
              <a:buClr>
                <a:srgbClr val="FFFFFF"/>
              </a:buClr>
              <a:buFont typeface="Calibri"/>
              <a:defRPr>
                <a:solidFill>
                  <a:srgbClr val="FFFFFF"/>
                </a:solidFill>
                <a:latin typeface="Calibri"/>
                <a:ea typeface="Calibri"/>
                <a:cs typeface="Calibri"/>
                <a:sym typeface="Calibri"/>
              </a:defRPr>
            </a:pPr>
            <a:r>
              <a:t>Transparency, balanced datasets across target classes and demographics</a:t>
            </a:r>
          </a:p>
          <a:p>
            <a:pPr>
              <a:buClr>
                <a:srgbClr val="FFFFFF"/>
              </a:buClr>
              <a:buFont typeface="Calibri"/>
              <a:defRPr>
                <a:solidFill>
                  <a:srgbClr val="FFFFFF"/>
                </a:solidFill>
                <a:latin typeface="Calibri"/>
                <a:ea typeface="Calibri"/>
                <a:cs typeface="Calibri"/>
                <a:sym typeface="Calibri"/>
              </a:defRPr>
            </a:pPr>
            <a:r>
              <a:t>Data ownership &amp; ethics: patient consent in using their medical data vs greater good</a:t>
            </a:r>
          </a:p>
          <a:p>
            <a:pPr>
              <a:buClr>
                <a:srgbClr val="FFFFFF"/>
              </a:buClr>
              <a:buFont typeface="Calibri"/>
              <a:defRPr>
                <a:solidFill>
                  <a:srgbClr val="FFFFFF"/>
                </a:solidFill>
                <a:latin typeface="Calibri"/>
                <a:ea typeface="Calibri"/>
                <a:cs typeface="Calibri"/>
                <a:sym typeface="Calibri"/>
              </a:defRPr>
            </a:pPr>
            <a:r>
              <a:t>Data ownership &amp; ethics: profit sharing with patients</a:t>
            </a:r>
          </a:p>
          <a:p>
            <a:pPr>
              <a:buClr>
                <a:srgbClr val="FFFFFF"/>
              </a:buClr>
              <a:buFont typeface="Calibri"/>
              <a:defRPr>
                <a:solidFill>
                  <a:srgbClr val="FFFFFF"/>
                </a:solidFill>
                <a:latin typeface="Calibri"/>
                <a:ea typeface="Calibri"/>
                <a:cs typeface="Calibri"/>
                <a:sym typeface="Calibri"/>
              </a:defRPr>
            </a:pPr>
            <a:r>
              <a:t>Early access to AI potentially can further widen inequality </a:t>
            </a:r>
          </a:p>
          <a:p>
            <a:pPr>
              <a:buClr>
                <a:srgbClr val="FFFFFF"/>
              </a:buClr>
              <a:buFont typeface="Calibri"/>
              <a:defRPr>
                <a:solidFill>
                  <a:srgbClr val="FFFFFF"/>
                </a:solidFill>
                <a:latin typeface="Calibri"/>
                <a:ea typeface="Calibri"/>
                <a:cs typeface="Calibri"/>
                <a:sym typeface="Calibri"/>
              </a:defRPr>
            </a:pPr>
            <a:r>
              <a:t>Legal liability: who should be responsible: developer vs clinician vs hospital?</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Google Shape;120;p22" descr="Google Shape;120;p22"/>
          <p:cNvPicPr>
            <a:picLocks noChangeAspect="1"/>
          </p:cNvPicPr>
          <p:nvPr/>
        </p:nvPicPr>
        <p:blipFill>
          <a:blip r:embed="rId2"/>
          <a:stretch>
            <a:fillRect/>
          </a:stretch>
        </p:blipFill>
        <p:spPr>
          <a:xfrm>
            <a:off x="1" y="-1103666"/>
            <a:ext cx="12192001" cy="8121241"/>
          </a:xfrm>
          <a:prstGeom prst="rect">
            <a:avLst/>
          </a:prstGeom>
          <a:ln w="12700">
            <a:miter lim="400000"/>
          </a:ln>
        </p:spPr>
      </p:pic>
      <p:sp>
        <p:nvSpPr>
          <p:cNvPr id="149" name="Google Shape;121;p22"/>
          <p:cNvSpPr txBox="1">
            <a:spLocks noGrp="1"/>
          </p:cNvSpPr>
          <p:nvPr>
            <p:ph type="title"/>
          </p:nvPr>
        </p:nvSpPr>
        <p:spPr>
          <a:xfrm>
            <a:off x="415599" y="491765"/>
            <a:ext cx="11360803" cy="1345603"/>
          </a:xfrm>
          <a:prstGeom prst="rect">
            <a:avLst/>
          </a:prstGeom>
          <a:solidFill>
            <a:srgbClr val="070707">
              <a:alpha val="54210"/>
            </a:srgbClr>
          </a:solidFill>
        </p:spPr>
        <p:txBody>
          <a:bodyPr/>
          <a:lstStyle/>
          <a:p>
            <a:pPr defTabSz="780267">
              <a:defRPr sz="1792">
                <a:solidFill>
                  <a:srgbClr val="FFFFFF"/>
                </a:solidFill>
                <a:latin typeface="Calibri"/>
                <a:ea typeface="Calibri"/>
                <a:cs typeface="Calibri"/>
                <a:sym typeface="Calibri"/>
              </a:defRPr>
            </a:pPr>
            <a:r>
              <a:t>Reading Race: AI Recognises Patient's Racial Identity In Medical Images</a:t>
            </a:r>
          </a:p>
          <a:p>
            <a:pPr defTabSz="780267">
              <a:defRPr sz="1792"/>
            </a:pPr>
            <a:endParaRPr>
              <a:solidFill>
                <a:srgbClr val="FFFFFF"/>
              </a:solidFill>
              <a:latin typeface="Calibri"/>
              <a:ea typeface="Calibri"/>
              <a:cs typeface="Calibri"/>
              <a:sym typeface="Calibri"/>
            </a:endParaRPr>
          </a:p>
          <a:p>
            <a:pPr defTabSz="780267">
              <a:defRPr sz="1792">
                <a:solidFill>
                  <a:srgbClr val="FFFFFF"/>
                </a:solidFill>
                <a:latin typeface="Calibri"/>
                <a:ea typeface="Calibri"/>
                <a:cs typeface="Calibri"/>
                <a:sym typeface="Calibri"/>
              </a:defRPr>
            </a:pPr>
            <a:r>
              <a:t>  </a:t>
            </a:r>
          </a:p>
        </p:txBody>
      </p:sp>
      <p:sp>
        <p:nvSpPr>
          <p:cNvPr id="150" name="Google Shape;122;p22"/>
          <p:cNvSpPr txBox="1">
            <a:spLocks noGrp="1"/>
          </p:cNvSpPr>
          <p:nvPr>
            <p:ph type="body" idx="1"/>
          </p:nvPr>
        </p:nvSpPr>
        <p:spPr>
          <a:xfrm>
            <a:off x="415599" y="1895366"/>
            <a:ext cx="11360803" cy="5030801"/>
          </a:xfrm>
          <a:prstGeom prst="rect">
            <a:avLst/>
          </a:prstGeom>
          <a:solidFill>
            <a:srgbClr val="070707">
              <a:alpha val="81460"/>
            </a:srgbClr>
          </a:solidFill>
        </p:spPr>
        <p:txBody>
          <a:bodyPr/>
          <a:lstStyle/>
          <a:p>
            <a:pPr marL="0" indent="609585">
              <a:buSzTx/>
              <a:buNone/>
              <a:defRPr>
                <a:solidFill>
                  <a:srgbClr val="FFFFFF"/>
                </a:solidFill>
                <a:latin typeface="Calibri"/>
                <a:ea typeface="Calibri"/>
                <a:cs typeface="Calibri"/>
                <a:sym typeface="Calibri"/>
              </a:defRPr>
            </a:pPr>
            <a:r>
              <a:t>Judy Wawira, Emory University School of Medicine (Banerjee, I, et al, 2021)</a:t>
            </a:r>
          </a:p>
          <a:p>
            <a:pPr>
              <a:spcBef>
                <a:spcPts val="2133"/>
              </a:spcBef>
              <a:buClr>
                <a:srgbClr val="FFFFFF"/>
              </a:buClr>
              <a:buFont typeface="Calibri"/>
              <a:defRPr>
                <a:solidFill>
                  <a:srgbClr val="FFFFFF"/>
                </a:solidFill>
                <a:latin typeface="Calibri"/>
                <a:ea typeface="Calibri"/>
                <a:cs typeface="Calibri"/>
                <a:sym typeface="Calibri"/>
              </a:defRPr>
            </a:pPr>
            <a:r>
              <a:t>12 experiments that show that AI models can predict self-reported race across multiple imaging modalities, various datasets, and diverse clinical tasks </a:t>
            </a:r>
          </a:p>
          <a:p>
            <a:pPr>
              <a:buClr>
                <a:srgbClr val="FFFFFF"/>
              </a:buClr>
              <a:buFont typeface="Calibri"/>
              <a:defRPr>
                <a:solidFill>
                  <a:srgbClr val="FFFFFF"/>
                </a:solidFill>
                <a:latin typeface="Calibri"/>
                <a:ea typeface="Calibri"/>
                <a:cs typeface="Calibri"/>
                <a:sym typeface="Calibri"/>
              </a:defRPr>
            </a:pPr>
            <a:r>
              <a:t>performance persists during the external validation across academic centers and patient populations in the US</a:t>
            </a:r>
          </a:p>
          <a:p>
            <a:pPr>
              <a:buClr>
                <a:srgbClr val="FFFFFF"/>
              </a:buClr>
              <a:buFont typeface="Calibri"/>
              <a:defRPr>
                <a:solidFill>
                  <a:srgbClr val="FFFFFF"/>
                </a:solidFill>
                <a:latin typeface="Calibri"/>
                <a:ea typeface="Calibri"/>
                <a:cs typeface="Calibri"/>
                <a:sym typeface="Calibri"/>
              </a:defRPr>
            </a:pPr>
            <a:r>
              <a:t>Ablations were performed that demonstrate this detection is not due to trivial proxies, such as body habitus, age, tissue density or other potential imaging confounders for race such as the underlying disease distribution in the population</a:t>
            </a:r>
          </a:p>
          <a:p>
            <a:pPr>
              <a:buClr>
                <a:srgbClr val="FFFFFF"/>
              </a:buClr>
              <a:buFont typeface="Calibri"/>
              <a:defRPr>
                <a:solidFill>
                  <a:srgbClr val="FFFFFF"/>
                </a:solidFill>
                <a:latin typeface="Calibri"/>
                <a:ea typeface="Calibri"/>
                <a:cs typeface="Calibri"/>
                <a:sym typeface="Calibri"/>
              </a:defRPr>
            </a:pPr>
            <a:r>
              <a:t> They show that the features learned appear to involve all regions of the image and frequency spectrum, suggesting that mitigation efforts will be challenging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Google Shape;127;p23" descr="Google Shape;127;p23"/>
          <p:cNvPicPr>
            <a:picLocks noChangeAspect="1"/>
          </p:cNvPicPr>
          <p:nvPr/>
        </p:nvPicPr>
        <p:blipFill>
          <a:blip r:embed="rId2"/>
          <a:stretch>
            <a:fillRect/>
          </a:stretch>
        </p:blipFill>
        <p:spPr>
          <a:xfrm>
            <a:off x="1" y="0"/>
            <a:ext cx="12192001" cy="8122547"/>
          </a:xfrm>
          <a:prstGeom prst="rect">
            <a:avLst/>
          </a:prstGeom>
          <a:ln w="12700">
            <a:miter lim="400000"/>
          </a:ln>
        </p:spPr>
      </p:pic>
      <p:sp>
        <p:nvSpPr>
          <p:cNvPr id="153" name="Google Shape;128;p23"/>
          <p:cNvSpPr txBox="1">
            <a:spLocks noGrp="1"/>
          </p:cNvSpPr>
          <p:nvPr>
            <p:ph type="title"/>
          </p:nvPr>
        </p:nvSpPr>
        <p:spPr>
          <a:xfrm>
            <a:off x="415599" y="491765"/>
            <a:ext cx="11360803" cy="763603"/>
          </a:xfrm>
          <a:prstGeom prst="rect">
            <a:avLst/>
          </a:prstGeom>
          <a:solidFill>
            <a:srgbClr val="070707">
              <a:alpha val="54210"/>
            </a:srgbClr>
          </a:solidFill>
        </p:spPr>
        <p:txBody>
          <a:bodyPr/>
          <a:lstStyle>
            <a:lvl1pPr>
              <a:defRPr>
                <a:solidFill>
                  <a:srgbClr val="FFFFFF"/>
                </a:solidFill>
                <a:latin typeface="Calibri"/>
                <a:ea typeface="Calibri"/>
                <a:cs typeface="Calibri"/>
                <a:sym typeface="Calibri"/>
              </a:defRPr>
            </a:lvl1pPr>
          </a:lstStyle>
          <a:p>
            <a:r>
              <a:t>Evaluation Metrics </a:t>
            </a:r>
          </a:p>
        </p:txBody>
      </p:sp>
      <p:sp>
        <p:nvSpPr>
          <p:cNvPr id="154" name="Google Shape;129;p23"/>
          <p:cNvSpPr txBox="1">
            <a:spLocks noGrp="1"/>
          </p:cNvSpPr>
          <p:nvPr>
            <p:ph type="body" idx="1"/>
          </p:nvPr>
        </p:nvSpPr>
        <p:spPr>
          <a:xfrm>
            <a:off x="415599" y="1435032"/>
            <a:ext cx="11360803" cy="5491203"/>
          </a:xfrm>
          <a:prstGeom prst="rect">
            <a:avLst/>
          </a:prstGeom>
          <a:solidFill>
            <a:srgbClr val="070707">
              <a:alpha val="81460"/>
            </a:srgbClr>
          </a:solidFill>
        </p:spPr>
        <p:txBody>
          <a:bodyPr/>
          <a:lstStyle/>
          <a:p>
            <a:pPr marL="0" indent="609585">
              <a:buSzTx/>
              <a:buNone/>
              <a:defRPr>
                <a:solidFill>
                  <a:srgbClr val="FFFFFF"/>
                </a:solidFill>
                <a:latin typeface="Calibri"/>
                <a:ea typeface="Calibri"/>
                <a:cs typeface="Calibri"/>
                <a:sym typeface="Calibri"/>
              </a:defRPr>
            </a:pPr>
            <a:r>
              <a:t>10 additional metrics used for multi-label classification:</a:t>
            </a:r>
          </a:p>
          <a:p>
            <a:pPr marL="0" indent="609585">
              <a:spcBef>
                <a:spcPts val="2133"/>
              </a:spcBef>
              <a:buSzTx/>
              <a:buNone/>
              <a:defRPr>
                <a:solidFill>
                  <a:srgbClr val="FFFFFF"/>
                </a:solidFill>
                <a:latin typeface="Calibri"/>
                <a:ea typeface="Calibri"/>
                <a:cs typeface="Calibri"/>
                <a:sym typeface="Calibri"/>
              </a:defRPr>
            </a:pPr>
            <a:r>
              <a:t>Exact Match Ratio (EMR), Hamming Loss, Example-Based Accuracy, Macro Averaged Accuracy, Micro Averaged Accuracy, Macro Averaged Precision, Micro Averaged Precision, Macro Averaged Recall, Micro Averaged Recall, and Alpha evaluation score.</a:t>
            </a:r>
          </a:p>
          <a:p>
            <a:pPr marL="0" indent="609585">
              <a:spcBef>
                <a:spcPts val="2133"/>
              </a:spcBef>
              <a:buSzTx/>
              <a:buNone/>
            </a:pPr>
            <a:endParaRPr>
              <a:solidFill>
                <a:srgbClr val="FFFFFF"/>
              </a:solidFill>
              <a:latin typeface="Calibri"/>
              <a:ea typeface="Calibri"/>
              <a:cs typeface="Calibri"/>
              <a:sym typeface="Calibri"/>
            </a:endParaRPr>
          </a:p>
          <a:p>
            <a:pPr marL="0" indent="609585">
              <a:spcBef>
                <a:spcPts val="2133"/>
              </a:spcBef>
              <a:buSzTx/>
              <a:buNone/>
              <a:defRPr>
                <a:solidFill>
                  <a:srgbClr val="FFFFFF"/>
                </a:solidFill>
                <a:latin typeface="Calibri"/>
                <a:ea typeface="Calibri"/>
                <a:cs typeface="Calibri"/>
                <a:sym typeface="Calibri"/>
              </a:defRPr>
            </a:pPr>
            <a:r>
              <a:t>Update: </a:t>
            </a:r>
            <a:br/>
            <a:r>
              <a:t>32 metrics and scores  - Threshold Metrics, Ranking Metrics, Probability Metrics</a:t>
            </a:r>
            <a:br/>
            <a:r>
              <a:t>- image classification, binary, multiclass and multilabel classification, object detection, instance &amp; semantic segmentation tasks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Google Shape;134;p24" descr="Google Shape;134;p24"/>
          <p:cNvPicPr>
            <a:picLocks noChangeAspect="1"/>
          </p:cNvPicPr>
          <p:nvPr/>
        </p:nvPicPr>
        <p:blipFill>
          <a:blip r:embed="rId2"/>
          <a:stretch>
            <a:fillRect/>
          </a:stretch>
        </p:blipFill>
        <p:spPr>
          <a:xfrm>
            <a:off x="1" y="-1103666"/>
            <a:ext cx="12192001" cy="8121241"/>
          </a:xfrm>
          <a:prstGeom prst="rect">
            <a:avLst/>
          </a:prstGeom>
          <a:ln w="12700">
            <a:miter lim="400000"/>
          </a:ln>
        </p:spPr>
      </p:pic>
      <p:sp>
        <p:nvSpPr>
          <p:cNvPr id="157" name="Google Shape;135;p24"/>
          <p:cNvSpPr txBox="1">
            <a:spLocks noGrp="1"/>
          </p:cNvSpPr>
          <p:nvPr>
            <p:ph type="title"/>
          </p:nvPr>
        </p:nvSpPr>
        <p:spPr>
          <a:xfrm>
            <a:off x="415599" y="288565"/>
            <a:ext cx="11360803" cy="763603"/>
          </a:xfrm>
          <a:prstGeom prst="rect">
            <a:avLst/>
          </a:prstGeom>
          <a:solidFill>
            <a:srgbClr val="070707">
              <a:alpha val="54210"/>
            </a:srgbClr>
          </a:solidFill>
        </p:spPr>
        <p:txBody>
          <a:bodyPr/>
          <a:lstStyle>
            <a:lvl1pPr>
              <a:defRPr>
                <a:solidFill>
                  <a:srgbClr val="FFFFFF"/>
                </a:solidFill>
                <a:latin typeface="Calibri"/>
                <a:ea typeface="Calibri"/>
                <a:cs typeface="Calibri"/>
                <a:sym typeface="Calibri"/>
              </a:defRPr>
            </a:lvl1pPr>
          </a:lstStyle>
          <a:p>
            <a:r>
              <a:t>Image Compression Considerations (Updated) - TDD</a:t>
            </a:r>
          </a:p>
        </p:txBody>
      </p:sp>
      <p:sp>
        <p:nvSpPr>
          <p:cNvPr id="158" name="Google Shape;136;p24"/>
          <p:cNvSpPr txBox="1">
            <a:spLocks noGrp="1"/>
          </p:cNvSpPr>
          <p:nvPr>
            <p:ph type="body" idx="1"/>
          </p:nvPr>
        </p:nvSpPr>
        <p:spPr>
          <a:xfrm>
            <a:off x="415599" y="1231833"/>
            <a:ext cx="11360803" cy="5626000"/>
          </a:xfrm>
          <a:prstGeom prst="rect">
            <a:avLst/>
          </a:prstGeom>
          <a:solidFill>
            <a:srgbClr val="070707">
              <a:alpha val="54210"/>
            </a:srgbClr>
          </a:solidFill>
        </p:spPr>
        <p:txBody>
          <a:bodyPr/>
          <a:lstStyle/>
          <a:p>
            <a:pPr marL="0" indent="0" algn="ctr" defTabSz="1206976">
              <a:buSzTx/>
              <a:buNone/>
              <a:defRPr sz="1782">
                <a:solidFill>
                  <a:srgbClr val="FFFFFF"/>
                </a:solidFill>
                <a:latin typeface="Calibri"/>
                <a:ea typeface="Calibri"/>
                <a:cs typeface="Calibri"/>
                <a:sym typeface="Calibri"/>
              </a:defRPr>
            </a:pPr>
            <a:r>
              <a:t>Edson Mintsu Hung, Andrey O. O. dos Reis, Renam Castro da Silva </a:t>
            </a:r>
            <a:br/>
            <a:r>
              <a:t>Universidade de Brasília</a:t>
            </a:r>
          </a:p>
          <a:p>
            <a:pPr marL="0" indent="0" defTabSz="1206976">
              <a:spcBef>
                <a:spcPts val="2000"/>
              </a:spcBef>
              <a:buSzTx/>
              <a:buNone/>
              <a:defRPr sz="1782">
                <a:solidFill>
                  <a:srgbClr val="FFFFFF"/>
                </a:solidFill>
                <a:latin typeface="Calibri"/>
                <a:ea typeface="Calibri"/>
                <a:cs typeface="Calibri"/>
                <a:sym typeface="Calibri"/>
              </a:defRPr>
            </a:pPr>
            <a:r>
              <a:t>Ensuring input data integrity and quality </a:t>
            </a:r>
            <a:br/>
            <a:r>
              <a:t>JPEG, JPEG 2000 and PNG image codec formats, effects of compression methods and compression quality on model performance (inference stage)</a:t>
            </a:r>
            <a:br/>
            <a:r>
              <a:t>Knowing ideal compression and image size for each use case, and regulating that during deployment is essential</a:t>
            </a:r>
            <a:br/>
            <a:r>
              <a:t>Updates:</a:t>
            </a:r>
          </a:p>
          <a:p>
            <a:pPr marL="603488" indent="-452615" defTabSz="1206976">
              <a:spcBef>
                <a:spcPts val="2000"/>
              </a:spcBef>
              <a:buClr>
                <a:srgbClr val="FFFFFF"/>
              </a:buClr>
              <a:buSzPts val="1700"/>
              <a:buFont typeface="Calibri"/>
              <a:defRPr sz="1782">
                <a:solidFill>
                  <a:srgbClr val="FFFFFF"/>
                </a:solidFill>
                <a:latin typeface="Calibri"/>
                <a:ea typeface="Calibri"/>
                <a:cs typeface="Calibri"/>
                <a:sym typeface="Calibri"/>
              </a:defRPr>
            </a:pPr>
            <a:r>
              <a:t>Additional experiments with Brain Tumor classifiers</a:t>
            </a:r>
          </a:p>
          <a:p>
            <a:pPr marL="603488" indent="-452615" defTabSz="1206976">
              <a:buClr>
                <a:srgbClr val="FFFFFF"/>
              </a:buClr>
              <a:buSzPts val="1700"/>
              <a:buFont typeface="Calibri"/>
              <a:defRPr sz="1782">
                <a:solidFill>
                  <a:srgbClr val="FFFFFF"/>
                </a:solidFill>
                <a:latin typeface="Calibri"/>
                <a:ea typeface="Calibri"/>
                <a:cs typeface="Calibri"/>
                <a:sym typeface="Calibri"/>
              </a:defRPr>
            </a:pPr>
            <a:r>
              <a:t>A library was developed that calculates a set of metrics, such as, accuracy, sensitivity, specificity, F-Score, etc. for testing different compression and downsizing in a dataset.</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Google Shape;141;p25" descr="Google Shape;141;p25"/>
          <p:cNvPicPr>
            <a:picLocks noChangeAspect="1"/>
          </p:cNvPicPr>
          <p:nvPr/>
        </p:nvPicPr>
        <p:blipFill>
          <a:blip r:embed="rId2"/>
          <a:stretch>
            <a:fillRect/>
          </a:stretch>
        </p:blipFill>
        <p:spPr>
          <a:xfrm>
            <a:off x="1" y="12657"/>
            <a:ext cx="12192001" cy="6845344"/>
          </a:xfrm>
          <a:prstGeom prst="rect">
            <a:avLst/>
          </a:prstGeom>
          <a:ln w="12700">
            <a:miter lim="400000"/>
          </a:ln>
        </p:spPr>
      </p:pic>
      <p:sp>
        <p:nvSpPr>
          <p:cNvPr id="161" name="Google Shape;142;p25"/>
          <p:cNvSpPr txBox="1">
            <a:spLocks noGrp="1"/>
          </p:cNvSpPr>
          <p:nvPr>
            <p:ph type="title"/>
          </p:nvPr>
        </p:nvSpPr>
        <p:spPr>
          <a:xfrm>
            <a:off x="415599" y="593368"/>
            <a:ext cx="11360803" cy="763601"/>
          </a:xfrm>
          <a:prstGeom prst="rect">
            <a:avLst/>
          </a:prstGeom>
          <a:solidFill>
            <a:srgbClr val="070707">
              <a:alpha val="54210"/>
            </a:srgbClr>
          </a:solidFill>
        </p:spPr>
        <p:txBody>
          <a:bodyPr/>
          <a:lstStyle>
            <a:lvl1pPr>
              <a:defRPr>
                <a:solidFill>
                  <a:srgbClr val="FFFFFF"/>
                </a:solidFill>
                <a:latin typeface="Calibri"/>
                <a:ea typeface="Calibri"/>
                <a:cs typeface="Calibri"/>
                <a:sym typeface="Calibri"/>
              </a:defRPr>
            </a:lvl1pPr>
          </a:lstStyle>
          <a:p>
            <a:r>
              <a:t>AI Audit - AI in Radiology - Use Case</a:t>
            </a:r>
          </a:p>
        </p:txBody>
      </p:sp>
      <p:sp>
        <p:nvSpPr>
          <p:cNvPr id="162" name="Google Shape;143;p25"/>
          <p:cNvSpPr txBox="1">
            <a:spLocks noGrp="1"/>
          </p:cNvSpPr>
          <p:nvPr>
            <p:ph type="body" idx="1"/>
          </p:nvPr>
        </p:nvSpPr>
        <p:spPr>
          <a:xfrm>
            <a:off x="415599" y="1536632"/>
            <a:ext cx="11360803" cy="4957603"/>
          </a:xfrm>
          <a:prstGeom prst="rect">
            <a:avLst/>
          </a:prstGeom>
          <a:solidFill>
            <a:srgbClr val="070707">
              <a:alpha val="54210"/>
            </a:srgbClr>
          </a:solidFill>
        </p:spPr>
        <p:txBody>
          <a:bodyPr/>
          <a:lstStyle/>
          <a:p>
            <a:pPr marL="0" indent="0">
              <a:spcBef>
                <a:spcPts val="2133"/>
              </a:spcBef>
              <a:buSzTx/>
              <a:buNone/>
              <a:defRPr>
                <a:solidFill>
                  <a:srgbClr val="FFFFFF"/>
                </a:solidFill>
                <a:latin typeface="Calibri"/>
                <a:ea typeface="Calibri"/>
                <a:cs typeface="Calibri"/>
                <a:sym typeface="Calibri"/>
              </a:defRPr>
            </a:pPr>
            <a:r>
              <a:t>Diagnosis of COVID-19 via Chest X-Ray</a:t>
            </a:r>
            <a:br/>
            <a:br/>
            <a:r>
              <a:t>Undisclosed Test Data (Vasantha):</a:t>
            </a:r>
            <a:br/>
            <a:r>
              <a:t>917 cases</a:t>
            </a:r>
            <a:br/>
            <a:r>
              <a:t> 436 RTPCR+ cases </a:t>
            </a:r>
            <a:br/>
            <a:r>
              <a:t> 481 COVID negative cases </a:t>
            </a:r>
            <a:br/>
            <a:br/>
            <a:r>
              <a:t>Open source models for audit trial:</a:t>
            </a:r>
            <a:br/>
            <a:r>
              <a:rPr u="sng">
                <a:solidFill>
                  <a:schemeClr val="accent5"/>
                </a:solidFill>
                <a:uFill>
                  <a:solidFill>
                    <a:schemeClr val="accent5"/>
                  </a:solidFill>
                </a:uFill>
                <a:hlinkClick r:id="rId3"/>
              </a:rPr>
              <a:t>https://github.com/velebit-ai/COVID-Next-Pytorch</a:t>
            </a:r>
            <a:br/>
            <a:r>
              <a:rPr u="sng">
                <a:solidFill>
                  <a:schemeClr val="accent5"/>
                </a:solidFill>
                <a:uFill>
                  <a:solidFill>
                    <a:schemeClr val="accent5"/>
                  </a:solidFill>
                </a:uFill>
                <a:hlinkClick r:id="rId4"/>
              </a:rPr>
              <a:t>https://github.com/lindawangg/COVID-Net</a:t>
            </a:r>
            <a:br/>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Google Shape;148;p26" descr="Google Shape;148;p26"/>
          <p:cNvPicPr>
            <a:picLocks noChangeAspect="1"/>
          </p:cNvPicPr>
          <p:nvPr/>
        </p:nvPicPr>
        <p:blipFill>
          <a:blip r:embed="rId2"/>
          <a:stretch>
            <a:fillRect/>
          </a:stretch>
        </p:blipFill>
        <p:spPr>
          <a:xfrm>
            <a:off x="-152635" y="-1381294"/>
            <a:ext cx="12344632" cy="8239295"/>
          </a:xfrm>
          <a:prstGeom prst="rect">
            <a:avLst/>
          </a:prstGeom>
          <a:ln w="12700">
            <a:miter lim="400000"/>
          </a:ln>
        </p:spPr>
      </p:pic>
      <p:sp>
        <p:nvSpPr>
          <p:cNvPr id="165" name="Google Shape;149;p26"/>
          <p:cNvSpPr txBox="1">
            <a:spLocks noGrp="1"/>
          </p:cNvSpPr>
          <p:nvPr>
            <p:ph type="title"/>
          </p:nvPr>
        </p:nvSpPr>
        <p:spPr>
          <a:xfrm>
            <a:off x="415599" y="593368"/>
            <a:ext cx="11360803" cy="763601"/>
          </a:xfrm>
          <a:prstGeom prst="rect">
            <a:avLst/>
          </a:prstGeom>
          <a:solidFill>
            <a:srgbClr val="070707">
              <a:alpha val="54210"/>
            </a:srgbClr>
          </a:solidFill>
        </p:spPr>
        <p:txBody>
          <a:bodyPr/>
          <a:lstStyle/>
          <a:p>
            <a:pPr defTabSz="487668">
              <a:defRPr sz="1120">
                <a:solidFill>
                  <a:srgbClr val="FFFFFF"/>
                </a:solidFill>
                <a:latin typeface="Calibri"/>
                <a:ea typeface="Calibri"/>
                <a:cs typeface="Calibri"/>
                <a:sym typeface="Calibri"/>
              </a:defRPr>
            </a:pPr>
            <a:r>
              <a:t>Audit Verification Checklist</a:t>
            </a:r>
          </a:p>
          <a:p>
            <a:pPr defTabSz="487668">
              <a:defRPr sz="1120"/>
            </a:pPr>
            <a:endParaRPr>
              <a:solidFill>
                <a:srgbClr val="FFFFFF"/>
              </a:solidFill>
              <a:latin typeface="Calibri"/>
              <a:ea typeface="Calibri"/>
              <a:cs typeface="Calibri"/>
              <a:sym typeface="Calibri"/>
            </a:endParaRPr>
          </a:p>
        </p:txBody>
      </p:sp>
      <p:sp>
        <p:nvSpPr>
          <p:cNvPr id="166" name="Google Shape;150;p26"/>
          <p:cNvSpPr txBox="1">
            <a:spLocks noGrp="1"/>
          </p:cNvSpPr>
          <p:nvPr>
            <p:ph type="body" idx="1"/>
          </p:nvPr>
        </p:nvSpPr>
        <p:spPr>
          <a:xfrm>
            <a:off x="415599" y="1536633"/>
            <a:ext cx="11360803" cy="4750000"/>
          </a:xfrm>
          <a:prstGeom prst="rect">
            <a:avLst/>
          </a:prstGeom>
          <a:solidFill>
            <a:srgbClr val="070707">
              <a:alpha val="54210"/>
            </a:srgbClr>
          </a:solidFill>
        </p:spPr>
        <p:txBody>
          <a:bodyPr/>
          <a:lstStyle/>
          <a:p>
            <a:pPr marL="0" indent="0">
              <a:buSzTx/>
              <a:buNone/>
              <a:defRPr>
                <a:solidFill>
                  <a:srgbClr val="FFFFFF"/>
                </a:solidFill>
                <a:latin typeface="Calibri"/>
                <a:ea typeface="Calibri"/>
                <a:cs typeface="Calibri"/>
                <a:sym typeface="Calibri"/>
              </a:defRPr>
            </a:pPr>
            <a:r>
              <a:t>Completed </a:t>
            </a:r>
          </a:p>
          <a:p>
            <a:pPr marL="0" indent="0">
              <a:spcBef>
                <a:spcPts val="2133"/>
              </a:spcBef>
              <a:buSzTx/>
              <a:buNone/>
              <a:defRPr>
                <a:solidFill>
                  <a:srgbClr val="FFFFFF"/>
                </a:solidFill>
                <a:latin typeface="Calibri"/>
                <a:ea typeface="Calibri"/>
                <a:cs typeface="Calibri"/>
                <a:sym typeface="Calibri"/>
              </a:defRPr>
            </a:pPr>
            <a:r>
              <a:t>Link: </a:t>
            </a:r>
            <a:r>
              <a:rPr u="sng">
                <a:solidFill>
                  <a:schemeClr val="accent5"/>
                </a:solidFill>
                <a:uFill>
                  <a:solidFill>
                    <a:schemeClr val="accent5"/>
                  </a:solidFill>
                </a:uFill>
                <a:hlinkClick r:id="rId3"/>
              </a:rPr>
              <a:t>https://docs.google.com/document/d/1y9diy9cdM9dIakCttlsDR3xxrKSwbrlYQ9C-EWWJXAA/edit#heading=h.gjdgxs</a:t>
            </a:r>
          </a:p>
          <a:p>
            <a:pPr marL="0" indent="0">
              <a:spcBef>
                <a:spcPts val="2133"/>
              </a:spcBef>
              <a:buSzTx/>
              <a:buNone/>
              <a:defRPr>
                <a:solidFill>
                  <a:srgbClr val="FFFFFF"/>
                </a:solidFill>
                <a:latin typeface="Calibri"/>
                <a:ea typeface="Calibri"/>
                <a:cs typeface="Calibri"/>
                <a:sym typeface="Calibri"/>
              </a:defRPr>
            </a:pPr>
            <a:r>
              <a:t>Findings:</a:t>
            </a:r>
          </a:p>
          <a:p>
            <a:pPr>
              <a:spcBef>
                <a:spcPts val="2133"/>
              </a:spcBef>
              <a:buClr>
                <a:srgbClr val="FFFFFF"/>
              </a:buClr>
              <a:buFontTx/>
              <a:buAutoNum type="arabicPeriod"/>
              <a:defRPr>
                <a:solidFill>
                  <a:srgbClr val="FFFFFF"/>
                </a:solidFill>
                <a:latin typeface="Calibri"/>
                <a:ea typeface="Calibri"/>
                <a:cs typeface="Calibri"/>
                <a:sym typeface="Calibri"/>
              </a:defRPr>
            </a:pPr>
            <a:r>
              <a:t>Very detailed </a:t>
            </a:r>
          </a:p>
          <a:p>
            <a:pPr>
              <a:buClr>
                <a:srgbClr val="FFFFFF"/>
              </a:buClr>
              <a:buFontTx/>
              <a:buAutoNum type="arabicPeriod"/>
              <a:defRPr>
                <a:solidFill>
                  <a:srgbClr val="FFFFFF"/>
                </a:solidFill>
                <a:latin typeface="Calibri"/>
                <a:ea typeface="Calibri"/>
                <a:cs typeface="Calibri"/>
                <a:sym typeface="Calibri"/>
              </a:defRPr>
            </a:pPr>
            <a:r>
              <a:t>Too long, can be reduced</a:t>
            </a:r>
          </a:p>
          <a:p>
            <a:pPr>
              <a:buClr>
                <a:srgbClr val="FFFFFF"/>
              </a:buClr>
              <a:buFontTx/>
              <a:buAutoNum type="arabicPeriod"/>
              <a:defRPr>
                <a:solidFill>
                  <a:srgbClr val="FFFFFF"/>
                </a:solidFill>
                <a:latin typeface="Calibri"/>
                <a:ea typeface="Calibri"/>
                <a:cs typeface="Calibri"/>
                <a:sym typeface="Calibri"/>
              </a:defRPr>
            </a:pPr>
            <a:r>
              <a:t>Some items can be combined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Google Shape;155;p27" descr="Google Shape;155;p27"/>
          <p:cNvPicPr>
            <a:picLocks noChangeAspect="1"/>
          </p:cNvPicPr>
          <p:nvPr/>
        </p:nvPicPr>
        <p:blipFill>
          <a:blip r:embed="rId2"/>
          <a:stretch>
            <a:fillRect/>
          </a:stretch>
        </p:blipFill>
        <p:spPr>
          <a:xfrm>
            <a:off x="1" y="0"/>
            <a:ext cx="12192001" cy="8122547"/>
          </a:xfrm>
          <a:prstGeom prst="rect">
            <a:avLst/>
          </a:prstGeom>
          <a:ln w="12700">
            <a:miter lim="400000"/>
          </a:ln>
        </p:spPr>
      </p:pic>
      <p:sp>
        <p:nvSpPr>
          <p:cNvPr id="169" name="Google Shape;156;p27"/>
          <p:cNvSpPr txBox="1">
            <a:spLocks noGrp="1"/>
          </p:cNvSpPr>
          <p:nvPr>
            <p:ph type="title"/>
          </p:nvPr>
        </p:nvSpPr>
        <p:spPr>
          <a:xfrm>
            <a:off x="415599" y="593368"/>
            <a:ext cx="11360803" cy="763601"/>
          </a:xfrm>
          <a:prstGeom prst="rect">
            <a:avLst/>
          </a:prstGeom>
          <a:solidFill>
            <a:srgbClr val="070707">
              <a:alpha val="54210"/>
            </a:srgbClr>
          </a:solidFill>
        </p:spPr>
        <p:txBody>
          <a:bodyPr/>
          <a:lstStyle/>
          <a:p>
            <a:pPr defTabSz="487668">
              <a:defRPr sz="1120">
                <a:solidFill>
                  <a:srgbClr val="FFFFFF"/>
                </a:solidFill>
                <a:latin typeface="Calibri"/>
                <a:ea typeface="Calibri"/>
                <a:cs typeface="Calibri"/>
                <a:sym typeface="Calibri"/>
              </a:defRPr>
            </a:pPr>
            <a:r>
              <a:t>Audit Challenge</a:t>
            </a:r>
          </a:p>
          <a:p>
            <a:pPr defTabSz="487668">
              <a:defRPr sz="1120"/>
            </a:pPr>
            <a:endParaRPr>
              <a:solidFill>
                <a:srgbClr val="FFFFFF"/>
              </a:solidFill>
              <a:latin typeface="Calibri"/>
              <a:ea typeface="Calibri"/>
              <a:cs typeface="Calibri"/>
              <a:sym typeface="Calibri"/>
            </a:endParaRPr>
          </a:p>
        </p:txBody>
      </p:sp>
      <p:sp>
        <p:nvSpPr>
          <p:cNvPr id="170" name="Google Shape;157;p27"/>
          <p:cNvSpPr txBox="1">
            <a:spLocks noGrp="1"/>
          </p:cNvSpPr>
          <p:nvPr>
            <p:ph type="body" idx="1"/>
          </p:nvPr>
        </p:nvSpPr>
        <p:spPr>
          <a:xfrm>
            <a:off x="415599" y="1536633"/>
            <a:ext cx="11360803" cy="4750000"/>
          </a:xfrm>
          <a:prstGeom prst="rect">
            <a:avLst/>
          </a:prstGeom>
          <a:solidFill>
            <a:srgbClr val="070707">
              <a:alpha val="54210"/>
            </a:srgbClr>
          </a:solidFill>
        </p:spPr>
        <p:txBody>
          <a:bodyPr/>
          <a:lstStyle/>
          <a:p>
            <a:pPr marL="0" indent="0">
              <a:buSzTx/>
              <a:buNone/>
              <a:defRPr>
                <a:solidFill>
                  <a:srgbClr val="FFFFFF"/>
                </a:solidFill>
                <a:latin typeface="Calibri"/>
                <a:ea typeface="Calibri"/>
                <a:cs typeface="Calibri"/>
                <a:sym typeface="Calibri"/>
              </a:defRPr>
            </a:pPr>
            <a:r>
              <a:t>Link: </a:t>
            </a:r>
            <a:r>
              <a:rPr u="sng">
                <a:solidFill>
                  <a:schemeClr val="accent5"/>
                </a:solidFill>
                <a:uFill>
                  <a:solidFill>
                    <a:schemeClr val="accent5"/>
                  </a:solidFill>
                </a:uFill>
                <a:hlinkClick r:id="rId3"/>
              </a:rPr>
              <a:t>https://health.aiaudit.org/web/challenges/challenge-page/174/overview</a:t>
            </a:r>
          </a:p>
          <a:p>
            <a:pPr marL="0" indent="0">
              <a:spcBef>
                <a:spcPts val="2133"/>
              </a:spcBef>
              <a:buSzTx/>
              <a:buNone/>
            </a:pPr>
            <a:endParaRPr>
              <a:solidFill>
                <a:srgbClr val="FFFFFF"/>
              </a:solidFill>
              <a:latin typeface="Calibri"/>
              <a:ea typeface="Calibri"/>
              <a:cs typeface="Calibri"/>
              <a:sym typeface="Calibri"/>
            </a:endParaRPr>
          </a:p>
          <a:p>
            <a:pPr marL="0" indent="0">
              <a:spcBef>
                <a:spcPts val="2133"/>
              </a:spcBef>
              <a:buSzTx/>
              <a:buNone/>
              <a:defRPr>
                <a:solidFill>
                  <a:srgbClr val="FFFFFF"/>
                </a:solidFill>
                <a:latin typeface="Calibri"/>
                <a:ea typeface="Calibri"/>
                <a:cs typeface="Calibri"/>
                <a:sym typeface="Calibri"/>
              </a:defRPr>
            </a:pPr>
            <a:r>
              <a:t>Creating the TG-Radiology Audit challenge on health.aiaudit.org</a:t>
            </a:r>
          </a:p>
          <a:p>
            <a:pPr marL="0" indent="0">
              <a:spcBef>
                <a:spcPts val="2133"/>
              </a:spcBef>
              <a:buSzTx/>
              <a:buNone/>
              <a:defRPr>
                <a:solidFill>
                  <a:srgbClr val="FFFFFF"/>
                </a:solidFill>
                <a:latin typeface="Calibri"/>
                <a:ea typeface="Calibri"/>
                <a:cs typeface="Calibri"/>
                <a:sym typeface="Calibri"/>
              </a:defRPr>
            </a:pPr>
            <a:r>
              <a:t>Added in metrics (precision, recall, AUROC, accuracy, F1 score)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Google Shape;162;p28"/>
          <p:cNvSpPr txBox="1">
            <a:spLocks noGrp="1"/>
          </p:cNvSpPr>
          <p:nvPr>
            <p:ph type="title"/>
          </p:nvPr>
        </p:nvSpPr>
        <p:spPr>
          <a:xfrm>
            <a:off x="415599" y="593368"/>
            <a:ext cx="11360803" cy="763601"/>
          </a:xfrm>
          <a:prstGeom prst="rect">
            <a:avLst/>
          </a:prstGeom>
        </p:spPr>
        <p:txBody>
          <a:bodyPr/>
          <a:lstStyle/>
          <a:p>
            <a:pPr defTabSz="1170401">
              <a:defRPr sz="2688"/>
            </a:pPr>
            <a:endParaRPr/>
          </a:p>
        </p:txBody>
      </p:sp>
      <p:sp>
        <p:nvSpPr>
          <p:cNvPr id="173" name="Google Shape;163;p28"/>
          <p:cNvSpPr txBox="1">
            <a:spLocks noGrp="1"/>
          </p:cNvSpPr>
          <p:nvPr>
            <p:ph type="body" idx="1"/>
          </p:nvPr>
        </p:nvSpPr>
        <p:spPr>
          <a:xfrm>
            <a:off x="415599" y="1536633"/>
            <a:ext cx="11360803" cy="4555200"/>
          </a:xfrm>
          <a:prstGeom prst="rect">
            <a:avLst/>
          </a:prstGeom>
        </p:spPr>
        <p:txBody>
          <a:bodyPr/>
          <a:lstStyle/>
          <a:p>
            <a:pPr marL="0" indent="0">
              <a:spcBef>
                <a:spcPts val="2133"/>
              </a:spcBef>
              <a:buSzTx/>
              <a:buNone/>
            </a:pPr>
            <a:endParaRPr/>
          </a:p>
        </p:txBody>
      </p:sp>
      <p:pic>
        <p:nvPicPr>
          <p:cNvPr id="174" name="Google Shape;164;p28" descr="Google Shape;164;p28"/>
          <p:cNvPicPr>
            <a:picLocks noChangeAspect="1"/>
          </p:cNvPicPr>
          <p:nvPr/>
        </p:nvPicPr>
        <p:blipFill>
          <a:blip r:embed="rId2"/>
          <a:stretch>
            <a:fillRect/>
          </a:stretch>
        </p:blipFill>
        <p:spPr>
          <a:xfrm>
            <a:off x="0" y="699491"/>
            <a:ext cx="12192005" cy="5459019"/>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Google Shape;169;p29"/>
          <p:cNvSpPr txBox="1">
            <a:spLocks noGrp="1"/>
          </p:cNvSpPr>
          <p:nvPr>
            <p:ph type="title"/>
          </p:nvPr>
        </p:nvSpPr>
        <p:spPr>
          <a:xfrm>
            <a:off x="415599" y="593368"/>
            <a:ext cx="11360803" cy="763601"/>
          </a:xfrm>
          <a:prstGeom prst="rect">
            <a:avLst/>
          </a:prstGeom>
        </p:spPr>
        <p:txBody>
          <a:bodyPr/>
          <a:lstStyle/>
          <a:p>
            <a:pPr defTabSz="1170401">
              <a:defRPr sz="2688"/>
            </a:pPr>
            <a:endParaRPr/>
          </a:p>
        </p:txBody>
      </p:sp>
      <p:sp>
        <p:nvSpPr>
          <p:cNvPr id="177" name="Google Shape;170;p29"/>
          <p:cNvSpPr txBox="1">
            <a:spLocks noGrp="1"/>
          </p:cNvSpPr>
          <p:nvPr>
            <p:ph type="body" idx="1"/>
          </p:nvPr>
        </p:nvSpPr>
        <p:spPr>
          <a:xfrm>
            <a:off x="415599" y="1536633"/>
            <a:ext cx="11360803" cy="4555200"/>
          </a:xfrm>
          <a:prstGeom prst="rect">
            <a:avLst/>
          </a:prstGeom>
        </p:spPr>
        <p:txBody>
          <a:bodyPr/>
          <a:lstStyle/>
          <a:p>
            <a:pPr marL="0" indent="0">
              <a:spcBef>
                <a:spcPts val="2133"/>
              </a:spcBef>
              <a:buSzTx/>
              <a:buNone/>
            </a:pPr>
            <a:endParaRPr/>
          </a:p>
        </p:txBody>
      </p:sp>
      <p:pic>
        <p:nvPicPr>
          <p:cNvPr id="178" name="Google Shape;171;p29" descr="Google Shape;171;p29"/>
          <p:cNvPicPr>
            <a:picLocks noChangeAspect="1"/>
          </p:cNvPicPr>
          <p:nvPr/>
        </p:nvPicPr>
        <p:blipFill>
          <a:blip r:embed="rId2"/>
          <a:stretch>
            <a:fillRect/>
          </a:stretch>
        </p:blipFill>
        <p:spPr>
          <a:xfrm>
            <a:off x="1246661" y="0"/>
            <a:ext cx="4498539" cy="6858000"/>
          </a:xfrm>
          <a:prstGeom prst="rect">
            <a:avLst/>
          </a:prstGeom>
          <a:ln w="12700">
            <a:miter lim="400000"/>
          </a:ln>
        </p:spPr>
      </p:pic>
      <p:pic>
        <p:nvPicPr>
          <p:cNvPr id="179" name="Google Shape;172;p29" descr="Google Shape;172;p29"/>
          <p:cNvPicPr>
            <a:picLocks noChangeAspect="1"/>
          </p:cNvPicPr>
          <p:nvPr/>
        </p:nvPicPr>
        <p:blipFill>
          <a:blip r:embed="rId3"/>
          <a:stretch>
            <a:fillRect/>
          </a:stretch>
        </p:blipFill>
        <p:spPr>
          <a:xfrm>
            <a:off x="6068860" y="0"/>
            <a:ext cx="4876475" cy="6858000"/>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Google Shape;177;p30" descr="Google Shape;177;p30"/>
          <p:cNvPicPr>
            <a:picLocks noChangeAspect="1"/>
          </p:cNvPicPr>
          <p:nvPr/>
        </p:nvPicPr>
        <p:blipFill>
          <a:blip r:embed="rId2"/>
          <a:stretch>
            <a:fillRect/>
          </a:stretch>
        </p:blipFill>
        <p:spPr>
          <a:xfrm>
            <a:off x="1" y="12657"/>
            <a:ext cx="12192001" cy="6845344"/>
          </a:xfrm>
          <a:prstGeom prst="rect">
            <a:avLst/>
          </a:prstGeom>
          <a:ln w="12700">
            <a:miter lim="400000"/>
          </a:ln>
        </p:spPr>
      </p:pic>
      <p:sp>
        <p:nvSpPr>
          <p:cNvPr id="182" name="Google Shape;178;p30"/>
          <p:cNvSpPr txBox="1">
            <a:spLocks noGrp="1"/>
          </p:cNvSpPr>
          <p:nvPr>
            <p:ph type="title"/>
          </p:nvPr>
        </p:nvSpPr>
        <p:spPr>
          <a:xfrm>
            <a:off x="415599" y="593368"/>
            <a:ext cx="11360803" cy="763601"/>
          </a:xfrm>
          <a:prstGeom prst="rect">
            <a:avLst/>
          </a:prstGeom>
          <a:solidFill>
            <a:srgbClr val="070707">
              <a:alpha val="54210"/>
            </a:srgbClr>
          </a:solidFill>
        </p:spPr>
        <p:txBody>
          <a:bodyPr/>
          <a:lstStyle>
            <a:lvl1pPr>
              <a:defRPr>
                <a:solidFill>
                  <a:srgbClr val="FFFFFF"/>
                </a:solidFill>
                <a:latin typeface="Calibri"/>
                <a:ea typeface="Calibri"/>
                <a:cs typeface="Calibri"/>
                <a:sym typeface="Calibri"/>
              </a:defRPr>
            </a:lvl1pPr>
          </a:lstStyle>
          <a:p>
            <a:r>
              <a:t>AI in Radiology Workshop - Cameroon Meeting</a:t>
            </a:r>
          </a:p>
        </p:txBody>
      </p:sp>
      <p:sp>
        <p:nvSpPr>
          <p:cNvPr id="183" name="Google Shape;179;p30"/>
          <p:cNvSpPr txBox="1">
            <a:spLocks noGrp="1"/>
          </p:cNvSpPr>
          <p:nvPr>
            <p:ph type="body" idx="1"/>
          </p:nvPr>
        </p:nvSpPr>
        <p:spPr>
          <a:xfrm>
            <a:off x="415599" y="1536632"/>
            <a:ext cx="11360803" cy="4957603"/>
          </a:xfrm>
          <a:prstGeom prst="rect">
            <a:avLst/>
          </a:prstGeom>
          <a:solidFill>
            <a:srgbClr val="070707">
              <a:alpha val="54210"/>
            </a:srgbClr>
          </a:solidFill>
        </p:spPr>
        <p:txBody>
          <a:bodyPr/>
          <a:lstStyle/>
          <a:p>
            <a:pPr marL="0" indent="0">
              <a:buSzTx/>
              <a:buNone/>
              <a:defRPr>
                <a:solidFill>
                  <a:srgbClr val="FFFFFF"/>
                </a:solidFill>
                <a:latin typeface="Calibri"/>
                <a:ea typeface="Calibri"/>
                <a:cs typeface="Calibri"/>
                <a:sym typeface="Calibri"/>
              </a:defRPr>
            </a:pPr>
            <a:r>
              <a:t>We looked at </a:t>
            </a:r>
          </a:p>
          <a:p>
            <a:pPr>
              <a:spcBef>
                <a:spcPts val="2133"/>
              </a:spcBef>
              <a:buClr>
                <a:srgbClr val="FFFFFF"/>
              </a:buClr>
              <a:buFont typeface="Calibri"/>
              <a:defRPr>
                <a:solidFill>
                  <a:srgbClr val="FFFFFF"/>
                </a:solidFill>
                <a:latin typeface="Calibri"/>
                <a:ea typeface="Calibri"/>
                <a:cs typeface="Calibri"/>
                <a:sym typeface="Calibri"/>
              </a:defRPr>
            </a:pPr>
            <a:r>
              <a:t>the history and growth of Radiology in Africa</a:t>
            </a:r>
          </a:p>
          <a:p>
            <a:pPr>
              <a:buClr>
                <a:srgbClr val="FFFFFF"/>
              </a:buClr>
              <a:buFont typeface="Calibri"/>
              <a:defRPr>
                <a:solidFill>
                  <a:srgbClr val="FFFFFF"/>
                </a:solidFill>
                <a:latin typeface="Calibri"/>
                <a:ea typeface="Calibri"/>
                <a:cs typeface="Calibri"/>
                <a:sym typeface="Calibri"/>
              </a:defRPr>
            </a:pPr>
            <a:r>
              <a:t>Challenges facing radiology in Africa</a:t>
            </a:r>
          </a:p>
          <a:p>
            <a:pPr>
              <a:buClr>
                <a:srgbClr val="FFFFFF"/>
              </a:buClr>
              <a:buFont typeface="Calibri"/>
              <a:defRPr>
                <a:solidFill>
                  <a:srgbClr val="FFFFFF"/>
                </a:solidFill>
                <a:latin typeface="Calibri"/>
                <a:ea typeface="Calibri"/>
                <a:cs typeface="Calibri"/>
                <a:sym typeface="Calibri"/>
              </a:defRPr>
            </a:pPr>
            <a:r>
              <a:t>AI for Radiology in Africa (solutions)</a:t>
            </a:r>
          </a:p>
          <a:p>
            <a:pPr>
              <a:buClr>
                <a:srgbClr val="FFFFFF"/>
              </a:buClr>
              <a:buFont typeface="Calibri"/>
              <a:defRPr>
                <a:solidFill>
                  <a:srgbClr val="FFFFFF"/>
                </a:solidFill>
                <a:latin typeface="Calibri"/>
                <a:ea typeface="Calibri"/>
                <a:cs typeface="Calibri"/>
                <a:sym typeface="Calibri"/>
              </a:defRPr>
            </a:pPr>
            <a:r>
              <a:t>Challenges facing AI for Radiology in Africa</a:t>
            </a:r>
          </a:p>
          <a:p>
            <a:pPr>
              <a:buClr>
                <a:srgbClr val="FFFFFF"/>
              </a:buClr>
              <a:buFont typeface="Calibri"/>
              <a:defRPr>
                <a:solidFill>
                  <a:srgbClr val="FFFFFF"/>
                </a:solidFill>
                <a:latin typeface="Calibri"/>
                <a:ea typeface="Calibri"/>
                <a:cs typeface="Calibri"/>
                <a:sym typeface="Calibri"/>
              </a:defRPr>
            </a:pPr>
            <a:r>
              <a:t>How to scale AI for Radiology in Africa</a:t>
            </a:r>
            <a:br/>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Google Shape;54;p13"/>
          <p:cNvSpPr txBox="1">
            <a:spLocks noGrp="1"/>
          </p:cNvSpPr>
          <p:nvPr>
            <p:ph type="ctrTitle"/>
          </p:nvPr>
        </p:nvSpPr>
        <p:spPr>
          <a:xfrm>
            <a:off x="415609" y="992767"/>
            <a:ext cx="11360803" cy="2736799"/>
          </a:xfrm>
          <a:prstGeom prst="rect">
            <a:avLst/>
          </a:prstGeom>
        </p:spPr>
        <p:txBody>
          <a:bodyPr/>
          <a:lstStyle/>
          <a:p>
            <a:endParaRPr/>
          </a:p>
        </p:txBody>
      </p:sp>
      <p:sp>
        <p:nvSpPr>
          <p:cNvPr id="110" name="Google Shape;55;p13"/>
          <p:cNvSpPr txBox="1">
            <a:spLocks noGrp="1"/>
          </p:cNvSpPr>
          <p:nvPr>
            <p:ph type="subTitle" sz="quarter" idx="1"/>
          </p:nvPr>
        </p:nvSpPr>
        <p:spPr>
          <a:xfrm>
            <a:off x="415599" y="3778834"/>
            <a:ext cx="11360803" cy="1056801"/>
          </a:xfrm>
          <a:prstGeom prst="rect">
            <a:avLst/>
          </a:prstGeom>
        </p:spPr>
        <p:txBody>
          <a:bodyPr/>
          <a:lstStyle/>
          <a:p>
            <a:pPr marL="0" indent="0"/>
            <a:endParaRPr/>
          </a:p>
        </p:txBody>
      </p:sp>
      <p:pic>
        <p:nvPicPr>
          <p:cNvPr id="111" name="Google Shape;56;p13" descr="Google Shape;56;p13"/>
          <p:cNvPicPr>
            <a:picLocks noChangeAspect="1"/>
          </p:cNvPicPr>
          <p:nvPr/>
        </p:nvPicPr>
        <p:blipFill>
          <a:blip r:embed="rId2"/>
          <a:stretch>
            <a:fillRect/>
          </a:stretch>
        </p:blipFill>
        <p:spPr>
          <a:xfrm>
            <a:off x="-421003" y="1"/>
            <a:ext cx="13033996" cy="6857996"/>
          </a:xfrm>
          <a:prstGeom prst="rect">
            <a:avLst/>
          </a:prstGeom>
          <a:ln w="12700">
            <a:miter lim="400000"/>
          </a:ln>
        </p:spPr>
      </p:pic>
      <p:sp>
        <p:nvSpPr>
          <p:cNvPr id="112" name="Google Shape;57;p13"/>
          <p:cNvSpPr txBox="1"/>
          <p:nvPr/>
        </p:nvSpPr>
        <p:spPr>
          <a:xfrm>
            <a:off x="1349334" y="733900"/>
            <a:ext cx="9493335" cy="37107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00" tIns="45700" rIns="45700" bIns="45700">
            <a:spAutoFit/>
          </a:bodyPr>
          <a:lstStyle/>
          <a:p>
            <a:pPr algn="ctr" defTabSz="1219170" hangingPunct="0">
              <a:lnSpc>
                <a:spcPct val="90000"/>
              </a:lnSpc>
              <a:defRPr sz="2500" b="1">
                <a:solidFill>
                  <a:srgbClr val="FFFFFF"/>
                </a:solidFill>
              </a:defRPr>
            </a:pPr>
            <a:r>
              <a:rPr sz="3333" b="1" kern="0">
                <a:solidFill>
                  <a:srgbClr val="FFFFFF"/>
                </a:solidFill>
                <a:latin typeface="Arial"/>
                <a:cs typeface="Arial"/>
                <a:sym typeface="Arial"/>
              </a:rPr>
              <a:t>Topic Group on AI for Radiology</a:t>
            </a:r>
          </a:p>
          <a:p>
            <a:pPr algn="ctr" defTabSz="1219170" hangingPunct="0">
              <a:lnSpc>
                <a:spcPct val="90000"/>
              </a:lnSpc>
            </a:pPr>
            <a:endParaRPr sz="3333" b="1" kern="0">
              <a:solidFill>
                <a:srgbClr val="FFFFFF"/>
              </a:solidFill>
              <a:latin typeface="Arial"/>
              <a:cs typeface="Arial"/>
              <a:sym typeface="Arial"/>
            </a:endParaRPr>
          </a:p>
          <a:p>
            <a:pPr algn="ctr" defTabSz="1219170" hangingPunct="0">
              <a:lnSpc>
                <a:spcPct val="90000"/>
              </a:lnSpc>
            </a:pPr>
            <a:endParaRPr sz="3333" b="1" kern="0">
              <a:solidFill>
                <a:srgbClr val="FFFFFF"/>
              </a:solidFill>
              <a:latin typeface="Arial"/>
              <a:cs typeface="Arial"/>
              <a:sym typeface="Arial"/>
            </a:endParaRPr>
          </a:p>
          <a:p>
            <a:pPr algn="ctr" defTabSz="1219170" hangingPunct="0">
              <a:lnSpc>
                <a:spcPct val="90000"/>
              </a:lnSpc>
              <a:spcBef>
                <a:spcPts val="1067"/>
              </a:spcBef>
              <a:defRPr sz="2500">
                <a:solidFill>
                  <a:srgbClr val="FFFFFF"/>
                </a:solidFill>
                <a:latin typeface="Calibri"/>
                <a:ea typeface="Calibri"/>
                <a:cs typeface="Calibri"/>
                <a:sym typeface="Calibri"/>
              </a:defRPr>
            </a:pPr>
            <a:r>
              <a:rPr sz="3333" kern="0">
                <a:solidFill>
                  <a:srgbClr val="FFFFFF"/>
                </a:solidFill>
                <a:latin typeface="Calibri"/>
                <a:cs typeface="Calibri"/>
                <a:sym typeface="Calibri"/>
              </a:rPr>
              <a:t>Darlington Akogo</a:t>
            </a:r>
            <a:br>
              <a:rPr sz="3333" kern="0">
                <a:solidFill>
                  <a:srgbClr val="FFFFFF"/>
                </a:solidFill>
                <a:latin typeface="Calibri"/>
                <a:cs typeface="Calibri"/>
                <a:sym typeface="Calibri"/>
              </a:rPr>
            </a:br>
            <a:r>
              <a:rPr sz="3333" kern="0">
                <a:solidFill>
                  <a:srgbClr val="FFFFFF"/>
                </a:solidFill>
                <a:latin typeface="Calibri"/>
                <a:cs typeface="Calibri"/>
                <a:sym typeface="Calibri"/>
              </a:rPr>
              <a:t>Topic Driver</a:t>
            </a:r>
          </a:p>
          <a:p>
            <a:pPr algn="ctr" defTabSz="1219170" hangingPunct="0">
              <a:defRPr sz="1900">
                <a:solidFill>
                  <a:srgbClr val="FFFFFF"/>
                </a:solidFill>
              </a:defRPr>
            </a:pPr>
            <a:r>
              <a:rPr sz="2533" kern="0">
                <a:solidFill>
                  <a:srgbClr val="FFFFFF"/>
                </a:solidFill>
                <a:latin typeface="Arial"/>
                <a:cs typeface="Arial"/>
                <a:sym typeface="Arial"/>
              </a:rPr>
              <a:t>Founder, Executive Director</a:t>
            </a:r>
          </a:p>
          <a:p>
            <a:pPr algn="ctr" defTabSz="1219170" hangingPunct="0">
              <a:defRPr sz="1900">
                <a:solidFill>
                  <a:srgbClr val="FFFFFF"/>
                </a:solidFill>
              </a:defRPr>
            </a:pPr>
            <a:r>
              <a:rPr sz="2533" kern="0">
                <a:solidFill>
                  <a:srgbClr val="FFFFFF"/>
                </a:solidFill>
                <a:latin typeface="Arial"/>
                <a:cs typeface="Arial"/>
                <a:sym typeface="Arial"/>
              </a:rPr>
              <a:t>minoHealth AI Labs</a:t>
            </a:r>
            <a:endParaRPr sz="2533" kern="0">
              <a:solidFill>
                <a:srgbClr val="212121">
                  <a:lumOff val="21764"/>
                </a:srgbClr>
              </a:solidFill>
              <a:latin typeface="Arial"/>
              <a:cs typeface="Arial"/>
              <a:sym typeface="Arial"/>
            </a:endParaRPr>
          </a:p>
          <a:p>
            <a:pPr algn="ctr" defTabSz="1219170" hangingPunct="0">
              <a:defRPr sz="1900">
                <a:solidFill>
                  <a:srgbClr val="FFFFFF"/>
                </a:solidFill>
              </a:defRPr>
            </a:pPr>
            <a:r>
              <a:rPr sz="2533" kern="0">
                <a:solidFill>
                  <a:srgbClr val="FFFFFF"/>
                </a:solidFill>
                <a:latin typeface="Arial"/>
                <a:cs typeface="Arial"/>
                <a:sym typeface="Arial"/>
              </a:rPr>
              <a:t>darlington@gudra-studio.com</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Google Shape;184;p31"/>
          <p:cNvSpPr txBox="1">
            <a:spLocks noGrp="1"/>
          </p:cNvSpPr>
          <p:nvPr>
            <p:ph type="title"/>
          </p:nvPr>
        </p:nvSpPr>
        <p:spPr>
          <a:xfrm>
            <a:off x="415599" y="593368"/>
            <a:ext cx="11360803" cy="763601"/>
          </a:xfrm>
          <a:prstGeom prst="rect">
            <a:avLst/>
          </a:prstGeom>
        </p:spPr>
        <p:txBody>
          <a:bodyPr/>
          <a:lstStyle/>
          <a:p>
            <a:pPr defTabSz="1170401">
              <a:defRPr sz="2688"/>
            </a:pPr>
            <a:endParaRPr/>
          </a:p>
        </p:txBody>
      </p:sp>
      <p:sp>
        <p:nvSpPr>
          <p:cNvPr id="186" name="Google Shape;185;p31"/>
          <p:cNvSpPr txBox="1">
            <a:spLocks noGrp="1"/>
          </p:cNvSpPr>
          <p:nvPr>
            <p:ph type="body" idx="1"/>
          </p:nvPr>
        </p:nvSpPr>
        <p:spPr>
          <a:xfrm>
            <a:off x="415599" y="1536633"/>
            <a:ext cx="11360803" cy="4555200"/>
          </a:xfrm>
          <a:prstGeom prst="rect">
            <a:avLst/>
          </a:prstGeom>
        </p:spPr>
        <p:txBody>
          <a:bodyPr/>
          <a:lstStyle/>
          <a:p>
            <a:pPr marL="0" indent="0">
              <a:spcBef>
                <a:spcPts val="2133"/>
              </a:spcBef>
              <a:buSzTx/>
              <a:buNone/>
            </a:pPr>
            <a:endParaRPr/>
          </a:p>
        </p:txBody>
      </p:sp>
      <p:pic>
        <p:nvPicPr>
          <p:cNvPr id="187" name="Google Shape;186;p31" descr="Google Shape;186;p31"/>
          <p:cNvPicPr>
            <a:picLocks noChangeAspect="1"/>
          </p:cNvPicPr>
          <p:nvPr/>
        </p:nvPicPr>
        <p:blipFill>
          <a:blip r:embed="rId2"/>
          <a:stretch>
            <a:fillRect/>
          </a:stretch>
        </p:blipFill>
        <p:spPr>
          <a:xfrm>
            <a:off x="827739" y="0"/>
            <a:ext cx="10536524" cy="6858000"/>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Double-click to edit"/>
          <p:cNvSpPr txBox="1">
            <a:spLocks noGrp="1"/>
          </p:cNvSpPr>
          <p:nvPr>
            <p:ph type="title"/>
          </p:nvPr>
        </p:nvSpPr>
        <p:spPr>
          <a:prstGeom prst="rect">
            <a:avLst/>
          </a:prstGeom>
        </p:spPr>
        <p:txBody>
          <a:bodyPr/>
          <a:lstStyle/>
          <a:p>
            <a:pPr defTabSz="1170401">
              <a:defRPr sz="2688"/>
            </a:pPr>
            <a:endParaRPr/>
          </a:p>
        </p:txBody>
      </p:sp>
      <p:sp>
        <p:nvSpPr>
          <p:cNvPr id="190" name="Double-click to edit"/>
          <p:cNvSpPr txBox="1">
            <a:spLocks noGrp="1"/>
          </p:cNvSpPr>
          <p:nvPr>
            <p:ph type="body" idx="1"/>
          </p:nvPr>
        </p:nvSpPr>
        <p:spPr>
          <a:prstGeom prst="rect">
            <a:avLst/>
          </a:prstGeom>
        </p:spPr>
        <p:txBody>
          <a:bodyPr/>
          <a:lstStyle/>
          <a:p>
            <a:endParaRPr/>
          </a:p>
        </p:txBody>
      </p:sp>
      <p:pic>
        <p:nvPicPr>
          <p:cNvPr id="191" name="Untitled design-27.png" descr="Untitled design-27.png"/>
          <p:cNvPicPr>
            <a:picLocks noChangeAspect="1"/>
          </p:cNvPicPr>
          <p:nvPr/>
        </p:nvPicPr>
        <p:blipFill>
          <a:blip r:embed="rId2"/>
          <a:stretch>
            <a:fillRect/>
          </a:stretch>
        </p:blipFill>
        <p:spPr>
          <a:xfrm>
            <a:off x="1524000" y="-190027"/>
            <a:ext cx="9650736" cy="7238053"/>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Google Shape;191;p32"/>
          <p:cNvSpPr txBox="1">
            <a:spLocks noGrp="1"/>
          </p:cNvSpPr>
          <p:nvPr>
            <p:ph type="ctrTitle"/>
          </p:nvPr>
        </p:nvSpPr>
        <p:spPr>
          <a:xfrm>
            <a:off x="415609" y="992767"/>
            <a:ext cx="11360803" cy="2736799"/>
          </a:xfrm>
          <a:prstGeom prst="rect">
            <a:avLst/>
          </a:prstGeom>
        </p:spPr>
        <p:txBody>
          <a:bodyPr/>
          <a:lstStyle/>
          <a:p>
            <a:endParaRPr/>
          </a:p>
        </p:txBody>
      </p:sp>
      <p:sp>
        <p:nvSpPr>
          <p:cNvPr id="194" name="Google Shape;192;p32"/>
          <p:cNvSpPr txBox="1">
            <a:spLocks noGrp="1"/>
          </p:cNvSpPr>
          <p:nvPr>
            <p:ph type="subTitle" sz="quarter" idx="1"/>
          </p:nvPr>
        </p:nvSpPr>
        <p:spPr>
          <a:xfrm>
            <a:off x="415599" y="3778834"/>
            <a:ext cx="11360803" cy="1056801"/>
          </a:xfrm>
          <a:prstGeom prst="rect">
            <a:avLst/>
          </a:prstGeom>
        </p:spPr>
        <p:txBody>
          <a:bodyPr/>
          <a:lstStyle/>
          <a:p>
            <a:pPr marL="0" indent="0"/>
            <a:endParaRPr/>
          </a:p>
        </p:txBody>
      </p:sp>
      <p:pic>
        <p:nvPicPr>
          <p:cNvPr id="195" name="Google Shape;193;p32" descr="Google Shape;193;p32"/>
          <p:cNvPicPr>
            <a:picLocks noChangeAspect="1"/>
          </p:cNvPicPr>
          <p:nvPr/>
        </p:nvPicPr>
        <p:blipFill>
          <a:blip r:embed="rId2"/>
          <a:stretch>
            <a:fillRect/>
          </a:stretch>
        </p:blipFill>
        <p:spPr>
          <a:xfrm>
            <a:off x="-421003" y="1"/>
            <a:ext cx="13033996" cy="6857996"/>
          </a:xfrm>
          <a:prstGeom prst="rect">
            <a:avLst/>
          </a:prstGeom>
          <a:ln w="12700">
            <a:miter lim="400000"/>
          </a:ln>
        </p:spPr>
      </p:pic>
      <p:sp>
        <p:nvSpPr>
          <p:cNvPr id="196" name="Google Shape;194;p32"/>
          <p:cNvSpPr txBox="1"/>
          <p:nvPr/>
        </p:nvSpPr>
        <p:spPr>
          <a:xfrm>
            <a:off x="1349334" y="733900"/>
            <a:ext cx="9493335" cy="37107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00" tIns="45700" rIns="45700" bIns="45700">
            <a:spAutoFit/>
          </a:bodyPr>
          <a:lstStyle/>
          <a:p>
            <a:pPr algn="ctr" defTabSz="1219170" hangingPunct="0">
              <a:lnSpc>
                <a:spcPct val="90000"/>
              </a:lnSpc>
              <a:defRPr sz="2500" b="1">
                <a:solidFill>
                  <a:srgbClr val="FFFFFF"/>
                </a:solidFill>
              </a:defRPr>
            </a:pPr>
            <a:r>
              <a:rPr sz="3333" b="1" kern="0">
                <a:solidFill>
                  <a:srgbClr val="FFFFFF"/>
                </a:solidFill>
                <a:latin typeface="Arial"/>
                <a:cs typeface="Arial"/>
                <a:sym typeface="Arial"/>
              </a:rPr>
              <a:t>Topic Group on AI for Radiology</a:t>
            </a:r>
          </a:p>
          <a:p>
            <a:pPr algn="ctr" defTabSz="1219170" hangingPunct="0">
              <a:lnSpc>
                <a:spcPct val="90000"/>
              </a:lnSpc>
            </a:pPr>
            <a:endParaRPr sz="3333" b="1" kern="0">
              <a:solidFill>
                <a:srgbClr val="FFFFFF"/>
              </a:solidFill>
              <a:latin typeface="Arial"/>
              <a:cs typeface="Arial"/>
              <a:sym typeface="Arial"/>
            </a:endParaRPr>
          </a:p>
          <a:p>
            <a:pPr algn="ctr" defTabSz="1219170" hangingPunct="0">
              <a:lnSpc>
                <a:spcPct val="90000"/>
              </a:lnSpc>
            </a:pPr>
            <a:endParaRPr sz="3333" b="1" kern="0">
              <a:solidFill>
                <a:srgbClr val="FFFFFF"/>
              </a:solidFill>
              <a:latin typeface="Arial"/>
              <a:cs typeface="Arial"/>
              <a:sym typeface="Arial"/>
            </a:endParaRPr>
          </a:p>
          <a:p>
            <a:pPr algn="ctr" defTabSz="1219170" hangingPunct="0">
              <a:lnSpc>
                <a:spcPct val="90000"/>
              </a:lnSpc>
              <a:spcBef>
                <a:spcPts val="1067"/>
              </a:spcBef>
              <a:defRPr sz="2500">
                <a:solidFill>
                  <a:srgbClr val="FFFFFF"/>
                </a:solidFill>
                <a:latin typeface="Calibri"/>
                <a:ea typeface="Calibri"/>
                <a:cs typeface="Calibri"/>
                <a:sym typeface="Calibri"/>
              </a:defRPr>
            </a:pPr>
            <a:r>
              <a:rPr sz="3333" kern="0">
                <a:solidFill>
                  <a:srgbClr val="FFFFFF"/>
                </a:solidFill>
                <a:latin typeface="Calibri"/>
                <a:cs typeface="Calibri"/>
                <a:sym typeface="Calibri"/>
              </a:rPr>
              <a:t>Darlington Akogo</a:t>
            </a:r>
            <a:br>
              <a:rPr sz="3333" kern="0">
                <a:solidFill>
                  <a:srgbClr val="FFFFFF"/>
                </a:solidFill>
                <a:latin typeface="Calibri"/>
                <a:cs typeface="Calibri"/>
                <a:sym typeface="Calibri"/>
              </a:rPr>
            </a:br>
            <a:r>
              <a:rPr sz="3333" kern="0">
                <a:solidFill>
                  <a:srgbClr val="FFFFFF"/>
                </a:solidFill>
                <a:latin typeface="Calibri"/>
                <a:cs typeface="Calibri"/>
                <a:sym typeface="Calibri"/>
              </a:rPr>
              <a:t>Topic Driver</a:t>
            </a:r>
          </a:p>
          <a:p>
            <a:pPr algn="ctr" defTabSz="1219170" hangingPunct="0">
              <a:defRPr sz="1900">
                <a:solidFill>
                  <a:srgbClr val="FFFFFF"/>
                </a:solidFill>
              </a:defRPr>
            </a:pPr>
            <a:r>
              <a:rPr sz="2533" kern="0">
                <a:solidFill>
                  <a:srgbClr val="FFFFFF"/>
                </a:solidFill>
                <a:latin typeface="Arial"/>
                <a:cs typeface="Arial"/>
                <a:sym typeface="Arial"/>
              </a:rPr>
              <a:t>Founder, Executive Director</a:t>
            </a:r>
          </a:p>
          <a:p>
            <a:pPr algn="ctr" defTabSz="1219170" hangingPunct="0">
              <a:defRPr sz="1900">
                <a:solidFill>
                  <a:srgbClr val="FFFFFF"/>
                </a:solidFill>
              </a:defRPr>
            </a:pPr>
            <a:r>
              <a:rPr sz="2533" kern="0">
                <a:solidFill>
                  <a:srgbClr val="FFFFFF"/>
                </a:solidFill>
                <a:latin typeface="Arial"/>
                <a:cs typeface="Arial"/>
                <a:sym typeface="Arial"/>
              </a:rPr>
              <a:t>minoHealth AI Labs</a:t>
            </a:r>
            <a:endParaRPr sz="2533" kern="0">
              <a:solidFill>
                <a:srgbClr val="212121">
                  <a:lumOff val="21764"/>
                </a:srgbClr>
              </a:solidFill>
              <a:latin typeface="Arial"/>
              <a:cs typeface="Arial"/>
              <a:sym typeface="Arial"/>
            </a:endParaRPr>
          </a:p>
          <a:p>
            <a:pPr algn="ctr" defTabSz="1219170" hangingPunct="0">
              <a:defRPr sz="1900">
                <a:solidFill>
                  <a:srgbClr val="FFFFFF"/>
                </a:solidFill>
              </a:defRPr>
            </a:pPr>
            <a:r>
              <a:rPr sz="2533" kern="0">
                <a:solidFill>
                  <a:srgbClr val="FFFFFF"/>
                </a:solidFill>
                <a:latin typeface="Arial"/>
                <a:cs typeface="Arial"/>
                <a:sym typeface="Arial"/>
              </a:rPr>
              <a:t>darlington@gudra-studio.com</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Google Shape;62;p14" descr="Google Shape;62;p14"/>
          <p:cNvPicPr>
            <a:picLocks noChangeAspect="1"/>
          </p:cNvPicPr>
          <p:nvPr/>
        </p:nvPicPr>
        <p:blipFill>
          <a:blip r:embed="rId2"/>
          <a:stretch>
            <a:fillRect/>
          </a:stretch>
        </p:blipFill>
        <p:spPr>
          <a:xfrm>
            <a:off x="1" y="12657"/>
            <a:ext cx="12192001" cy="6845344"/>
          </a:xfrm>
          <a:prstGeom prst="rect">
            <a:avLst/>
          </a:prstGeom>
          <a:ln w="12700">
            <a:miter lim="400000"/>
          </a:ln>
        </p:spPr>
      </p:pic>
      <p:sp>
        <p:nvSpPr>
          <p:cNvPr id="115" name="Google Shape;63;p14"/>
          <p:cNvSpPr txBox="1">
            <a:spLocks noGrp="1"/>
          </p:cNvSpPr>
          <p:nvPr>
            <p:ph type="title"/>
          </p:nvPr>
        </p:nvSpPr>
        <p:spPr>
          <a:xfrm>
            <a:off x="415599" y="593368"/>
            <a:ext cx="11360803" cy="763601"/>
          </a:xfrm>
          <a:prstGeom prst="rect">
            <a:avLst/>
          </a:prstGeom>
          <a:solidFill>
            <a:srgbClr val="070707">
              <a:alpha val="54210"/>
            </a:srgbClr>
          </a:solidFill>
        </p:spPr>
        <p:txBody>
          <a:bodyPr/>
          <a:lstStyle>
            <a:lvl1pPr>
              <a:defRPr>
                <a:solidFill>
                  <a:srgbClr val="FFFFFF"/>
                </a:solidFill>
                <a:latin typeface="Calibri"/>
                <a:ea typeface="Calibri"/>
                <a:cs typeface="Calibri"/>
                <a:sym typeface="Calibri"/>
              </a:defRPr>
            </a:lvl1pPr>
          </a:lstStyle>
          <a:p>
            <a:r>
              <a:t>AI in Radiology - Overview</a:t>
            </a:r>
          </a:p>
        </p:txBody>
      </p:sp>
      <p:sp>
        <p:nvSpPr>
          <p:cNvPr id="116" name="Google Shape;64;p14"/>
          <p:cNvSpPr txBox="1">
            <a:spLocks noGrp="1"/>
          </p:cNvSpPr>
          <p:nvPr>
            <p:ph type="body" idx="1"/>
          </p:nvPr>
        </p:nvSpPr>
        <p:spPr>
          <a:xfrm>
            <a:off x="415599" y="1536632"/>
            <a:ext cx="11360803" cy="4957603"/>
          </a:xfrm>
          <a:prstGeom prst="rect">
            <a:avLst/>
          </a:prstGeom>
          <a:solidFill>
            <a:srgbClr val="070707">
              <a:alpha val="54210"/>
            </a:srgbClr>
          </a:solidFill>
        </p:spPr>
        <p:txBody>
          <a:bodyPr/>
          <a:lstStyle/>
          <a:p>
            <a:pPr marL="0" indent="0">
              <a:buSzTx/>
              <a:buNone/>
              <a:defRPr>
                <a:solidFill>
                  <a:srgbClr val="FFFFFF"/>
                </a:solidFill>
                <a:latin typeface="Calibri"/>
                <a:ea typeface="Calibri"/>
                <a:cs typeface="Calibri"/>
                <a:sym typeface="Calibri"/>
              </a:defRPr>
            </a:pPr>
            <a:r>
              <a:t>AI systems in radiology have achieved impressive results. They outperformed radiologists in some cases. </a:t>
            </a:r>
          </a:p>
          <a:p>
            <a:pPr marL="0" indent="0">
              <a:spcBef>
                <a:spcPts val="2133"/>
              </a:spcBef>
              <a:buSzTx/>
              <a:buNone/>
              <a:defRPr>
                <a:solidFill>
                  <a:srgbClr val="FFFFFF"/>
                </a:solidFill>
                <a:latin typeface="Calibri"/>
                <a:ea typeface="Calibri"/>
                <a:cs typeface="Calibri"/>
                <a:sym typeface="Calibri"/>
              </a:defRPr>
            </a:pPr>
            <a:r>
              <a:t>Challenge in properly testing AI radiological systems and ensuring they work in all edge and diverse cases radiologists encounter.</a:t>
            </a:r>
          </a:p>
          <a:p>
            <a:pPr marL="0" indent="0">
              <a:spcBef>
                <a:spcPts val="2133"/>
              </a:spcBef>
              <a:buSzTx/>
              <a:buNone/>
              <a:defRPr>
                <a:solidFill>
                  <a:srgbClr val="FFFFFF"/>
                </a:solidFill>
                <a:latin typeface="Calibri"/>
                <a:ea typeface="Calibri"/>
                <a:cs typeface="Calibri"/>
                <a:sym typeface="Calibri"/>
              </a:defRPr>
            </a:pPr>
            <a:r>
              <a:t>Study analysed 31,587 AI healthcare studies, only 69 studies provided enough data enabling calculation of test accuracy. Only 25 studies further did out-of-sample external validations. And further, only 14 of such studies compared the models’ performances to that of radiologists.  (Liu et al., 2019)</a:t>
            </a:r>
          </a:p>
          <a:p>
            <a:pPr marL="0" indent="0">
              <a:spcBef>
                <a:spcPts val="2133"/>
              </a:spcBef>
              <a:buSzTx/>
              <a:buNone/>
              <a:defRPr>
                <a:solidFill>
                  <a:srgbClr val="FFFFFF"/>
                </a:solidFill>
                <a:latin typeface="Calibri"/>
                <a:ea typeface="Calibri"/>
                <a:cs typeface="Calibri"/>
                <a:sym typeface="Calibri"/>
              </a:defRPr>
            </a:pPr>
            <a:r>
              <a:t>Standardisation and benchmarking is required.</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Google Shape;69;p15" descr="Google Shape;69;p15"/>
          <p:cNvPicPr>
            <a:picLocks noChangeAspect="1"/>
          </p:cNvPicPr>
          <p:nvPr/>
        </p:nvPicPr>
        <p:blipFill>
          <a:blip r:embed="rId2"/>
          <a:stretch>
            <a:fillRect/>
          </a:stretch>
        </p:blipFill>
        <p:spPr>
          <a:xfrm>
            <a:off x="-152635" y="-1381294"/>
            <a:ext cx="12344632" cy="8239295"/>
          </a:xfrm>
          <a:prstGeom prst="rect">
            <a:avLst/>
          </a:prstGeom>
          <a:ln w="12700">
            <a:miter lim="400000"/>
          </a:ln>
        </p:spPr>
      </p:pic>
      <p:sp>
        <p:nvSpPr>
          <p:cNvPr id="119" name="Google Shape;70;p15"/>
          <p:cNvSpPr txBox="1">
            <a:spLocks noGrp="1"/>
          </p:cNvSpPr>
          <p:nvPr>
            <p:ph type="title"/>
          </p:nvPr>
        </p:nvSpPr>
        <p:spPr>
          <a:xfrm>
            <a:off x="415599" y="593368"/>
            <a:ext cx="11360803" cy="763601"/>
          </a:xfrm>
          <a:prstGeom prst="rect">
            <a:avLst/>
          </a:prstGeom>
          <a:solidFill>
            <a:srgbClr val="070707">
              <a:alpha val="54210"/>
            </a:srgbClr>
          </a:solidFill>
        </p:spPr>
        <p:txBody>
          <a:bodyPr/>
          <a:lstStyle/>
          <a:p>
            <a:pPr defTabSz="487668">
              <a:defRPr sz="1120">
                <a:solidFill>
                  <a:srgbClr val="FFFFFF"/>
                </a:solidFill>
                <a:latin typeface="Calibri"/>
                <a:ea typeface="Calibri"/>
                <a:cs typeface="Calibri"/>
                <a:sym typeface="Calibri"/>
              </a:defRPr>
            </a:pPr>
            <a:r>
              <a:t>Objectives</a:t>
            </a:r>
          </a:p>
          <a:p>
            <a:pPr defTabSz="487668">
              <a:defRPr sz="1120"/>
            </a:pPr>
            <a:endParaRPr>
              <a:solidFill>
                <a:srgbClr val="FFFFFF"/>
              </a:solidFill>
              <a:latin typeface="Calibri"/>
              <a:ea typeface="Calibri"/>
              <a:cs typeface="Calibri"/>
              <a:sym typeface="Calibri"/>
            </a:endParaRPr>
          </a:p>
        </p:txBody>
      </p:sp>
      <p:sp>
        <p:nvSpPr>
          <p:cNvPr id="120" name="Google Shape;71;p15"/>
          <p:cNvSpPr txBox="1">
            <a:spLocks noGrp="1"/>
          </p:cNvSpPr>
          <p:nvPr>
            <p:ph type="body" idx="1"/>
          </p:nvPr>
        </p:nvSpPr>
        <p:spPr>
          <a:xfrm>
            <a:off x="415599" y="1536633"/>
            <a:ext cx="11360803" cy="4750000"/>
          </a:xfrm>
          <a:prstGeom prst="rect">
            <a:avLst/>
          </a:prstGeom>
          <a:solidFill>
            <a:srgbClr val="070707">
              <a:alpha val="54210"/>
            </a:srgbClr>
          </a:solidFill>
        </p:spPr>
        <p:txBody>
          <a:bodyPr/>
          <a:lstStyle/>
          <a:p>
            <a:pPr marL="0" indent="0">
              <a:buSzTx/>
              <a:buNone/>
              <a:defRPr>
                <a:solidFill>
                  <a:srgbClr val="FFFFFF"/>
                </a:solidFill>
                <a:latin typeface="Calibri"/>
                <a:ea typeface="Calibri"/>
                <a:cs typeface="Calibri"/>
                <a:sym typeface="Calibri"/>
              </a:defRPr>
            </a:pPr>
            <a:r>
              <a:t>TG-Radiology is dedicated to the development of global standards for the evaluation and benchmarking of AI radiological systems. </a:t>
            </a:r>
          </a:p>
          <a:p>
            <a:pPr marL="0" indent="0">
              <a:spcBef>
                <a:spcPts val="2133"/>
              </a:spcBef>
              <a:buSzTx/>
              <a:buNone/>
              <a:defRPr>
                <a:solidFill>
                  <a:srgbClr val="FFFFFF"/>
                </a:solidFill>
                <a:latin typeface="Calibri"/>
                <a:ea typeface="Calibri"/>
                <a:cs typeface="Calibri"/>
                <a:sym typeface="Calibri"/>
              </a:defRPr>
            </a:pPr>
            <a:r>
              <a:t>We are also collecting diverse data towards the assessment of AI radiological applications.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Google Shape;76;p16" descr="Google Shape;76;p16"/>
          <p:cNvPicPr>
            <a:picLocks noChangeAspect="1"/>
          </p:cNvPicPr>
          <p:nvPr/>
        </p:nvPicPr>
        <p:blipFill>
          <a:blip r:embed="rId2"/>
          <a:stretch>
            <a:fillRect/>
          </a:stretch>
        </p:blipFill>
        <p:spPr>
          <a:xfrm>
            <a:off x="5" y="-1265267"/>
            <a:ext cx="12192003" cy="8123268"/>
          </a:xfrm>
          <a:prstGeom prst="rect">
            <a:avLst/>
          </a:prstGeom>
          <a:ln w="12700">
            <a:miter lim="400000"/>
          </a:ln>
        </p:spPr>
      </p:pic>
      <p:pic>
        <p:nvPicPr>
          <p:cNvPr id="123" name="Google Shape;77;p16" descr="Google Shape;77;p16"/>
          <p:cNvPicPr>
            <a:picLocks noChangeAspect="1"/>
          </p:cNvPicPr>
          <p:nvPr/>
        </p:nvPicPr>
        <p:blipFill>
          <a:blip r:embed="rId3"/>
          <a:stretch>
            <a:fillRect/>
          </a:stretch>
        </p:blipFill>
        <p:spPr>
          <a:xfrm>
            <a:off x="-3029" y="-1265267"/>
            <a:ext cx="12195029" cy="8123268"/>
          </a:xfrm>
          <a:prstGeom prst="rect">
            <a:avLst/>
          </a:prstGeom>
          <a:ln w="12700">
            <a:miter lim="400000"/>
          </a:ln>
        </p:spPr>
      </p:pic>
      <p:sp>
        <p:nvSpPr>
          <p:cNvPr id="124" name="Google Shape;78;p16"/>
          <p:cNvSpPr txBox="1">
            <a:spLocks noGrp="1"/>
          </p:cNvSpPr>
          <p:nvPr>
            <p:ph type="title"/>
          </p:nvPr>
        </p:nvSpPr>
        <p:spPr>
          <a:xfrm>
            <a:off x="415599" y="593368"/>
            <a:ext cx="11360803" cy="763601"/>
          </a:xfrm>
          <a:prstGeom prst="rect">
            <a:avLst/>
          </a:prstGeom>
          <a:solidFill>
            <a:srgbClr val="070707">
              <a:alpha val="54210"/>
            </a:srgbClr>
          </a:solidFill>
        </p:spPr>
        <p:txBody>
          <a:bodyPr/>
          <a:lstStyle/>
          <a:p>
            <a:pPr defTabSz="487668">
              <a:defRPr sz="1120">
                <a:solidFill>
                  <a:srgbClr val="FFFFFF"/>
                </a:solidFill>
                <a:latin typeface="Calibri"/>
                <a:ea typeface="Calibri"/>
                <a:cs typeface="Calibri"/>
                <a:sym typeface="Calibri"/>
              </a:defRPr>
            </a:pPr>
            <a:r>
              <a:t>Participants</a:t>
            </a:r>
          </a:p>
          <a:p>
            <a:pPr defTabSz="487668">
              <a:defRPr sz="1120"/>
            </a:pPr>
            <a:endParaRPr>
              <a:solidFill>
                <a:srgbClr val="FFFFFF"/>
              </a:solidFill>
              <a:latin typeface="Calibri"/>
              <a:ea typeface="Calibri"/>
              <a:cs typeface="Calibri"/>
              <a:sym typeface="Calibri"/>
            </a:endParaRPr>
          </a:p>
        </p:txBody>
      </p:sp>
      <p:sp>
        <p:nvSpPr>
          <p:cNvPr id="125" name="Google Shape;79;p16"/>
          <p:cNvSpPr txBox="1">
            <a:spLocks noGrp="1"/>
          </p:cNvSpPr>
          <p:nvPr>
            <p:ph type="body" idx="1"/>
          </p:nvPr>
        </p:nvSpPr>
        <p:spPr>
          <a:xfrm>
            <a:off x="415599" y="1536634"/>
            <a:ext cx="11360803" cy="4682001"/>
          </a:xfrm>
          <a:prstGeom prst="rect">
            <a:avLst/>
          </a:prstGeom>
          <a:solidFill>
            <a:srgbClr val="070707">
              <a:alpha val="81460"/>
            </a:srgbClr>
          </a:solidFill>
        </p:spPr>
        <p:txBody>
          <a:bodyPr/>
          <a:lstStyle/>
          <a:p>
            <a:pPr marL="0" indent="0">
              <a:buSzTx/>
              <a:buNone/>
              <a:defRPr>
                <a:solidFill>
                  <a:srgbClr val="FFFFFF"/>
                </a:solidFill>
                <a:latin typeface="Calibri"/>
                <a:ea typeface="Calibri"/>
                <a:cs typeface="Calibri"/>
                <a:sym typeface="Calibri"/>
              </a:defRPr>
            </a:pPr>
            <a:r>
              <a:t>40 participants currently</a:t>
            </a:r>
          </a:p>
          <a:p>
            <a:pPr marL="0" indent="0">
              <a:spcBef>
                <a:spcPts val="2133"/>
              </a:spcBef>
              <a:buSzTx/>
              <a:buNone/>
              <a:defRPr>
                <a:solidFill>
                  <a:srgbClr val="FFFFFF"/>
                </a:solidFill>
                <a:latin typeface="Calibri"/>
                <a:ea typeface="Calibri"/>
                <a:cs typeface="Calibri"/>
                <a:sym typeface="Calibri"/>
              </a:defRPr>
            </a:pPr>
            <a:r>
              <a:t>From 5 continents; Africa, North America, South America, Europe, Asia</a:t>
            </a:r>
          </a:p>
          <a:p>
            <a:pPr marL="0" indent="0">
              <a:spcBef>
                <a:spcPts val="2133"/>
              </a:spcBef>
              <a:buSzTx/>
              <a:buNone/>
              <a:defRPr>
                <a:solidFill>
                  <a:srgbClr val="FFFFFF"/>
                </a:solidFill>
                <a:latin typeface="Calibri"/>
                <a:ea typeface="Calibri"/>
                <a:cs typeface="Calibri"/>
                <a:sym typeface="Calibri"/>
              </a:defRPr>
            </a:pPr>
            <a:r>
              <a:t>AI providers, other digital health providers, health centers, universities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Google Shape;84;p17" descr="Google Shape;84;p17"/>
          <p:cNvPicPr>
            <a:picLocks noChangeAspect="1"/>
          </p:cNvPicPr>
          <p:nvPr/>
        </p:nvPicPr>
        <p:blipFill>
          <a:blip r:embed="rId2"/>
          <a:stretch>
            <a:fillRect/>
          </a:stretch>
        </p:blipFill>
        <p:spPr>
          <a:xfrm>
            <a:off x="5" y="-1265267"/>
            <a:ext cx="12192003" cy="8123268"/>
          </a:xfrm>
          <a:prstGeom prst="rect">
            <a:avLst/>
          </a:prstGeom>
          <a:ln w="12700">
            <a:miter lim="400000"/>
          </a:ln>
        </p:spPr>
      </p:pic>
      <p:pic>
        <p:nvPicPr>
          <p:cNvPr id="128" name="Google Shape;85;p17" descr="Google Shape;85;p17"/>
          <p:cNvPicPr>
            <a:picLocks noChangeAspect="1"/>
          </p:cNvPicPr>
          <p:nvPr/>
        </p:nvPicPr>
        <p:blipFill>
          <a:blip r:embed="rId3"/>
          <a:stretch>
            <a:fillRect/>
          </a:stretch>
        </p:blipFill>
        <p:spPr>
          <a:xfrm>
            <a:off x="-3029" y="-1265267"/>
            <a:ext cx="12195029" cy="8123268"/>
          </a:xfrm>
          <a:prstGeom prst="rect">
            <a:avLst/>
          </a:prstGeom>
          <a:ln w="12700">
            <a:miter lim="400000"/>
          </a:ln>
        </p:spPr>
      </p:pic>
      <p:sp>
        <p:nvSpPr>
          <p:cNvPr id="129" name="Google Shape;86;p17"/>
          <p:cNvSpPr txBox="1">
            <a:spLocks noGrp="1"/>
          </p:cNvSpPr>
          <p:nvPr>
            <p:ph type="title"/>
          </p:nvPr>
        </p:nvSpPr>
        <p:spPr>
          <a:xfrm>
            <a:off x="415599" y="593368"/>
            <a:ext cx="11360803" cy="763601"/>
          </a:xfrm>
          <a:prstGeom prst="rect">
            <a:avLst/>
          </a:prstGeom>
          <a:solidFill>
            <a:srgbClr val="070707">
              <a:alpha val="54210"/>
            </a:srgbClr>
          </a:solidFill>
        </p:spPr>
        <p:txBody>
          <a:bodyPr/>
          <a:lstStyle/>
          <a:p>
            <a:pPr defTabSz="487668">
              <a:defRPr sz="1120">
                <a:solidFill>
                  <a:srgbClr val="FFFFFF"/>
                </a:solidFill>
                <a:latin typeface="Calibri"/>
                <a:ea typeface="Calibri"/>
                <a:cs typeface="Calibri"/>
                <a:sym typeface="Calibri"/>
              </a:defRPr>
            </a:pPr>
            <a:r>
              <a:t>Contributors to TDD</a:t>
            </a:r>
          </a:p>
          <a:p>
            <a:pPr defTabSz="487668">
              <a:defRPr sz="1120"/>
            </a:pPr>
            <a:endParaRPr>
              <a:solidFill>
                <a:srgbClr val="FFFFFF"/>
              </a:solidFill>
              <a:latin typeface="Calibri"/>
              <a:ea typeface="Calibri"/>
              <a:cs typeface="Calibri"/>
              <a:sym typeface="Calibri"/>
            </a:endParaRPr>
          </a:p>
        </p:txBody>
      </p:sp>
      <p:sp>
        <p:nvSpPr>
          <p:cNvPr id="130" name="Google Shape;87;p17"/>
          <p:cNvSpPr txBox="1">
            <a:spLocks noGrp="1"/>
          </p:cNvSpPr>
          <p:nvPr>
            <p:ph type="body" idx="1"/>
          </p:nvPr>
        </p:nvSpPr>
        <p:spPr>
          <a:xfrm>
            <a:off x="415599" y="1536632"/>
            <a:ext cx="11360803" cy="5102003"/>
          </a:xfrm>
          <a:prstGeom prst="rect">
            <a:avLst/>
          </a:prstGeom>
          <a:solidFill>
            <a:srgbClr val="070707">
              <a:alpha val="81460"/>
            </a:srgbClr>
          </a:solidFill>
        </p:spPr>
        <p:txBody>
          <a:bodyPr/>
          <a:lstStyle/>
          <a:p>
            <a:pPr marL="0" indent="0">
              <a:lnSpc>
                <a:spcPct val="100000"/>
              </a:lnSpc>
              <a:spcBef>
                <a:spcPts val="800"/>
              </a:spcBef>
              <a:buSzTx/>
              <a:buNone/>
              <a:defRPr sz="1600" b="1">
                <a:solidFill>
                  <a:srgbClr val="FFFFFF"/>
                </a:solidFill>
                <a:latin typeface="Calibri"/>
                <a:ea typeface="Calibri"/>
                <a:cs typeface="Calibri"/>
                <a:sym typeface="Calibri"/>
              </a:defRPr>
            </a:pPr>
            <a:r>
              <a:t>Vincent Appiah</a:t>
            </a:r>
            <a:r>
              <a:rPr b="0"/>
              <a:t>, minoHealth AI Labs</a:t>
            </a:r>
            <a:br>
              <a:rPr b="0"/>
            </a:br>
            <a:r>
              <a:t>Xavier Lewis-Palmer</a:t>
            </a:r>
            <a:r>
              <a:rPr b="0"/>
              <a:t>, minoHealth AI Labs</a:t>
            </a:r>
            <a:br>
              <a:rPr b="0"/>
            </a:br>
            <a:r>
              <a:t>Issah Abubakari Samori</a:t>
            </a:r>
            <a:r>
              <a:rPr b="0"/>
              <a:t>, minoHealth AI Labs</a:t>
            </a:r>
            <a:br>
              <a:rPr b="0"/>
            </a:br>
            <a:r>
              <a:t>Camilo Sotomayor</a:t>
            </a:r>
            <a:r>
              <a:rPr b="0"/>
              <a:t>, IA·TRad Chile &amp; Clinical Hospital University of Chile</a:t>
            </a:r>
            <a:br>
              <a:rPr b="0"/>
            </a:br>
            <a:r>
              <a:t>Andrew Murchison</a:t>
            </a:r>
            <a:r>
              <a:rPr b="0"/>
              <a:t>, Oxford University Hospitals NHS Foundation Trust</a:t>
            </a:r>
            <a:br>
              <a:rPr b="0"/>
            </a:br>
            <a:r>
              <a:t>Benjamin Dabo Sarkodie</a:t>
            </a:r>
            <a:r>
              <a:rPr b="0"/>
              <a:t>, Euracare Advanced Diagnostic Center</a:t>
            </a:r>
            <a:br>
              <a:rPr b="0"/>
            </a:br>
            <a:r>
              <a:t>Alessandro Sabatelli</a:t>
            </a:r>
            <a:r>
              <a:rPr b="0"/>
              <a:t>, Braid.Health</a:t>
            </a:r>
            <a:br>
              <a:rPr b="0"/>
            </a:br>
            <a:r>
              <a:t>Dominick Romano, </a:t>
            </a:r>
            <a:r>
              <a:rPr b="0"/>
              <a:t>Drainpipe.io</a:t>
            </a:r>
            <a:br>
              <a:rPr b="0"/>
            </a:br>
            <a:r>
              <a:t>Pierre Padilla-Huamantinco</a:t>
            </a:r>
            <a:r>
              <a:rPr b="0"/>
              <a:t>, Universidad Peruana Cayetano Heredia </a:t>
            </a:r>
            <a:br>
              <a:rPr b="0"/>
            </a:br>
            <a:r>
              <a:t>Judy Wawira Gichoya</a:t>
            </a:r>
            <a:r>
              <a:rPr b="0"/>
              <a:t>, Emory University School of Medicine</a:t>
            </a:r>
            <a:br>
              <a:rPr b="0"/>
            </a:br>
            <a:r>
              <a:t>Saul Calderon Ramirez, </a:t>
            </a:r>
            <a:r>
              <a:rPr b="0"/>
              <a:t>De Montfort University (Metrics deliverables)</a:t>
            </a:r>
            <a:endParaRPr sz="2933"/>
          </a:p>
          <a:p>
            <a:pPr marL="0" indent="0">
              <a:buSzTx/>
              <a:buNone/>
              <a:defRPr sz="1600" b="1">
                <a:solidFill>
                  <a:srgbClr val="FFFFFF"/>
                </a:solidFill>
                <a:latin typeface="Calibri"/>
                <a:ea typeface="Calibri"/>
                <a:cs typeface="Calibri"/>
                <a:sym typeface="Calibri"/>
              </a:defRPr>
            </a:pPr>
            <a:r>
              <a:t>Edson Mintsu Hung, </a:t>
            </a:r>
            <a:r>
              <a:rPr b="0"/>
              <a:t>Universidade de Brasília</a:t>
            </a:r>
            <a:br>
              <a:rPr b="0"/>
            </a:br>
            <a:r>
              <a:t>Andrey O. O. dos Reis, </a:t>
            </a:r>
            <a:r>
              <a:rPr b="0"/>
              <a:t>Universidade de Brasília</a:t>
            </a:r>
            <a:br>
              <a:rPr b="0"/>
            </a:br>
            <a:r>
              <a:t>Renam Castro da Silva, </a:t>
            </a:r>
            <a:r>
              <a:rPr b="0"/>
              <a:t>Universidade de Brasília</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Google Shape;92;p18" descr="Google Shape;92;p18"/>
          <p:cNvPicPr>
            <a:picLocks noChangeAspect="1"/>
          </p:cNvPicPr>
          <p:nvPr/>
        </p:nvPicPr>
        <p:blipFill>
          <a:blip r:embed="rId2"/>
          <a:stretch>
            <a:fillRect/>
          </a:stretch>
        </p:blipFill>
        <p:spPr>
          <a:xfrm>
            <a:off x="1" y="0"/>
            <a:ext cx="12192001" cy="8122547"/>
          </a:xfrm>
          <a:prstGeom prst="rect">
            <a:avLst/>
          </a:prstGeom>
          <a:ln w="12700">
            <a:miter lim="400000"/>
          </a:ln>
        </p:spPr>
      </p:pic>
      <p:sp>
        <p:nvSpPr>
          <p:cNvPr id="133" name="Google Shape;93;p18"/>
          <p:cNvSpPr txBox="1">
            <a:spLocks noGrp="1"/>
          </p:cNvSpPr>
          <p:nvPr>
            <p:ph type="title"/>
          </p:nvPr>
        </p:nvSpPr>
        <p:spPr>
          <a:xfrm>
            <a:off x="415599" y="593368"/>
            <a:ext cx="11360803" cy="763601"/>
          </a:xfrm>
          <a:prstGeom prst="rect">
            <a:avLst/>
          </a:prstGeom>
          <a:solidFill>
            <a:srgbClr val="070707">
              <a:alpha val="54210"/>
            </a:srgbClr>
          </a:solidFill>
        </p:spPr>
        <p:txBody>
          <a:bodyPr/>
          <a:lstStyle>
            <a:lvl1pPr>
              <a:defRPr>
                <a:solidFill>
                  <a:srgbClr val="FFFFFF"/>
                </a:solidFill>
                <a:latin typeface="Calibri"/>
                <a:ea typeface="Calibri"/>
                <a:cs typeface="Calibri"/>
                <a:sym typeface="Calibri"/>
              </a:defRPr>
            </a:lvl1pPr>
          </a:lstStyle>
          <a:p>
            <a:r>
              <a:t>Topic Description Document </a:t>
            </a:r>
          </a:p>
        </p:txBody>
      </p:sp>
      <p:sp>
        <p:nvSpPr>
          <p:cNvPr id="134" name="Google Shape;94;p18"/>
          <p:cNvSpPr txBox="1">
            <a:spLocks noGrp="1"/>
          </p:cNvSpPr>
          <p:nvPr>
            <p:ph type="body" idx="1"/>
          </p:nvPr>
        </p:nvSpPr>
        <p:spPr>
          <a:xfrm>
            <a:off x="415599" y="1536633"/>
            <a:ext cx="11360803" cy="4750000"/>
          </a:xfrm>
          <a:prstGeom prst="rect">
            <a:avLst/>
          </a:prstGeom>
          <a:solidFill>
            <a:srgbClr val="070707">
              <a:alpha val="54210"/>
            </a:srgbClr>
          </a:solidFill>
        </p:spPr>
        <p:txBody>
          <a:bodyPr/>
          <a:lstStyle/>
          <a:p>
            <a:pPr marL="0" indent="0">
              <a:buSzTx/>
              <a:buNone/>
              <a:defRPr>
                <a:solidFill>
                  <a:srgbClr val="FFFFFF"/>
                </a:solidFill>
                <a:latin typeface="Calibri"/>
                <a:ea typeface="Calibri"/>
                <a:cs typeface="Calibri"/>
                <a:sym typeface="Calibri"/>
              </a:defRPr>
            </a:pPr>
            <a:r>
              <a:t>Topic Description</a:t>
            </a:r>
            <a:br/>
            <a:r>
              <a:t>Overview of Radiology, Challenges facing Radiology, Overview of AI in Radiology, Challenges Facing Overview AI in Radiology, Impact of Benchmarking</a:t>
            </a:r>
          </a:p>
          <a:p>
            <a:pPr marL="0" indent="0">
              <a:spcBef>
                <a:spcPts val="2133"/>
              </a:spcBef>
              <a:buSzTx/>
              <a:buNone/>
              <a:defRPr>
                <a:solidFill>
                  <a:srgbClr val="FFFFFF"/>
                </a:solidFill>
                <a:latin typeface="Calibri"/>
                <a:ea typeface="Calibri"/>
                <a:cs typeface="Calibri"/>
                <a:sym typeface="Calibri"/>
              </a:defRPr>
            </a:pPr>
            <a:r>
              <a:t>Precision Evaluation framework and platform</a:t>
            </a:r>
            <a:br/>
            <a:r>
              <a:t>A radiograph-agnostic benchmarking platform and framework</a:t>
            </a:r>
          </a:p>
          <a:p>
            <a:pPr marL="0" indent="0">
              <a:spcBef>
                <a:spcPts val="2133"/>
              </a:spcBef>
              <a:buSzTx/>
              <a:buNone/>
              <a:defRPr>
                <a:solidFill>
                  <a:srgbClr val="FFFFFF"/>
                </a:solidFill>
                <a:latin typeface="Calibri"/>
                <a:ea typeface="Calibri"/>
                <a:cs typeface="Calibri"/>
                <a:sym typeface="Calibri"/>
              </a:defRPr>
            </a:pPr>
            <a:r>
              <a:t>Existing AI Solutions &amp; Use Case: 29 conditions, X-Ray/body part classification (56 parts), 3+ modalities</a:t>
            </a:r>
            <a:br/>
            <a:r>
              <a:t>Image Conversion Considerations &amp; Guidelines: 3 approaches and their Advantages and Disadvantages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Google Shape;99;p19" descr="Google Shape;99;p19"/>
          <p:cNvPicPr>
            <a:picLocks noChangeAspect="1"/>
          </p:cNvPicPr>
          <p:nvPr/>
        </p:nvPicPr>
        <p:blipFill>
          <a:blip r:embed="rId2"/>
          <a:stretch>
            <a:fillRect/>
          </a:stretch>
        </p:blipFill>
        <p:spPr>
          <a:xfrm>
            <a:off x="1" y="0"/>
            <a:ext cx="12192001" cy="8122547"/>
          </a:xfrm>
          <a:prstGeom prst="rect">
            <a:avLst/>
          </a:prstGeom>
          <a:ln w="12700">
            <a:miter lim="400000"/>
          </a:ln>
        </p:spPr>
      </p:pic>
      <p:sp>
        <p:nvSpPr>
          <p:cNvPr id="137" name="Google Shape;100;p19"/>
          <p:cNvSpPr txBox="1">
            <a:spLocks noGrp="1"/>
          </p:cNvSpPr>
          <p:nvPr>
            <p:ph type="title"/>
          </p:nvPr>
        </p:nvSpPr>
        <p:spPr>
          <a:xfrm>
            <a:off x="415599" y="593368"/>
            <a:ext cx="11360803" cy="763601"/>
          </a:xfrm>
          <a:prstGeom prst="rect">
            <a:avLst/>
          </a:prstGeom>
          <a:solidFill>
            <a:srgbClr val="070707">
              <a:alpha val="54210"/>
            </a:srgbClr>
          </a:solidFill>
        </p:spPr>
        <p:txBody>
          <a:bodyPr/>
          <a:lstStyle>
            <a:lvl1pPr>
              <a:defRPr>
                <a:solidFill>
                  <a:srgbClr val="FFFFFF"/>
                </a:solidFill>
                <a:latin typeface="Calibri"/>
                <a:ea typeface="Calibri"/>
                <a:cs typeface="Calibri"/>
                <a:sym typeface="Calibri"/>
              </a:defRPr>
            </a:lvl1pPr>
          </a:lstStyle>
          <a:p>
            <a:r>
              <a:t>Topic Description Document </a:t>
            </a:r>
          </a:p>
        </p:txBody>
      </p:sp>
      <p:sp>
        <p:nvSpPr>
          <p:cNvPr id="138" name="Google Shape;101;p19"/>
          <p:cNvSpPr txBox="1">
            <a:spLocks noGrp="1"/>
          </p:cNvSpPr>
          <p:nvPr>
            <p:ph type="body" idx="1"/>
          </p:nvPr>
        </p:nvSpPr>
        <p:spPr>
          <a:xfrm>
            <a:off x="415599" y="1536633"/>
            <a:ext cx="11360803" cy="4750000"/>
          </a:xfrm>
          <a:prstGeom prst="rect">
            <a:avLst/>
          </a:prstGeom>
          <a:solidFill>
            <a:srgbClr val="070707">
              <a:alpha val="54210"/>
            </a:srgbClr>
          </a:solidFill>
        </p:spPr>
        <p:txBody>
          <a:bodyPr/>
          <a:lstStyle/>
          <a:p>
            <a:pPr marL="0" indent="0">
              <a:buSzTx/>
              <a:buNone/>
              <a:defRPr>
                <a:solidFill>
                  <a:srgbClr val="FFFFFF"/>
                </a:solidFill>
                <a:latin typeface="Calibri"/>
                <a:ea typeface="Calibri"/>
                <a:cs typeface="Calibri"/>
                <a:sym typeface="Calibri"/>
              </a:defRPr>
            </a:pPr>
            <a:r>
              <a:t>22 metrics and scores  - Threshold Metrics, Ranking Metrics, Probability Metrics</a:t>
            </a:r>
            <a:br/>
            <a:r>
              <a:t>- image classification, object detection, instance &amp; semantic segmentation tasks</a:t>
            </a:r>
          </a:p>
          <a:p>
            <a:pPr marL="0" indent="0">
              <a:spcBef>
                <a:spcPts val="2133"/>
              </a:spcBef>
              <a:buSzTx/>
              <a:buNone/>
              <a:defRPr>
                <a:solidFill>
                  <a:srgbClr val="FFFFFF"/>
                </a:solidFill>
                <a:latin typeface="Calibri"/>
                <a:ea typeface="Calibri"/>
                <a:cs typeface="Calibri"/>
                <a:sym typeface="Calibri"/>
              </a:defRPr>
            </a:pPr>
            <a:r>
              <a:t>11 imaging modalities </a:t>
            </a:r>
          </a:p>
          <a:p>
            <a:pPr marL="0" indent="0">
              <a:spcBef>
                <a:spcPts val="2133"/>
              </a:spcBef>
              <a:buSzTx/>
              <a:buNone/>
              <a:defRPr>
                <a:solidFill>
                  <a:srgbClr val="FFFFFF"/>
                </a:solidFill>
                <a:latin typeface="Calibri"/>
                <a:ea typeface="Calibri"/>
                <a:cs typeface="Calibri"/>
                <a:sym typeface="Calibri"/>
              </a:defRPr>
            </a:pPr>
            <a:r>
              <a:t>Image Compression Considerations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Google Shape;106;p20" descr="Google Shape;106;p20"/>
          <p:cNvPicPr>
            <a:picLocks noChangeAspect="1"/>
          </p:cNvPicPr>
          <p:nvPr/>
        </p:nvPicPr>
        <p:blipFill>
          <a:blip r:embed="rId2"/>
          <a:stretch>
            <a:fillRect/>
          </a:stretch>
        </p:blipFill>
        <p:spPr>
          <a:xfrm>
            <a:off x="1" y="0"/>
            <a:ext cx="12192001" cy="8122547"/>
          </a:xfrm>
          <a:prstGeom prst="rect">
            <a:avLst/>
          </a:prstGeom>
          <a:ln w="12700">
            <a:miter lim="400000"/>
          </a:ln>
        </p:spPr>
      </p:pic>
      <p:sp>
        <p:nvSpPr>
          <p:cNvPr id="141" name="Google Shape;107;p20"/>
          <p:cNvSpPr txBox="1">
            <a:spLocks noGrp="1"/>
          </p:cNvSpPr>
          <p:nvPr>
            <p:ph type="title"/>
          </p:nvPr>
        </p:nvSpPr>
        <p:spPr>
          <a:xfrm>
            <a:off x="415599" y="593368"/>
            <a:ext cx="11360803" cy="763601"/>
          </a:xfrm>
          <a:prstGeom prst="rect">
            <a:avLst/>
          </a:prstGeom>
          <a:solidFill>
            <a:srgbClr val="070707">
              <a:alpha val="54210"/>
            </a:srgbClr>
          </a:solidFill>
        </p:spPr>
        <p:txBody>
          <a:bodyPr/>
          <a:lstStyle>
            <a:lvl1pPr>
              <a:defRPr>
                <a:solidFill>
                  <a:srgbClr val="FFFFFF"/>
                </a:solidFill>
                <a:latin typeface="Calibri"/>
                <a:ea typeface="Calibri"/>
                <a:cs typeface="Calibri"/>
                <a:sym typeface="Calibri"/>
              </a:defRPr>
            </a:lvl1pPr>
          </a:lstStyle>
          <a:p>
            <a:r>
              <a:t>Existing work on benchmarking </a:t>
            </a:r>
          </a:p>
        </p:txBody>
      </p:sp>
      <p:sp>
        <p:nvSpPr>
          <p:cNvPr id="142" name="Google Shape;108;p20"/>
          <p:cNvSpPr txBox="1">
            <a:spLocks noGrp="1"/>
          </p:cNvSpPr>
          <p:nvPr>
            <p:ph type="body" idx="1"/>
          </p:nvPr>
        </p:nvSpPr>
        <p:spPr>
          <a:xfrm>
            <a:off x="415599" y="1536633"/>
            <a:ext cx="11360803" cy="4750000"/>
          </a:xfrm>
          <a:prstGeom prst="rect">
            <a:avLst/>
          </a:prstGeom>
          <a:solidFill>
            <a:srgbClr val="070707">
              <a:alpha val="81460"/>
            </a:srgbClr>
          </a:solidFill>
        </p:spPr>
        <p:txBody>
          <a:bodyPr/>
          <a:lstStyle/>
          <a:p>
            <a:pPr marL="603488" indent="-452615" defTabSz="1206976">
              <a:buClr>
                <a:srgbClr val="FFFFFF"/>
              </a:buClr>
              <a:buSzPts val="1700"/>
              <a:buFont typeface="Calibri"/>
              <a:defRPr sz="1782">
                <a:solidFill>
                  <a:srgbClr val="FFFFFF"/>
                </a:solidFill>
                <a:latin typeface="Calibri"/>
                <a:ea typeface="Calibri"/>
                <a:cs typeface="Calibri"/>
                <a:sym typeface="Calibri"/>
              </a:defRPr>
            </a:pPr>
            <a:r>
              <a:t>Identified 7 research papers </a:t>
            </a:r>
          </a:p>
          <a:p>
            <a:pPr marL="603488" indent="-452615" defTabSz="1206976">
              <a:buClr>
                <a:srgbClr val="FFFFFF"/>
              </a:buClr>
              <a:buSzPts val="1700"/>
              <a:buFont typeface="Calibri"/>
              <a:defRPr sz="1782">
                <a:solidFill>
                  <a:srgbClr val="FFFFFF"/>
                </a:solidFill>
                <a:latin typeface="Calibri"/>
                <a:ea typeface="Calibri"/>
                <a:cs typeface="Calibri"/>
                <a:sym typeface="Calibri"/>
              </a:defRPr>
            </a:pPr>
            <a:r>
              <a:t>Summarised 3 of the papers </a:t>
            </a:r>
          </a:p>
          <a:p>
            <a:pPr marL="603488" indent="-452615" defTabSz="1206976">
              <a:buClr>
                <a:srgbClr val="FFFFFF"/>
              </a:buClr>
              <a:buSzPts val="1700"/>
              <a:buFont typeface="Calibri"/>
              <a:defRPr sz="1782">
                <a:solidFill>
                  <a:srgbClr val="FFFFFF"/>
                </a:solidFill>
                <a:latin typeface="Calibri"/>
                <a:ea typeface="Calibri"/>
                <a:cs typeface="Calibri"/>
                <a:sym typeface="Calibri"/>
              </a:defRPr>
            </a:pPr>
            <a:r>
              <a:t>Several performance metrics have been proposed and a few are listed; Area under the curve(AUC), Accuracy, F1 score, Sensitivity and specificity (Park &amp; Han, 2018)</a:t>
            </a:r>
          </a:p>
          <a:p>
            <a:pPr marL="603488" indent="-452615" defTabSz="1206976">
              <a:buClr>
                <a:srgbClr val="FFFFFF"/>
              </a:buClr>
              <a:buSzPts val="1700"/>
              <a:buFont typeface="Calibri"/>
              <a:defRPr sz="1782">
                <a:solidFill>
                  <a:srgbClr val="FFFFFF"/>
                </a:solidFill>
                <a:latin typeface="Calibri"/>
                <a:ea typeface="Calibri"/>
                <a:cs typeface="Calibri"/>
                <a:sym typeface="Calibri"/>
              </a:defRPr>
            </a:pPr>
            <a:r>
              <a:t>Benchmarking should also take into account the annotation of data. Is the data labeled, unlabeled or semi-labeled?. This will determine what AI models  and performance metrics to use. </a:t>
            </a:r>
          </a:p>
          <a:p>
            <a:pPr marL="603488" indent="-452615" defTabSz="1206976">
              <a:buClr>
                <a:srgbClr val="FFFFFF"/>
              </a:buClr>
              <a:buSzPts val="1700"/>
              <a:buFont typeface="Calibri"/>
              <a:defRPr sz="1782">
                <a:solidFill>
                  <a:srgbClr val="FFFFFF"/>
                </a:solidFill>
                <a:latin typeface="Calibri"/>
                <a:ea typeface="Calibri"/>
                <a:cs typeface="Calibri"/>
                <a:sym typeface="Calibri"/>
              </a:defRPr>
            </a:pPr>
            <a:r>
              <a:t>A lot of factors should be considered when applying AI models; type of data, sample size, computational cost,etc. (Tang et al,2018)</a:t>
            </a:r>
          </a:p>
          <a:p>
            <a:pPr marL="603488" indent="-452615" defTabSz="1206976">
              <a:buClr>
                <a:srgbClr val="FFFFFF"/>
              </a:buClr>
              <a:buSzPts val="1700"/>
              <a:buFont typeface="Calibri"/>
              <a:defRPr sz="1782">
                <a:solidFill>
                  <a:srgbClr val="FFFFFF"/>
                </a:solidFill>
                <a:latin typeface="Calibri"/>
                <a:ea typeface="Calibri"/>
                <a:cs typeface="Calibri"/>
                <a:sym typeface="Calibri"/>
              </a:defRPr>
            </a:pPr>
            <a:r>
              <a:t>NHS AI Lab: created the National COVID-19 Chest Imaging Database (NCCID), currently with over 40,000 images.</a:t>
            </a:r>
          </a:p>
        </p:txBody>
      </p:sp>
    </p:spTree>
  </p:cSld>
  <p:clrMapOvr>
    <a:masterClrMapping/>
  </p:clrMapOvr>
  <p:transition spd="med"/>
</p:sld>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GAI4H-R-000_PPT-Template-16x9.pptx" id="{EE62FBBD-1DFB-4F85-A153-1F32815DB8B8}" vid="{76AE4977-3825-43F0-AE2D-270D4A2CC77D}"/>
    </a:ext>
  </a:ext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63A2280E3F84C93CB7D95B3AE289B" ma:contentTypeVersion="2" ma:contentTypeDescription="Create a new document." ma:contentTypeScope="" ma:versionID="7e530ecd20c263b95f6042ee110165eb">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5e75d33b50fbf3f19c1feb9a309975b"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C485456-4947-47F0-8819-BA62B3500226}"/>
</file>

<file path=customXml/itemProps2.xml><?xml version="1.0" encoding="utf-8"?>
<ds:datastoreItem xmlns:ds="http://schemas.openxmlformats.org/officeDocument/2006/customXml" ds:itemID="{263EDF69-883F-4630-8D5D-47FF3AA110B2}"/>
</file>

<file path=customXml/itemProps3.xml><?xml version="1.0" encoding="utf-8"?>
<ds:datastoreItem xmlns:ds="http://schemas.openxmlformats.org/officeDocument/2006/customXml" ds:itemID="{8D757891-533E-4B08-9CC2-432445C0232A}"/>
</file>

<file path=docProps/app.xml><?xml version="1.0" encoding="utf-8"?>
<Properties xmlns="http://schemas.openxmlformats.org/officeDocument/2006/extended-properties" xmlns:vt="http://schemas.openxmlformats.org/officeDocument/2006/docPropsVTypes">
  <Template>FGAI4H-R-000_PPT-Template-16x9</Template>
  <TotalTime>3</TotalTime>
  <Words>1266</Words>
  <Application>Microsoft Office PowerPoint</Application>
  <PresentationFormat>Widescreen</PresentationFormat>
  <Paragraphs>104</Paragraphs>
  <Slides>22</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等线</vt:lpstr>
      <vt:lpstr>Arial</vt:lpstr>
      <vt:lpstr>Calibri</vt:lpstr>
      <vt:lpstr>Calibri Light</vt:lpstr>
      <vt:lpstr>Helvetica</vt:lpstr>
      <vt:lpstr>Office 主题​​</vt:lpstr>
      <vt:lpstr>Simple Light</vt:lpstr>
      <vt:lpstr>PowerPoint Presentation</vt:lpstr>
      <vt:lpstr>PowerPoint Presentation</vt:lpstr>
      <vt:lpstr>AI in Radiology - Overview</vt:lpstr>
      <vt:lpstr>Objectives </vt:lpstr>
      <vt:lpstr>Participants </vt:lpstr>
      <vt:lpstr>Contributors to TDD </vt:lpstr>
      <vt:lpstr>Topic Description Document </vt:lpstr>
      <vt:lpstr>Topic Description Document </vt:lpstr>
      <vt:lpstr>Existing work on benchmarking </vt:lpstr>
      <vt:lpstr>Ethical Considerations </vt:lpstr>
      <vt:lpstr>Reading Race: AI Recognises Patient's Racial Identity In Medical Images    </vt:lpstr>
      <vt:lpstr>Evaluation Metrics </vt:lpstr>
      <vt:lpstr>Image Compression Considerations (Updated) - TDD</vt:lpstr>
      <vt:lpstr>AI Audit - AI in Radiology - Use Case</vt:lpstr>
      <vt:lpstr>Audit Verification Checklist </vt:lpstr>
      <vt:lpstr>Audit Challenge </vt:lpstr>
      <vt:lpstr>PowerPoint Presentation</vt:lpstr>
      <vt:lpstr>PowerPoint Presentation</vt:lpstr>
      <vt:lpstr>AI in Radiology Workshop - Cameroon Meeting</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Att.3 – Presentation (TG-Radiology)</dc:title>
  <dc:creator>TSB (HT)</dc:creator>
  <cp:lastModifiedBy>TSB (HT)</cp:lastModifiedBy>
  <cp:revision>1</cp:revision>
  <cp:lastPrinted>2019-04-04T08:49:31Z</cp:lastPrinted>
  <dcterms:created xsi:type="dcterms:W3CDTF">2023-03-22T11:00:13Z</dcterms:created>
  <dcterms:modified xsi:type="dcterms:W3CDTF">2023-03-22T11:03:16Z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0x0101002D863A2280E3F84C93CB7D95B3AE289B</vt:lpwstr>
  </property>
</Properties>
</file>