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7104063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Medium" panose="000006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BX8ePVv4N378Z8vXH+XUtHhC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4C7013-A83C-4B3F-AA60-1E0714F8F82A}">
  <a:tblStyle styleId="{5C4C7013-A83C-4B3F-AA60-1E0714F8F8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7"/>
    <p:restoredTop sz="86480"/>
  </p:normalViewPr>
  <p:slideViewPr>
    <p:cSldViewPr snapToGrid="0">
      <p:cViewPr varScale="1">
        <p:scale>
          <a:sx n="112" d="100"/>
          <a:sy n="112" d="100"/>
        </p:scale>
        <p:origin x="1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DE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99af36d600a726f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699af36d600a726f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b5f0fc0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ab5f0fc01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b5f0fc01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ab5f0fc01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hoffmann@ad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@livehealthil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991284" y="845674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FGAI4H-R-021-A03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12734"/>
              </p:ext>
            </p:extLst>
          </p:nvPr>
        </p:nvGraphicFramePr>
        <p:xfrm>
          <a:off x="1424267" y="3274055"/>
          <a:ext cx="9343465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Source:</a:t>
                      </a:r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TG-Symptom Topic Drivers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Title:</a:t>
                      </a:r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de-DE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Att.3 – </a:t>
                      </a:r>
                      <a:r>
                        <a:rPr lang="de-DE" sz="1800" b="0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Presentation</a:t>
                      </a:r>
                      <a:r>
                        <a:rPr lang="de-DE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(TG-Symptom)</a:t>
                      </a:r>
                      <a:endParaRPr lang="de-DE" sz="18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Contact:</a:t>
                      </a:r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Henry Hoffmann</a:t>
                      </a:r>
                      <a:br>
                        <a:rPr lang="de-DE" sz="18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Martin </a:t>
                      </a:r>
                      <a:r>
                        <a:rPr lang="de-DE" sz="180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Cansdale</a:t>
                      </a:r>
                      <a:endParaRPr lang="en-GB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de-DE" sz="180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</a:t>
                      </a: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18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henry.hoffmann@ada.com</a:t>
                      </a:r>
                      <a:endParaRPr lang="de-DE" sz="18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de-DE" sz="18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</a:t>
                      </a:r>
                      <a:r>
                        <a:rPr lang="de-DE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18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martin@livehealthily.com</a:t>
                      </a:r>
                      <a:endParaRPr lang="de-DE"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Abstract:</a:t>
                      </a:r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PPT summarizes the status of work within TG-Symptom, for presentation and discussion during Meeting R.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1FF"/>
              </a:buClr>
              <a:buSzPts val="3600"/>
              <a:buFont typeface="Calibri"/>
              <a:buNone/>
            </a:pPr>
            <a:r>
              <a:rPr lang="de-DE" sz="3600" b="0" i="0" u="none" strike="noStrike" cap="none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Meeting O Update for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1FF"/>
              </a:buClr>
              <a:buSzPts val="3600"/>
              <a:buFont typeface="Calibri"/>
              <a:buNone/>
            </a:pPr>
            <a:r>
              <a:rPr lang="de-DE" sz="3600" b="0" i="0" u="none" strike="noStrike" cap="none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Topic Group “Symptom Assessment”</a:t>
            </a:r>
            <a:endParaRPr sz="3600" b="0" i="0" u="none" strike="noStrike" cap="none">
              <a:solidFill>
                <a:srgbClr val="3BA1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2699205" y="5229758"/>
            <a:ext cx="677702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Berlin, 31 May – 2 June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125" y="3119426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353435" y="428485"/>
            <a:ext cx="5621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Topic Group: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 Assessment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Update </a:t>
            </a:r>
            <a:r>
              <a:rPr lang="de-DE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de-DE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Meeting </a:t>
            </a:r>
            <a:r>
              <a:rPr lang="de-DE" sz="1800" dirty="0">
                <a:solidFill>
                  <a:srgbClr val="FFFFFF"/>
                </a:solidFill>
              </a:rPr>
              <a:t>R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719200" y="1302164"/>
            <a:ext cx="10360478" cy="53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4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Calibri"/>
              <a:buNone/>
            </a:pP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Mobile/Web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called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”Symptom Checkers”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67" marR="0" lvl="0" indent="-3174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Allow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(INPUT)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Patient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sex…)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presenting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complaints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67" marR="0" lvl="0" indent="-3174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engage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dialog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collecting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(INPUT)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Additional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findings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attributes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(lab,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genetics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…)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67" marR="0" lvl="0" indent="-3174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finally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24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(OUTPUT)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Pre-clinical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triage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-care…)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Possible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 93%, B 73% - e.g. in ICD10, SNOMED CT)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Additional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recommended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advice</a:t>
            </a:r>
            <a:r>
              <a:rPr lang="de-DE" sz="24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explanations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19200" y="513367"/>
            <a:ext cx="9285167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de-DE" sz="4000" b="0" i="0" u="none" strike="noStrike" cap="none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AI-based Symptom Assessment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/>
        </p:nvSpPr>
        <p:spPr>
          <a:xfrm>
            <a:off x="719200" y="1556978"/>
            <a:ext cx="7633968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39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</a:pPr>
            <a:r>
              <a:rPr lang="de-DE" sz="20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r>
              <a:rPr lang="de-DE" sz="20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66" marR="0" lvl="1" indent="-3047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Started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toy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AI and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toy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66" marR="0" lvl="1" indent="-3047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Stepwise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66" marR="0" lvl="1" indent="-3047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all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relevant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real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benchmarking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1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Calibri"/>
              <a:buNone/>
            </a:pPr>
            <a:endParaRPr sz="180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39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</a:pPr>
            <a:r>
              <a:rPr lang="de-DE" sz="20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Benchmarking </a:t>
            </a:r>
            <a:r>
              <a:rPr lang="de-DE" sz="20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2000" b="1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66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MMVB 2.2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78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Integrate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open-code initiative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packages</a:t>
            </a:r>
            <a:endParaRPr sz="200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8" marR="0" lvl="1" indent="-3047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FHIR/SNOMED CT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78" marR="0" lvl="1" indent="-2285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None/>
            </a:pPr>
            <a:endParaRPr sz="180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39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</a:pPr>
            <a:r>
              <a:rPr lang="de-DE" sz="2000" b="1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Workstreams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365" marR="0" lvl="1" indent="-3047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0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chnical</a:t>
            </a:r>
            <a:endParaRPr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65" marR="0" lvl="1" indent="-3047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Case Annotation / Medical</a:t>
            </a:r>
            <a:endParaRPr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65" marR="0" lvl="1" indent="-3047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Audit</a:t>
            </a:r>
            <a:endParaRPr sz="200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de-DE" sz="3600" b="0" i="0" u="none" strike="noStrike" cap="none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Benchmarking Approach</a:t>
            </a:r>
            <a:endParaRPr sz="2800" b="0" i="0" u="none" strike="noStrike" cap="none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28880"/>
          <a:stretch/>
        </p:blipFill>
        <p:spPr>
          <a:xfrm>
            <a:off x="8896317" y="1769907"/>
            <a:ext cx="2888132" cy="15730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6317" y="3458741"/>
            <a:ext cx="2891510" cy="20646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99af36d600a726f_7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DE" sz="3600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Annotation Workstream</a:t>
            </a:r>
            <a:endParaRPr sz="3600">
              <a:solidFill>
                <a:srgbClr val="3BA1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699af36d600a726f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0;g1ab5f0fc01c_0_1">
            <a:extLst>
              <a:ext uri="{FF2B5EF4-FFF2-40B4-BE49-F238E27FC236}">
                <a16:creationId xmlns:a16="http://schemas.microsoft.com/office/drawing/2014/main" id="{D04432EC-F8A7-D546-D7BA-A37D522CB703}"/>
              </a:ext>
            </a:extLst>
          </p:cNvPr>
          <p:cNvSpPr txBox="1"/>
          <p:nvPr/>
        </p:nvSpPr>
        <p:spPr>
          <a:xfrm>
            <a:off x="719200" y="1556978"/>
            <a:ext cx="7007892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4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en-GB" sz="155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Annotation tool testing and development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New doctors joined from Healthily and </a:t>
            </a:r>
            <a:r>
              <a:rPr lang="en-GB" sz="15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Infermedica</a:t>
            </a:r>
            <a:endParaRPr lang="en-GB" sz="155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Unique opportunity to review and test tool + guidelines in combination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Reviewed, commented on current guidelines 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Performed parallel encoding tests (all doctors annotating the same case to analyse inter-annotator-agreement)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55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en-GB" sz="1550" b="1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Decision to split the document into 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Introduction/Background on AI4H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Technical handbook for the annotation tool</a:t>
            </a:r>
          </a:p>
          <a:p>
            <a:pPr marL="914400" lvl="1" indent="-298450">
              <a:lnSpc>
                <a:spcPct val="115000"/>
              </a:lnSpc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Guideline on “How to encode a case”</a:t>
            </a:r>
          </a:p>
          <a:p>
            <a:pPr marL="914400" lvl="1" indent="-298450">
              <a:lnSpc>
                <a:spcPct val="115000"/>
              </a:lnSpc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(Probably similar guidelines for peer review needed)</a:t>
            </a:r>
            <a:br>
              <a:rPr lang="en-GB" sz="1550" b="1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55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en-GB" sz="1550" b="1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lang="en-GB" sz="15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Implement the document changes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Review/align with latest versions of annotation specification/guideline documents (e.g. DEL5.3) mentioned by Marc &amp; Shan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5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Review parallel encoding test results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endParaRPr lang="en-GB" sz="155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ab5f0fc01c_0_1"/>
          <p:cNvSpPr txBox="1"/>
          <p:nvPr/>
        </p:nvSpPr>
        <p:spPr>
          <a:xfrm>
            <a:off x="719200" y="1556978"/>
            <a:ext cx="6620714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4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de-DE" sz="165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lang="de-DE" sz="165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de-DE" sz="165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improvements</a:t>
            </a:r>
            <a:endParaRPr sz="1650" b="1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doctors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vignettes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endParaRPr lang="de-DE" sz="165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Collected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lang="de-DE" sz="165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endParaRPr lang="de-DE" sz="165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4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en-GB" sz="1650" b="1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Changes implemented based on the feedback</a:t>
            </a:r>
            <a:endParaRPr lang="en-GB" sz="1650" b="1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Explicit ”time since onset” attribute handling (e.g. headache for 3 days rather than sub-acute)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Usability improvements e.g. changing the layout so that the case vignetted are permanently visible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Introduction of case title for improving workflow around the (test) annotation process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50" b="0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de-DE" sz="1650" b="1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de-DE" sz="1650" b="1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sz="16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Integration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OCI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package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Marc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mentioned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FHIR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de-DE" sz="165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65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endParaRPr sz="165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ab5f0fc01c_0_1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DE" sz="3600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Technical Workstream</a:t>
            </a:r>
            <a:endParaRPr sz="360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3600">
              <a:solidFill>
                <a:srgbClr val="3BA1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1ab5f0fc01c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3356EF-EAAF-C14E-09AA-13B725B0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86" y="1882896"/>
            <a:ext cx="4196321" cy="3591147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ab5f0fc01c_0_10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de-DE" sz="3600">
                <a:solidFill>
                  <a:srgbClr val="3BA1FF"/>
                </a:solidFill>
                <a:latin typeface="Calibri"/>
                <a:ea typeface="Calibri"/>
                <a:cs typeface="Calibri"/>
                <a:sym typeface="Calibri"/>
              </a:rPr>
              <a:t>Audit Workstream</a:t>
            </a:r>
            <a:endParaRPr sz="3600" b="0" i="0" u="none" strike="noStrike" cap="none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ab5f0fc01c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ab5f0fc01c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8650" y="1953996"/>
            <a:ext cx="4871531" cy="29804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200;g1ab5f0fc01c_0_1">
            <a:extLst>
              <a:ext uri="{FF2B5EF4-FFF2-40B4-BE49-F238E27FC236}">
                <a16:creationId xmlns:a16="http://schemas.microsoft.com/office/drawing/2014/main" id="{F60664DF-6438-1252-02E4-C0DCC7586F58}"/>
              </a:ext>
            </a:extLst>
          </p:cNvPr>
          <p:cNvSpPr txBox="1"/>
          <p:nvPr/>
        </p:nvSpPr>
        <p:spPr>
          <a:xfrm>
            <a:off x="719200" y="1556978"/>
            <a:ext cx="5835000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42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de-DE" sz="2000" b="1" i="0" u="none" strike="noStrike" cap="none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de-DE" sz="2000" b="1" i="0" u="none" strike="noStrike" cap="none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Status</a:t>
            </a:r>
            <a:endParaRPr sz="2000" b="1" i="0" u="none" strike="noStrike" cap="none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Audit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questionaire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filled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companies</a:t>
            </a:r>
            <a:endParaRPr lang="de-DE"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Analysis / review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started</a:t>
            </a:r>
            <a:endParaRPr lang="de-DE"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de-DE" sz="2000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lang="de-DE"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5950"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endParaRPr lang="de-DE"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5950"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de-DE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1587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</a:pPr>
            <a:r>
              <a:rPr lang="de-DE" sz="2000" b="1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de-DE" sz="2000" b="1" dirty="0" err="1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lang="de-DE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</a:pPr>
            <a:r>
              <a:rPr lang="en-GB" sz="2000" dirty="0">
                <a:solidFill>
                  <a:srgbClr val="1B335C"/>
                </a:solidFill>
                <a:latin typeface="Calibri"/>
                <a:ea typeface="Calibri"/>
                <a:cs typeface="Calibri"/>
                <a:sym typeface="Calibri"/>
              </a:rPr>
              <a:t>Upcoming synchronization meetings of the Audit Group in April 2023</a:t>
            </a:r>
            <a:endParaRPr sz="2000" dirty="0">
              <a:solidFill>
                <a:srgbClr val="1B3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45B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562725" y="416690"/>
            <a:ext cx="5261514" cy="20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lang="de-DE" sz="4000" b="0" i="0" u="none" strike="noStrike" cap="none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</a:t>
            </a:r>
            <a:r>
              <a:rPr lang="de-DE" sz="40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-DE" sz="4000" b="0" i="0" u="none" strike="noStrike" cap="none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r>
              <a:rPr lang="de-DE" sz="40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!</a:t>
            </a:r>
            <a:endParaRPr sz="4000" b="0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</a:pPr>
            <a:r>
              <a:rPr lang="de-DE" sz="18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ITU/WHO FG AI4H TG Symptom Assessment</a:t>
            </a:r>
            <a:endParaRPr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</a:pPr>
            <a:r>
              <a:rPr lang="de-DE" sz="18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R Update</a:t>
            </a:r>
            <a:endParaRPr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</a:pPr>
            <a:r>
              <a:rPr lang="de-DE" sz="18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Cambridge, 21-24 March 2023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</a:pPr>
            <a:endParaRPr lang="de-DE"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</a:pPr>
            <a:endParaRPr lang="de-DE"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559809" y="4255321"/>
            <a:ext cx="5193720" cy="21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552" y="5406888"/>
            <a:ext cx="1444864" cy="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3803" y="5556195"/>
            <a:ext cx="1060696" cy="52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9775" y="5556195"/>
            <a:ext cx="1610113" cy="4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2404" y="606575"/>
            <a:ext cx="792147" cy="10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9950" y="519075"/>
            <a:ext cx="2359899" cy="8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8125" y="2058900"/>
            <a:ext cx="2016325" cy="70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3"/>
          <p:cNvGrpSpPr/>
          <p:nvPr/>
        </p:nvGrpSpPr>
        <p:grpSpPr>
          <a:xfrm>
            <a:off x="6623382" y="415501"/>
            <a:ext cx="5261400" cy="5971800"/>
            <a:chOff x="6481395" y="416690"/>
            <a:chExt cx="5261400" cy="5971800"/>
          </a:xfrm>
        </p:grpSpPr>
        <p:sp>
          <p:nvSpPr>
            <p:cNvPr id="233" name="Google Shape;233;p13"/>
            <p:cNvSpPr/>
            <p:nvPr/>
          </p:nvSpPr>
          <p:spPr>
            <a:xfrm>
              <a:off x="6481395" y="416690"/>
              <a:ext cx="5261400" cy="5971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1"/>
                <a:buFont typeface="Calibri"/>
                <a:buNone/>
              </a:pPr>
              <a:endParaRPr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132570" y="2797126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3" descr="Babylon health log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56256" y="2117896"/>
              <a:ext cx="1520976" cy="380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3" descr="Image result for isabelhealthcar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406282" y="2050343"/>
              <a:ext cx="1060852" cy="445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179352" y="1363959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08591" y="2968342"/>
              <a:ext cx="2258545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499997" y="1462166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555132" y="3600766"/>
              <a:ext cx="2098414" cy="589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0725894" y="3576051"/>
              <a:ext cx="832595" cy="958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761542" y="3566901"/>
              <a:ext cx="859071" cy="923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74316" y="4379691"/>
              <a:ext cx="1789633" cy="662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3" descr="A picture containing food, light, drawing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8296999" y="4340308"/>
              <a:ext cx="1304733" cy="116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459453" y="4534232"/>
              <a:ext cx="2236030" cy="86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654814" y="3461548"/>
              <a:ext cx="1030357" cy="10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623375" y="422043"/>
            <a:ext cx="5261399" cy="595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CE488-151E-4FEA-89A4-A1922FEC2DC0}"/>
</file>

<file path=customXml/itemProps2.xml><?xml version="1.0" encoding="utf-8"?>
<ds:datastoreItem xmlns:ds="http://schemas.openxmlformats.org/officeDocument/2006/customXml" ds:itemID="{0A551270-41F3-47FA-9DBB-C72BFE388F2D}"/>
</file>

<file path=customXml/itemProps3.xml><?xml version="1.0" encoding="utf-8"?>
<ds:datastoreItem xmlns:ds="http://schemas.openxmlformats.org/officeDocument/2006/customXml" ds:itemID="{1923431C-0114-4391-A67A-44B40F264685}"/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551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Montserrat SemiBold</vt:lpstr>
      <vt:lpstr>Calibri</vt:lpstr>
      <vt:lpstr>Arial</vt:lpstr>
      <vt:lpstr>Montserrat</vt:lpstr>
      <vt:lpstr>Montserrat Medium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(TG-Symptom)</dc:title>
  <dc:creator>Campos, Simao</dc:creator>
  <cp:lastModifiedBy>TSB (HT)</cp:lastModifiedBy>
  <cp:revision>14</cp:revision>
  <dcterms:created xsi:type="dcterms:W3CDTF">2019-03-31T15:53:06Z</dcterms:created>
  <dcterms:modified xsi:type="dcterms:W3CDTF">2023-03-23T15:52:24Z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