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6"/>
  </p:notesMasterIdLst>
  <p:sldIdLst>
    <p:sldId id="256" r:id="rId6"/>
    <p:sldId id="518" r:id="rId7"/>
    <p:sldId id="724" r:id="rId8"/>
    <p:sldId id="725" r:id="rId9"/>
    <p:sldId id="726" r:id="rId10"/>
    <p:sldId id="727" r:id="rId11"/>
    <p:sldId id="728" r:id="rId12"/>
    <p:sldId id="732" r:id="rId13"/>
    <p:sldId id="735" r:id="rId14"/>
    <p:sldId id="734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0A5AD3-6D31-4DF8-81C0-5DA16791801C}">
          <p14:sldIdLst>
            <p14:sldId id="256"/>
          </p14:sldIdLst>
        </p14:section>
        <p14:section name="Seção Padrão" id="{AD12D9D1-C6BA-4ED6-8818-BAAE8F3A34CE}">
          <p14:sldIdLst>
            <p14:sldId id="518"/>
            <p14:sldId id="724"/>
            <p14:sldId id="725"/>
            <p14:sldId id="726"/>
            <p14:sldId id="727"/>
            <p14:sldId id="728"/>
            <p14:sldId id="732"/>
            <p14:sldId id="735"/>
            <p14:sldId id="734"/>
          </p14:sldIdLst>
        </p14:section>
        <p14:section name="Seção sem Título" id="{C0D133EA-1C07-47B1-91C9-01FB30EB1F4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F9EAF-E17C-4AC2-AB7F-9C9EEA231DC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4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09C5-BF8A-4D08-A481-71B08401DD48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3BB8-F950-4D78-BFC7-DE320DE3873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93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4CE1-4220-491E-9A52-6C79B117FC95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0E2E-A648-4C4C-BCC7-EBFD39E9CE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21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91E-5144-4C65-9B87-AA8CB22BC277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0B2C-02F9-47E7-8B77-41E6976B27C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97FC-2FF7-46E3-A9BE-BBF86E56A45D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7632-BB49-47C3-838A-A4867033644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056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F886-4A9F-4CC8-A492-91C02B4F2F7F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DEFF-6FB8-4625-88BD-471DD767AF1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80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CF39-1508-43C8-99F9-D97F5E857416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A954-BE5A-47DB-A605-DA4538390A9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18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0998-EC5F-4542-90F2-6A42C9D493EA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E7D8-0C55-4C06-8A3E-82F47961696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752E-2E13-4241-A288-D377537F0C3D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F76E-895D-44B7-85A1-7F2E0FA3FD7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40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43F3-1A1F-4BA9-A264-652DCDF38342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0C6F-BCFD-4A34-978E-7F8253E073D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993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C425-6282-43AD-8585-BDF70F98110A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193-F430-4FCC-890A-0F0BAFF6C6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81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6F10-9575-4CEA-962E-0121492E02E2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A6F0-958D-4C7B-BBE3-1F64FCDAEA1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1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592EED-FC45-4970-8CD7-537357737A17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A2797B-D020-4117-BAB6-9A391965733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45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diasporto@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4" y="845674"/>
            <a:ext cx="1965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FGAI4H-R-015-A03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39799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TG-MCH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(TG-MCH)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Alexandre Chiavegatto Filho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alexdiasporto@usp.br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to provide updates on the Topic Group on Maternal and child health.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961238" y="4631716"/>
            <a:ext cx="5713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http://labdaps.fsp.usp.br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@SaudenoBR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@labdaps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alexdiasporto@usp.br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1748" name="Picture 2" descr="Resultado de imagem para google chrom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79" y="4409212"/>
            <a:ext cx="1041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Resultado de imagem para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36" y="5235285"/>
            <a:ext cx="420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Resultado de imagem para emai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10" y="6290236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AADE698-616B-4CE6-9FCA-45ADC0EF879D}"/>
              </a:ext>
            </a:extLst>
          </p:cNvPr>
          <p:cNvSpPr/>
          <p:nvPr/>
        </p:nvSpPr>
        <p:spPr>
          <a:xfrm>
            <a:off x="-95537" y="3701767"/>
            <a:ext cx="50589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kumimoji="0" lang="pt-B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kumimoji="0" lang="pt-B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Alexandre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Chiavegatto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Filho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id="{76182660-A83E-43C5-ABBB-DDA14C56F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28" y="436678"/>
            <a:ext cx="3658888" cy="11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ão Paulo, Brazil - The detailed weather forecast, long range monthly  outlook, and climate information | Weather Atlas">
            <a:extLst>
              <a:ext uri="{FF2B5EF4-FFF2-40B4-BE49-F238E27FC236}">
                <a16:creationId xmlns:a16="http://schemas.microsoft.com/office/drawing/2014/main" id="{D70B930C-75E1-46C3-992C-5181AFA4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7" y="1186605"/>
            <a:ext cx="3422397" cy="19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o usar o Instagram em sala de aula | Desafios da Educação">
            <a:extLst>
              <a:ext uri="{FF2B5EF4-FFF2-40B4-BE49-F238E27FC236}">
                <a16:creationId xmlns:a16="http://schemas.microsoft.com/office/drawing/2014/main" id="{E67395BD-85FD-4F0B-B48D-99E59E52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02" y="5689122"/>
            <a:ext cx="602153" cy="5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45" y="1644919"/>
            <a:ext cx="6293454" cy="26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8E067FA-CE47-4CAA-93DD-9CA8658FF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037BB50-0022-47B0-A4FA-727EA0FEF957}"/>
              </a:ext>
            </a:extLst>
          </p:cNvPr>
          <p:cNvGrpSpPr/>
          <p:nvPr/>
        </p:nvGrpSpPr>
        <p:grpSpPr>
          <a:xfrm>
            <a:off x="887896" y="2254372"/>
            <a:ext cx="6371624" cy="3773506"/>
            <a:chOff x="32441" y="2663806"/>
            <a:chExt cx="6371624" cy="3773506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8FC5BBB-7923-4590-B11E-80A440585168}"/>
                </a:ext>
              </a:extLst>
            </p:cNvPr>
            <p:cNvSpPr txBox="1"/>
            <p:nvPr/>
          </p:nvSpPr>
          <p:spPr>
            <a:xfrm>
              <a:off x="32441" y="2663806"/>
              <a:ext cx="6371624" cy="1802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 for Maternal </a:t>
              </a:r>
              <a:r>
                <a:rPr kumimoji="0" lang="pt-BR" alt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</a:t>
              </a:r>
              <a:r>
                <a:rPr kumimoji="0" lang="pt-BR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pt-BR" alt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Child</a:t>
              </a:r>
              <a:r>
                <a:rPr kumimoji="0" lang="pt-BR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Health</a:t>
              </a:r>
              <a:endParaRPr kumimoji="0" lang="pt-BR" alt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30C5DB0-48A9-4D3B-B008-1AB7B4FE0C52}"/>
                </a:ext>
              </a:extLst>
            </p:cNvPr>
            <p:cNvSpPr txBox="1"/>
            <p:nvPr/>
          </p:nvSpPr>
          <p:spPr>
            <a:xfrm>
              <a:off x="148953" y="4507006"/>
              <a:ext cx="613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Assoc. </a:t>
              </a:r>
              <a:r>
                <a:rPr kumimoji="0" lang="pt-BR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Prof</a:t>
              </a:r>
              <a:r>
                <a:rPr kumimoji="0" lang="pt-B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.Alexandre </a:t>
              </a:r>
              <a:r>
                <a:rPr kumimoji="0" lang="pt-BR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Chiavegatto</a:t>
              </a:r>
              <a:r>
                <a:rPr kumimoji="0" lang="pt-B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Filho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University</a:t>
              </a:r>
              <a:r>
                <a:rPr kumimoji="0" lang="pt-B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pt-BR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kumimoji="0" lang="pt-B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São Paulo, </a:t>
              </a:r>
              <a:r>
                <a:rPr kumimoji="0" lang="pt-BR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Brazil</a:t>
              </a:r>
              <a:endPara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" name="Picture 2" descr="Resultado de imagem para usp logo">
              <a:extLst>
                <a:ext uri="{FF2B5EF4-FFF2-40B4-BE49-F238E27FC236}">
                  <a16:creationId xmlns:a16="http://schemas.microsoft.com/office/drawing/2014/main" id="{0A151D85-A388-48C9-825F-32EE66D29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9" y="5771859"/>
              <a:ext cx="886998" cy="6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3">
              <a:extLst>
                <a:ext uri="{FF2B5EF4-FFF2-40B4-BE49-F238E27FC236}">
                  <a16:creationId xmlns:a16="http://schemas.microsoft.com/office/drawing/2014/main" id="{AD5B3854-9188-4DF0-9344-A7A7CE990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975" y="5763071"/>
              <a:ext cx="1987139" cy="62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4">
              <a:extLst>
                <a:ext uri="{FF2B5EF4-FFF2-40B4-BE49-F238E27FC236}">
                  <a16:creationId xmlns:a16="http://schemas.microsoft.com/office/drawing/2014/main" id="{EB9038C1-F56C-4882-88F1-5727846BE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55" b="17513"/>
            <a:stretch>
              <a:fillRect/>
            </a:stretch>
          </p:blipFill>
          <p:spPr bwMode="auto">
            <a:xfrm>
              <a:off x="2046383" y="5834509"/>
              <a:ext cx="926382" cy="43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 descr="Welcome - AI4H">
            <a:extLst>
              <a:ext uri="{FF2B5EF4-FFF2-40B4-BE49-F238E27FC236}">
                <a16:creationId xmlns:a16="http://schemas.microsoft.com/office/drawing/2014/main" id="{98599779-451A-1A04-EB25-6E1AF9DB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5" y="967239"/>
            <a:ext cx="66008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2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662009" y="2081191"/>
            <a:ext cx="105507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Improving the health and well-being of mothers, infants, and children is one of the most important public health goals worldwide.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Every day, an estimated 810 women die from causes related to pregnancy or childbirth and over 15,000 children die from preventable diseases.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Despite notable recent improvements for most countries,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Millenium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Development Goal (MDG) target for 2015 of reducing child mortality globally by two thirds was not achieved.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Artificial intelligence methods have the potential of improving maternal and child health decisions, especially in low-resource settings.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5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753036" y="2035490"/>
            <a:ext cx="1055076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Potential AI-based applications in MCH: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    Prenatal predictions: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	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Fetal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growth, final gestational age and incidence of comorbidities during pregnancy.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	Risk of maternal and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fetal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mortality.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romanLcPeriod" startAt="2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Hospital warning systems for the necessity of labour rooms and neonatal intensive care units.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iii.   Post-natal predictions: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	Risk of neonatal and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postneonatal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mortality.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	Risk of rehospitalization after childbirth discharge.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25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719936" y="2635324"/>
            <a:ext cx="1055076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Avoiding the occurrence of negative child outcomes often involves low-cost interventions.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- But requires to be applicable in low-income settings.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 order to be effective in low-income settings: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Algorithms need to use routinely-available variables for making predictions.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Must be trained and validated in these low-income settings.</a:t>
            </a:r>
          </a:p>
        </p:txBody>
      </p:sp>
    </p:spTree>
    <p:extLst>
      <p:ext uri="{BB962C8B-B14F-4D97-AF65-F5344CB8AC3E}">
        <p14:creationId xmlns:p14="http://schemas.microsoft.com/office/powerpoint/2010/main" val="2497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666259" y="1847009"/>
            <a:ext cx="1055076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Previous studies: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2019 study used machine learning to predict postpartum hospital admission in the first 12 weeks after delivery found a high predictive performance for hospitalization from hypertensive disorders (AUC = 0.879) (Betts et al., 2019).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 analysis from 2020 found that machine learning was able to predict height-for-age z-scores in children from a rural area of Pakistan (Harrison et al., 2020).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study from 2021 found that machine learning algorithms were able to predict with reasonable accuracy the risk of readmission for complications of hypertensive disorders of pregnancy (Hoffman et al., 2021).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1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6254182-C9A4-4A80-86D3-7707F8850D95}"/>
              </a:ext>
            </a:extLst>
          </p:cNvPr>
          <p:cNvSpPr txBox="1"/>
          <p:nvPr/>
        </p:nvSpPr>
        <p:spPr>
          <a:xfrm>
            <a:off x="687266" y="3735235"/>
            <a:ext cx="10923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Goal: to predict the risk of neonatal mortality using only data routinely available from birth records in Sao Paulo.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 5% births with the highest predicted risk of neonatal death included more than 90% of the actual neonatal deaths. On the other hand, there were no deaths among the 5% births with the lowest predicted risk.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Using only a smaller number of variables (WHO’s five minimum perinatal indicators) maintained high predictive performance (AUC of 0.91):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maternal age, place of delivery, mode of delivery, birth weight and gestational age.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3C7C889-7376-85F5-37CB-F17699A748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742" y="534758"/>
          <a:ext cx="8109440" cy="264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118360" imgH="2647800" progId="PBrush">
                  <p:embed/>
                </p:oleObj>
              </mc:Choice>
              <mc:Fallback>
                <p:oleObj name="Bitmap Image" r:id="rId2" imgW="8118360" imgH="2647800" progId="PBrush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3C7C889-7376-85F5-37CB-F17699A74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0742" y="534758"/>
                        <a:ext cx="8109440" cy="2645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Resultado de imagem para cnpq">
            <a:extLst>
              <a:ext uri="{FF2B5EF4-FFF2-40B4-BE49-F238E27FC236}">
                <a16:creationId xmlns:a16="http://schemas.microsoft.com/office/drawing/2014/main" id="{C1D0BA3F-30C8-7C42-7D92-68E65966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13" y="1879495"/>
            <a:ext cx="1483146" cy="4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gates melinda foundation">
            <a:extLst>
              <a:ext uri="{FF2B5EF4-FFF2-40B4-BE49-F238E27FC236}">
                <a16:creationId xmlns:a16="http://schemas.microsoft.com/office/drawing/2014/main" id="{88567C69-807D-AEA7-DF28-F5D60BCD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98" y="561354"/>
            <a:ext cx="2495377" cy="12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7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590255" y="3957442"/>
            <a:ext cx="1118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Global Network's Maternal Newborn Health Registry (MNHR):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Argentina, Democratic Republic of Congo, Zambia, Guatemala, Pakistan, India, Kenya, and Bangladesh.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Three distinct collections (2010-2013, 2014-2016 and 2017-2019)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AD18D8-6D10-479B-9625-5D9FC172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24" y="1585073"/>
            <a:ext cx="6299875" cy="23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3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835789" y="2217542"/>
            <a:ext cx="1118381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Conclusion: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- AI is a very promising tool for MCH: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	- Low cost of effective interventions in MCH if warnings come early.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- Important challenges: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	- Use routinely-available variables, trained and validated in where they will be applied, do not increase existing inequalities.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56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D1CB57-379B-4D07-A88E-23B27FC02F5A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3</TotalTime>
  <Words>665</Words>
  <Application>Microsoft Office PowerPoint</Application>
  <PresentationFormat>Widescreen</PresentationFormat>
  <Paragraphs>73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Cambria</vt:lpstr>
      <vt:lpstr>Century</vt:lpstr>
      <vt:lpstr>Open Sans</vt:lpstr>
      <vt:lpstr>Times New Roman</vt:lpstr>
      <vt:lpstr>Office 主题​​</vt:lpstr>
      <vt:lpstr>Tema do Office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(TG-MCH)</dc:title>
  <dc:creator>TSB (HT)</dc:creator>
  <cp:lastModifiedBy>TSB (HT)</cp:lastModifiedBy>
  <cp:revision>1</cp:revision>
  <cp:lastPrinted>2019-04-04T08:49:31Z</cp:lastPrinted>
  <dcterms:created xsi:type="dcterms:W3CDTF">2023-03-24T09:56:22Z</dcterms:created>
  <dcterms:modified xsi:type="dcterms:W3CDTF">2023-03-24T09:59:26Z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