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9"/>
  </p:notesMasterIdLst>
  <p:sldIdLst>
    <p:sldId id="256" r:id="rId6"/>
    <p:sldId id="257" r:id="rId7"/>
    <p:sldId id="310" r:id="rId8"/>
    <p:sldId id="311" r:id="rId9"/>
    <p:sldId id="314" r:id="rId10"/>
    <p:sldId id="284" r:id="rId11"/>
    <p:sldId id="306" r:id="rId12"/>
    <p:sldId id="309" r:id="rId13"/>
    <p:sldId id="315" r:id="rId14"/>
    <p:sldId id="285" r:id="rId15"/>
    <p:sldId id="268" r:id="rId16"/>
    <p:sldId id="313" r:id="rId17"/>
    <p:sldId id="312" r:id="rId18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2029" autoAdjust="0"/>
  </p:normalViewPr>
  <p:slideViewPr>
    <p:cSldViewPr snapToGrid="0">
      <p:cViewPr varScale="1">
        <p:scale>
          <a:sx n="127" d="100"/>
          <a:sy n="127" d="100"/>
        </p:scale>
        <p:origin x="10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87b0d93ce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87b0d93ce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Why this Topic Group? Context, WHO/ITU necessity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Global Problem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opportunity (and the challenge) | What is Symptom Assessment? How might it help?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case for benchmarking? Why needed?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How the Topic Group can help, what outcomes might feed into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935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1ad8ffb7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1ad8ffb7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99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1ad8ffb7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1ad8ffb7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63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4D365-7F6C-4B40-A7A5-43A44F7575E8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6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540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4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034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049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65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56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78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2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066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30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540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45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94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.nakasi.rose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.nakasirose@gmail.com" TargetMode="External"/><Relationship Id="rId2" Type="http://schemas.openxmlformats.org/officeDocument/2006/relationships/hyperlink" Target="mailto:fgai4htgmalaria@lists.itu.int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ho.org/hq/index.php?lang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dabench.org/competitions/389/?secret_key=2f16646d-f5db-40c1-ae57-6a89c6802551" TargetMode="Externa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19345" y="935321"/>
            <a:ext cx="19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FGAI4H-R-014-A03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455400" y="1304653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94982"/>
              </p:ext>
            </p:extLst>
          </p:nvPr>
        </p:nvGraphicFramePr>
        <p:xfrm>
          <a:off x="933576" y="3247161"/>
          <a:ext cx="7112397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506151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466416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TG-Malaria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Att.3 - Overview of the topic area (TG-Malaria)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Rose Nakasi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g.nakasi.rose@gmail.com</a:t>
                      </a:r>
                      <a:r>
                        <a:rPr lang="en-GB" sz="1800" kern="12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TG-Malaria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685800" y="1979275"/>
            <a:ext cx="7389600" cy="444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Iterating with different algorithms to assess performance on new datasets collected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57213" marR="0" lvl="1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57213" marR="0" lvl="1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tasks like </a:t>
            </a:r>
          </a:p>
          <a:p>
            <a:pPr marL="1014413" marR="0" lvl="2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parasite detection</a:t>
            </a:r>
          </a:p>
          <a:p>
            <a:pPr marL="1014413" marR="0" lvl="2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parasitemia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determination</a:t>
            </a:r>
          </a:p>
          <a:p>
            <a:pPr marL="1014413" marR="0" lvl="2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species identification</a:t>
            </a:r>
          </a:p>
          <a:p>
            <a:pPr marL="1014413" marR="0" lvl="2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growth stage identification, </a:t>
            </a:r>
          </a:p>
          <a:p>
            <a:pPr marL="1014413" marR="0" lvl="2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artifact detection.</a:t>
            </a:r>
          </a:p>
          <a:p>
            <a:pPr marL="8001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57213" marR="0" lvl="1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Creating a new challenge to be tested on our developed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codalab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benchmarking platform </a:t>
            </a:r>
          </a:p>
          <a:p>
            <a:pPr marL="1014413" marR="0" lvl="2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new benchmarking dataset to a wider community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189" marR="0" lvl="0" indent="-304793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/>
                <a:ea typeface="Montserrat"/>
                <a:cs typeface="Montserrat"/>
                <a:sym typeface="Montserrat"/>
              </a:rPr>
              <a:t>Publishing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/>
                <a:ea typeface="Montserrat"/>
                <a:cs typeface="Montserrat"/>
                <a:sym typeface="Montserrat"/>
              </a:rPr>
              <a:t>outcomes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/>
                <a:ea typeface="Montserrat"/>
                <a:cs typeface="Montserrat"/>
                <a:sym typeface="Montserrat"/>
              </a:rPr>
              <a:t>of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/>
                <a:ea typeface="Montserrat"/>
                <a:cs typeface="Montserrat"/>
                <a:sym typeface="Montserrat"/>
              </a:rPr>
              <a:t>analytics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8001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39400" y="1089875"/>
            <a:ext cx="8457843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28161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sym typeface="Montserrat Medium"/>
              </a:rPr>
              <a:t>Call for participation</a:t>
            </a:r>
            <a:endParaRPr lang="de-DE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125266"/>
            <a:ext cx="7029450" cy="33266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2400" dirty="0"/>
              <a:t>Participation can be in form of:</a:t>
            </a:r>
            <a:endParaRPr lang="en-GB" sz="2400" dirty="0"/>
          </a:p>
          <a:p>
            <a:pPr lvl="0">
              <a:lnSpc>
                <a:spcPct val="110000"/>
              </a:lnSpc>
            </a:pPr>
            <a:r>
              <a:rPr lang="en-GB" sz="2400" dirty="0"/>
              <a:t>Provision of quality labelled data</a:t>
            </a:r>
          </a:p>
          <a:p>
            <a:pPr lvl="0">
              <a:lnSpc>
                <a:spcPct val="110000"/>
              </a:lnSpc>
            </a:pPr>
            <a:r>
              <a:rPr lang="en-GB" sz="2400" b="1" dirty="0"/>
              <a:t>AI models </a:t>
            </a:r>
            <a:r>
              <a:rPr lang="en-GB" sz="2400" dirty="0"/>
              <a:t>and algorithms for benchmarking task on malaria</a:t>
            </a:r>
          </a:p>
          <a:p>
            <a:pPr lvl="0">
              <a:lnSpc>
                <a:spcPct val="110000"/>
              </a:lnSpc>
            </a:pPr>
            <a:r>
              <a:rPr lang="en-GB" sz="2400" b="1" dirty="0"/>
              <a:t>General support </a:t>
            </a:r>
            <a:r>
              <a:rPr lang="en-GB" sz="2400" dirty="0"/>
              <a:t>on different aspects of this topic</a:t>
            </a:r>
            <a:r>
              <a:rPr lang="de-DE" sz="2400" dirty="0"/>
              <a:t> </a:t>
            </a:r>
            <a:r>
              <a:rPr lang="en-GB" sz="2400" dirty="0"/>
              <a:t>(data, methods, benchmarking, etc.)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A79AD-181E-4AD8-BA5F-947560023B1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68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2193-412D-0E42-9B1D-F9A1CB31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sym typeface="Montserrat Medium"/>
              </a:rPr>
              <a:t>Contact us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A05B3-00C7-1C48-AC13-5D3D9733A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7" indent="0">
              <a:buNone/>
            </a:pPr>
            <a:endParaRPr lang="aa-ET" dirty="0"/>
          </a:p>
          <a:p>
            <a:endParaRPr lang="aa-ET" dirty="0"/>
          </a:p>
          <a:p>
            <a:r>
              <a:rPr lang="aa-ET" dirty="0"/>
              <a:t>TG-Malaria</a:t>
            </a:r>
          </a:p>
          <a:p>
            <a:pPr lvl="1"/>
            <a:r>
              <a:rPr lang="de-DE" dirty="0">
                <a:solidFill>
                  <a:srgbClr val="1B335C"/>
                </a:solidFill>
                <a:ea typeface="Montserrat"/>
                <a:cs typeface="Montserrat"/>
                <a:sym typeface="Montserrat"/>
                <a:hlinkClick r:id="rId2"/>
              </a:rPr>
              <a:t>fgai4htgmalaria@lists.itu.int</a:t>
            </a:r>
            <a:endParaRPr lang="de-DE" dirty="0">
              <a:solidFill>
                <a:srgbClr val="1B335C"/>
              </a:solidFill>
              <a:ea typeface="Montserrat"/>
              <a:cs typeface="Montserrat"/>
              <a:sym typeface="Montserrat"/>
            </a:endParaRPr>
          </a:p>
          <a:p>
            <a:pPr marL="596886" lvl="1" indent="0">
              <a:buNone/>
            </a:pPr>
            <a:endParaRPr lang="aa-ET" dirty="0"/>
          </a:p>
          <a:p>
            <a:r>
              <a:rPr lang="aa-ET" dirty="0"/>
              <a:t>TG-Driver</a:t>
            </a:r>
          </a:p>
          <a:p>
            <a:pPr lvl="1"/>
            <a:r>
              <a:rPr lang="en-GB" dirty="0">
                <a:hlinkClick r:id="rId3"/>
              </a:rPr>
              <a:t>g.nakasirose@gmail.com</a:t>
            </a:r>
            <a:endParaRPr lang="en-GB" dirty="0"/>
          </a:p>
          <a:p>
            <a:pPr marL="596886" lvl="1" indent="0">
              <a:buNone/>
            </a:pPr>
            <a:endParaRPr lang="aa-ET" dirty="0"/>
          </a:p>
          <a:p>
            <a:pPr marL="596886" lvl="1" indent="0">
              <a:buNone/>
            </a:pP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4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5899" y="1062450"/>
            <a:ext cx="6172200" cy="54000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</a:rPr>
              <a:t>Topic Group </a:t>
            </a:r>
            <a:r>
              <a:rPr lang="de-DE" dirty="0" err="1">
                <a:solidFill>
                  <a:srgbClr val="FF0000"/>
                </a:solidFill>
              </a:rPr>
              <a:t>members</a:t>
            </a:r>
            <a:r>
              <a:rPr lang="de-DE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1485901" y="1538791"/>
          <a:ext cx="6210689" cy="4306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Name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Affiliation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Philippe Verstraete</a:t>
                      </a: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Co-founder of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Milan and Associates, Italy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Laura Moro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Researcher, science &amp; medical writer. Co-founder of AI Scope, Spain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Helmi Zakariah.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Cofounder of AIME company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Malaysia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Martha Shaka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Researcher at University of Dodoma, Tanzania</a:t>
                      </a: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 Rivière Cinnamond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 and Pubic Health Expert under Health Emergency Information &amp; Risk Assessment Department with </a:t>
                      </a: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PAHO/WHO.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Rigveda Kadam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 Access Officer, FIND,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Switetzerland</a:t>
                      </a: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932138299"/>
                  </a:ext>
                </a:extLst>
              </a:tr>
              <a:tr h="52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Seda Yerlikaya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 Officer,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Switetzerland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239343945"/>
                  </a:ext>
                </a:extLst>
              </a:tr>
              <a:tr h="48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Herilalaina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RAKOTOARISON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PhD student in Machine learning from the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Université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Paris-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Saclay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2949577839"/>
                  </a:ext>
                </a:extLst>
              </a:tr>
            </a:tbl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for Outbreak Detection - FG-AI4H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A79AD-181E-4AD8-BA5F-947560023B1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61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5676" y="2456893"/>
            <a:ext cx="5829300" cy="1102519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Topic Group-Malaria: </a:t>
            </a:r>
            <a:br>
              <a:rPr lang="en-US" sz="3000" dirty="0"/>
            </a:br>
            <a:r>
              <a:rPr lang="en-US" sz="2100" dirty="0"/>
              <a:t>AI based detection of Malaria-an update</a:t>
            </a:r>
            <a:br>
              <a:rPr lang="en-US" sz="2100" dirty="0"/>
            </a:br>
            <a:r>
              <a:rPr lang="en-US" sz="2100" dirty="0"/>
              <a:t>Meeting R</a:t>
            </a:r>
            <a:endParaRPr lang="de-DE" sz="21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3888" y="4131078"/>
            <a:ext cx="5670630" cy="10612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de-DE" sz="1500" dirty="0"/>
              <a:t>Rose Nakasi, PhD</a:t>
            </a:r>
          </a:p>
          <a:p>
            <a:pPr>
              <a:spcBef>
                <a:spcPts val="0"/>
              </a:spcBef>
            </a:pPr>
            <a:r>
              <a:rPr lang="de-DE" sz="1500" dirty="0" err="1"/>
              <a:t>g.nakasirose@gmail.com</a:t>
            </a:r>
            <a:endParaRPr lang="de-DE" sz="1500" dirty="0"/>
          </a:p>
          <a:p>
            <a:pPr>
              <a:spcBef>
                <a:spcPts val="0"/>
              </a:spcBef>
            </a:pPr>
            <a:r>
              <a:rPr lang="de-DE" sz="1500" dirty="0" err="1"/>
              <a:t>Makerere</a:t>
            </a:r>
            <a:r>
              <a:rPr lang="de-DE" sz="1500" dirty="0"/>
              <a:t> University, Uganda</a:t>
            </a:r>
          </a:p>
          <a:p>
            <a:pPr>
              <a:spcBef>
                <a:spcPts val="0"/>
              </a:spcBef>
            </a:pPr>
            <a:endParaRPr lang="de-DE" sz="1500" dirty="0"/>
          </a:p>
          <a:p>
            <a:pPr>
              <a:spcBef>
                <a:spcPts val="0"/>
              </a:spcBef>
            </a:pPr>
            <a:r>
              <a:rPr lang="en-GB" dirty="0"/>
              <a:t>E-meeting, 21</a:t>
            </a:r>
            <a:r>
              <a:rPr lang="en-GB" baseline="30000" dirty="0"/>
              <a:t>st</a:t>
            </a:r>
            <a:r>
              <a:rPr lang="en-GB" dirty="0"/>
              <a:t>  – 24</a:t>
            </a:r>
            <a:r>
              <a:rPr lang="en-GB" baseline="30000" dirty="0"/>
              <a:t>th</a:t>
            </a:r>
            <a:r>
              <a:rPr lang="en-GB" dirty="0"/>
              <a:t> March 2023</a:t>
            </a:r>
            <a:endParaRPr lang="de-DE" sz="2100" dirty="0"/>
          </a:p>
        </p:txBody>
      </p:sp>
      <p:sp>
        <p:nvSpPr>
          <p:cNvPr id="4" name="AutoShape 2" descr="https://webmail.rki.de/owa/service.svc/s/,DanaInfo=exch.rki.local,SSL+GetFileAttachment?id=AAMkADFmMTE3MmQ4LTY0ZmYtNDgwNi1iMjA0LWMwNWU4YzczZWQ4YQBGAAAAAAD29GB4I1dwQqFf8Hq%2B08ebBwCoZ89X6BDhRraWkPBcwe3BAAAAAAEMAACoZ89X6BDhRraWkPBcwe3BAABYZfQMAAABEgAQAFu0x6BcRCdMsraoTS%2BhpzQ%3D&amp;X-OWA-CANARY=vKRRU9UZ706adxz8WZea-EtJOFNlMNcIBDYcl1_V24ofeAcyc1uEO9Jh10g3unBOLBX3RwAqZfU."/>
          <p:cNvSpPr>
            <a:spLocks noChangeAspect="1" noChangeArrowheads="1"/>
          </p:cNvSpPr>
          <p:nvPr/>
        </p:nvSpPr>
        <p:spPr bwMode="auto">
          <a:xfrm>
            <a:off x="1259681" y="28576"/>
            <a:ext cx="4029075" cy="17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036" y="1200435"/>
            <a:ext cx="3095820" cy="66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42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387000" y="1964998"/>
            <a:ext cx="7384500" cy="359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89" marR="0" lvl="0" indent="-317492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ontserrat"/>
                <a:cs typeface="Montserrat"/>
                <a:sym typeface="Montserrat"/>
              </a:rPr>
              <a:t>Malaria burden in endemic Countries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898404" marR="0" lvl="2" indent="-212604" algn="l" defTabSz="457200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Accounts for over 3.4 billion cases globally</a:t>
            </a:r>
          </a:p>
          <a:p>
            <a:pPr marL="898404" marR="0" lvl="2" indent="-212604" algn="l" defTabSz="457200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Lack of enough trained lab technicians</a:t>
            </a:r>
          </a:p>
          <a:p>
            <a:pPr marL="1241304" marR="0" lvl="3" indent="-212604" algn="l" defTabSz="457200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1.72 microscopes per 100,000</a:t>
            </a:r>
          </a:p>
          <a:p>
            <a:pPr marL="1028700" marR="0" lvl="3" indent="0" algn="l" defTabSz="457200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population, but only 0.85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Microscopists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100,000</a:t>
            </a:r>
            <a:endParaRPr kumimoji="0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 marR="0" lvl="0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ontserrat"/>
                <a:cs typeface="Montserrat"/>
                <a:sym typeface="Montserrat"/>
              </a:rPr>
              <a:t>Gold standard diagnosis(microscopy) challenge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898404" marR="0" lvl="2" indent="-212604" algn="l" defTabSz="457200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SOP requires not to view more than 30 slides a day</a:t>
            </a:r>
          </a:p>
          <a:p>
            <a:pPr marL="898404" marR="0" lvl="2" indent="-212604" algn="l" defTabSz="457200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diagnosis throughput</a:t>
            </a:r>
          </a:p>
          <a:p>
            <a:pPr marL="898404" marR="0" lvl="2" indent="-212604" algn="l" defTabSz="457200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"/>
                <a:cs typeface="Gill Sans"/>
                <a:sym typeface="Gill Sans"/>
              </a:rPr>
              <a:t>Variations in individual expert judgment</a:t>
            </a:r>
          </a:p>
          <a:p>
            <a:pPr marL="457189" marR="0" lvl="0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ontserrat"/>
                <a:cs typeface="Montserrat"/>
                <a:sym typeface="Montserrat"/>
              </a:rPr>
              <a:t>AI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ontserrat"/>
                <a:cs typeface="Montserrat"/>
                <a:sym typeface="Montserrat"/>
              </a:rPr>
              <a:t>solution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914378" marR="0" lvl="1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Supports image analysis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has potential to improve the timeliness and accuracy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 marR="0" lvl="0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ontserrat"/>
                <a:cs typeface="Montserrat"/>
                <a:sym typeface="Montserrat"/>
              </a:rPr>
              <a:t>There is need to;</a:t>
            </a:r>
          </a:p>
          <a:p>
            <a:pPr marL="800089" marR="0" lvl="1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ontserrat Medium"/>
                <a:cs typeface="Montserrat Medium"/>
                <a:sym typeface="Montserrat"/>
              </a:rPr>
              <a:t>Standardise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ontserrat Medium"/>
                <a:cs typeface="Montserrat Medium"/>
                <a:sym typeface="Montserrat"/>
              </a:rPr>
              <a:t> benchmarking AI solutions for the detection of Malaria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 marR="0" lvl="0" indent="0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 panose="020F0502020204030204"/>
              <a:ea typeface="Noto Sans"/>
              <a:cs typeface="Noto Sans"/>
              <a:sym typeface="Noto Sa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87000" y="1402750"/>
            <a:ext cx="675870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3BA1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3BA1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Background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43" y="1595741"/>
            <a:ext cx="3456433" cy="28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0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F5C7-E173-C448-B70F-8780202E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imaging</a:t>
            </a:r>
            <a:br>
              <a:rPr lang="en-US" dirty="0"/>
            </a:b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EBC68-8BC5-794D-983C-A8A0C0B19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7" indent="0">
              <a:buNone/>
            </a:pPr>
            <a:r>
              <a:rPr lang="aa-ET" dirty="0"/>
              <a:t>Setup</a:t>
            </a:r>
          </a:p>
        </p:txBody>
      </p:sp>
      <p:pic>
        <p:nvPicPr>
          <p:cNvPr id="4" name="Google Shape;563;p73">
            <a:extLst>
              <a:ext uri="{FF2B5EF4-FFF2-40B4-BE49-F238E27FC236}">
                <a16:creationId xmlns:a16="http://schemas.microsoft.com/office/drawing/2014/main" id="{F9DCEE4D-4112-BA42-9FDC-6473D0BA0F82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45" y="2133601"/>
            <a:ext cx="5554134" cy="395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53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F5C7-E173-C448-B70F-8780202E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Microscopy imaging analysis</a:t>
            </a:r>
            <a:br>
              <a:rPr lang="en-US" dirty="0"/>
            </a:b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EBC68-8BC5-794D-983C-A8A0C0B19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7" indent="0">
              <a:buNone/>
            </a:pPr>
            <a:r>
              <a:rPr lang="en-GB" dirty="0"/>
              <a:t>Inference using CNN model</a:t>
            </a:r>
            <a:endParaRPr lang="aa-ET" dirty="0"/>
          </a:p>
        </p:txBody>
      </p:sp>
      <p:pic>
        <p:nvPicPr>
          <p:cNvPr id="4" name="Google Shape;563;p73">
            <a:extLst>
              <a:ext uri="{FF2B5EF4-FFF2-40B4-BE49-F238E27FC236}">
                <a16:creationId xmlns:a16="http://schemas.microsoft.com/office/drawing/2014/main" id="{F9DCEE4D-4112-BA42-9FDC-6473D0BA0F82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86" y="2155371"/>
            <a:ext cx="6844293" cy="3153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89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539400" y="1979275"/>
            <a:ext cx="7536000" cy="3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89" marR="0" lvl="0" indent="-317492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Quality datasets needed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914378" marR="0" lvl="1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Wingdings" pitchFamily="2" charset="2"/>
              <a:buChar char="§"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Have more datasets for training and testing</a:t>
            </a:r>
          </a:p>
          <a:p>
            <a:pPr marL="914378" marR="0" lvl="1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Wingdings" pitchFamily="2" charset="2"/>
              <a:buChar char="§"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Well</a:t>
            </a: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 labelled datasets </a:t>
            </a:r>
          </a:p>
          <a:p>
            <a:pPr marL="914378" marR="0" lvl="1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89" marR="0" lvl="0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Solution</a:t>
            </a:r>
          </a:p>
          <a:p>
            <a:pPr marL="800089" marR="0" lvl="1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models and approaches related to malaria detection.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089" marR="0" lvl="1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Suggestions on scoring metrics.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089" marR="0" lvl="1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Improvements on the benchmarking framework.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089" marR="0" lvl="1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to the group on different aspects (data, methods, benchmarking, etc.) of this topic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089" marR="0" lvl="1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"/>
              <a:buChar char="●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Extension of the solution to improve disease surveillance and prediction.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278" marR="0" lvl="2" indent="-317492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Heterogeneous Data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needed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378" marR="0" lvl="0" indent="0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39401" y="1089875"/>
            <a:ext cx="4822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TG-Malaria activities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8554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C1DF-406E-9241-8668-B521AB5E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sym typeface="Montserrat Medium"/>
              </a:rPr>
              <a:t>Updates since meeting Q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40D92-B208-8B4A-895B-6126FFA3C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478" indent="-317492">
              <a:lnSpc>
                <a:spcPct val="115000"/>
              </a:lnSpc>
              <a:buClr>
                <a:srgbClr val="1B335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B335C"/>
                </a:solidFill>
                <a:ea typeface="Montserrat"/>
                <a:cs typeface="Montserrat"/>
                <a:sym typeface="Montserrat"/>
              </a:rPr>
              <a:t>Online meetings</a:t>
            </a:r>
            <a:endParaRPr lang="de-DE" dirty="0">
              <a:solidFill>
                <a:srgbClr val="1B335C"/>
              </a:solidFill>
              <a:ea typeface="Montserrat"/>
              <a:cs typeface="Montserrat"/>
              <a:sym typeface="Montserrat"/>
            </a:endParaRP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sym typeface="Montserrat Medium"/>
              </a:rPr>
              <a:t>Migrating competion </a:t>
            </a:r>
            <a:r>
              <a:rPr lang="en-GB" sz="2000" dirty="0"/>
              <a:t>to </a:t>
            </a:r>
            <a:r>
              <a:rPr lang="en-GB" sz="2000" dirty="0" err="1"/>
              <a:t>Codabench</a:t>
            </a:r>
            <a:r>
              <a:rPr lang="en-GB" sz="2000" dirty="0"/>
              <a:t> </a:t>
            </a: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en-GB" sz="1200" u="sng" dirty="0">
                <a:hlinkClick r:id="rId2"/>
              </a:rPr>
              <a:t>https://www.codabench.org/competitions/389/?secret_key=2f16646d-f5db-40c1-ae57-6a89c6802551</a:t>
            </a:r>
            <a:endParaRPr lang="en-GB" sz="1200" dirty="0"/>
          </a:p>
          <a:p>
            <a:pPr lvl="2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en-GB" sz="1600" dirty="0"/>
              <a:t>focusing on benchmarking instead of competition</a:t>
            </a:r>
            <a:endParaRPr lang="de-DE" sz="1600" dirty="0">
              <a:solidFill>
                <a:srgbClr val="1B335C"/>
              </a:solidFill>
              <a:sym typeface="Montserrat Medium"/>
            </a:endParaRP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sym typeface="Montserrat Medium"/>
              </a:rPr>
              <a:t>Implementing classification task on codabench</a:t>
            </a: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sym typeface="Montserrat Medium"/>
              </a:rPr>
              <a:t>Discussions on the outcomes of the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implemented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platform</a:t>
            </a:r>
            <a:endParaRPr lang="de-DE" sz="2000" dirty="0">
              <a:solidFill>
                <a:srgbClr val="1B335C"/>
              </a:solidFill>
              <a:sym typeface="Montserrat Medium"/>
            </a:endParaRP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sym typeface="Montserrat Medium"/>
            </a:endParaRP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sym typeface="Montserrat Medium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09680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DBE5-87A5-9B4D-BE0E-A127C6DC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ea typeface="Montserrat Medium"/>
                <a:cs typeface="Montserrat Medium"/>
                <a:sym typeface="Montserrat Medium"/>
              </a:rPr>
              <a:t>User interface for the </a:t>
            </a:r>
            <a:r>
              <a:rPr lang="en-GB" dirty="0" err="1">
                <a:solidFill>
                  <a:srgbClr val="FF0000"/>
                </a:solidFill>
                <a:ea typeface="Montserrat Medium"/>
                <a:cs typeface="Montserrat Medium"/>
                <a:sym typeface="Montserrat Medium"/>
              </a:rPr>
              <a:t>Codabench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DE50-396D-2844-B591-B301CD440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00" y="1258578"/>
            <a:ext cx="8520600" cy="4555200"/>
          </a:xfrm>
        </p:spPr>
        <p:txBody>
          <a:bodyPr/>
          <a:lstStyle/>
          <a:p>
            <a:r>
              <a:rPr lang="en" dirty="0">
                <a:solidFill>
                  <a:srgbClr val="1B335C"/>
                </a:solidFill>
                <a:ea typeface="Montserrat Medium"/>
                <a:cs typeface="Montserrat Medium"/>
                <a:sym typeface="Montserrat Medium"/>
              </a:rPr>
              <a:t>New Benchmarking-Malaria platform with codabench</a:t>
            </a:r>
            <a:endParaRPr lang="de-DE" sz="2400" b="1" dirty="0">
              <a:solidFill>
                <a:srgbClr val="1B335C"/>
              </a:solidFill>
              <a:ea typeface="Montserrat"/>
              <a:cs typeface="Montserrat"/>
              <a:sym typeface="Montserrat"/>
            </a:endParaRPr>
          </a:p>
          <a:p>
            <a:endParaRPr lang="en-US" dirty="0"/>
          </a:p>
          <a:p>
            <a:endParaRPr lang="aa-ET" dirty="0"/>
          </a:p>
        </p:txBody>
      </p:sp>
      <p:pic>
        <p:nvPicPr>
          <p:cNvPr id="7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7844" y="2760864"/>
            <a:ext cx="7042497" cy="319936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5178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C1DF-406E-9241-8668-B521AB5E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sym typeface="Montserrat Medium"/>
              </a:rPr>
              <a:t>Current Tasks undertaken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40D92-B208-8B4A-895B-6126FFA3C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478" indent="-317492">
              <a:lnSpc>
                <a:spcPct val="115000"/>
              </a:lnSpc>
              <a:buClr>
                <a:srgbClr val="1B335C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B335C"/>
                </a:solidFill>
                <a:ea typeface="Montserrat"/>
                <a:cs typeface="Montserrat"/>
                <a:sym typeface="Montserrat"/>
              </a:rPr>
              <a:t>Dataset curation based on standardised data collection protocol</a:t>
            </a:r>
            <a:endParaRPr lang="de-DE" dirty="0">
              <a:solidFill>
                <a:srgbClr val="1B335C"/>
              </a:solidFill>
              <a:ea typeface="Montserrat"/>
              <a:cs typeface="Montserrat"/>
              <a:sym typeface="Montserrat"/>
            </a:endParaRP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en-GB" sz="2000">
                <a:solidFill>
                  <a:srgbClr val="1B335C"/>
                </a:solidFill>
                <a:sym typeface="Montserrat Medium"/>
              </a:rPr>
              <a:t>Developing </a:t>
            </a:r>
            <a:r>
              <a:rPr lang="en-GB" sz="2000" dirty="0">
                <a:solidFill>
                  <a:srgbClr val="1B335C"/>
                </a:solidFill>
                <a:sym typeface="Montserrat Medium"/>
              </a:rPr>
              <a:t>a standardised data </a:t>
            </a:r>
            <a:r>
              <a:rPr lang="en-GB" sz="2000">
                <a:solidFill>
                  <a:srgbClr val="1B335C"/>
                </a:solidFill>
                <a:sym typeface="Montserrat Medium"/>
              </a:rPr>
              <a:t>collection protocol</a:t>
            </a: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en-GB" sz="2000" dirty="0">
                <a:solidFill>
                  <a:srgbClr val="1B335C"/>
                </a:solidFill>
                <a:sym typeface="Montserrat Medium"/>
              </a:rPr>
              <a:t>Public dataset under collection</a:t>
            </a:r>
          </a:p>
          <a:p>
            <a:pPr lvl="2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en-GB" sz="1600" dirty="0">
                <a:solidFill>
                  <a:srgbClr val="1B335C"/>
                </a:solidFill>
                <a:sym typeface="Montserrat Medium"/>
              </a:rPr>
              <a:t>Thick Blood smear images</a:t>
            </a:r>
          </a:p>
          <a:p>
            <a:pPr lvl="2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en-GB" sz="1600" dirty="0">
                <a:solidFill>
                  <a:srgbClr val="1B335C"/>
                </a:solidFill>
                <a:sym typeface="Montserrat Medium"/>
              </a:rPr>
              <a:t>Thin blood smear image</a:t>
            </a:r>
          </a:p>
          <a:p>
            <a:pPr marL="1511262" lvl="3" indent="0">
              <a:lnSpc>
                <a:spcPct val="115000"/>
              </a:lnSpc>
              <a:buClr>
                <a:srgbClr val="1B335C"/>
              </a:buClr>
              <a:buNone/>
            </a:pPr>
            <a:endParaRPr lang="de-DE" sz="1400" dirty="0">
              <a:solidFill>
                <a:srgbClr val="1B335C"/>
              </a:solidFill>
              <a:sym typeface="Montserrat Medium"/>
            </a:endParaRP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sym typeface="Montserrat Medium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950518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R-000_PPT-Template-4x3.pptx" id="{A64DBEBA-1C23-4B8E-AC8B-9AD614832FAA}" vid="{5A1749D7-7CD1-4D23-9D18-F6C3E0A4CAB4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34BC7C-043F-4268-8AD6-C04457BD0D41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FGAI4H-R-000_PPT-Template-4x3</Template>
  <TotalTime>12</TotalTime>
  <Words>618</Words>
  <Application>Microsoft Office PowerPoint</Application>
  <PresentationFormat>On-screen Show (4:3)</PresentationFormat>
  <Paragraphs>124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Montserrat</vt:lpstr>
      <vt:lpstr>Montserrat Medium</vt:lpstr>
      <vt:lpstr>Noto Sans</vt:lpstr>
      <vt:lpstr>Wingdings</vt:lpstr>
      <vt:lpstr>Office 主题​​</vt:lpstr>
      <vt:lpstr>1_Office 主题​​</vt:lpstr>
      <vt:lpstr>PowerPoint Presentation</vt:lpstr>
      <vt:lpstr>Topic Group-Malaria:  AI based detection of Malaria-an update Meeting R</vt:lpstr>
      <vt:lpstr>PowerPoint Presentation</vt:lpstr>
      <vt:lpstr>Digital imaging </vt:lpstr>
      <vt:lpstr>Digital Microscopy imaging analysis </vt:lpstr>
      <vt:lpstr>PowerPoint Presentation</vt:lpstr>
      <vt:lpstr>Updates since meeting Q</vt:lpstr>
      <vt:lpstr>User interface for the Codabench</vt:lpstr>
      <vt:lpstr>Current Tasks undertaken</vt:lpstr>
      <vt:lpstr>PowerPoint Presentation</vt:lpstr>
      <vt:lpstr>Call for participation</vt:lpstr>
      <vt:lpstr>Contact us</vt:lpstr>
      <vt:lpstr>Topic Group members: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Att.3 - Overview of the topic area (TG-Malaria)</dc:title>
  <dc:creator>TSB (HT)</dc:creator>
  <cp:lastModifiedBy>TSB (HT)</cp:lastModifiedBy>
  <cp:revision>1</cp:revision>
  <cp:lastPrinted>2019-04-04T08:49:31Z</cp:lastPrinted>
  <dcterms:created xsi:type="dcterms:W3CDTF">2023-04-12T16:00:25Z</dcterms:created>
  <dcterms:modified xsi:type="dcterms:W3CDTF">2023-04-12T16:13:01Z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