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7" r:id="rId5"/>
  </p:sldMasterIdLst>
  <p:notesMasterIdLst>
    <p:notesMasterId r:id="rId18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Initially, Ferath Kherif and Marc Lecoultre committed for helping us with data management in AWS. No reply from them to the last email</a:t>
            </a:r>
          </a:p>
        </p:txBody>
      </p:sp>
      <p:sp>
        <p:nvSpPr>
          <p:cNvPr id="161" name="Slide Number Placeholder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658A64-88CB-409C-8225-9AD18CE1828A}" type="slidenum">
              <a:rPr kumimoji="0" lang="en-FI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834 or 956 papers to screen?</a:t>
            </a:r>
          </a:p>
        </p:txBody>
      </p:sp>
      <p:sp>
        <p:nvSpPr>
          <p:cNvPr id="164" name="Slide Number Placeholder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96132-8048-4205-AD9A-BD12BA4F567F}" type="slidenum">
              <a:rPr kumimoji="0" lang="en-FI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52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59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227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380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48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51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067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40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157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84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856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48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0025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erpaolo.palumbo@unibo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es.sousa@aicos.fraunhofer.pt" TargetMode="External"/><Relationship Id="rId4" Type="http://schemas.openxmlformats.org/officeDocument/2006/relationships/hyperlink" Target="mailto:barry.greene@kinesis.i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mje.org/recommendations/browse/roles-and-responsibilities/defining-the-role-of-authors-and-contributor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rd.york.ac.uk/prospero/display_record.php?RecordID=367394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02194" y="845674"/>
            <a:ext cx="1965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FGAI4H-R-012-A03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35662"/>
              </p:ext>
            </p:extLst>
          </p:nvPr>
        </p:nvGraphicFramePr>
        <p:xfrm>
          <a:off x="1424267" y="3274055"/>
          <a:ext cx="9343465" cy="198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9154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366932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TG-Falls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(TG-Falls)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+mn-lt"/>
                        </a:rPr>
                        <a:t>Pierpaolo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 Palumbo</a:t>
                      </a:r>
                      <a:endParaRPr lang="en-GB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Barry Greene</a:t>
                      </a:r>
                      <a:endParaRPr lang="en-GB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+mn-lt"/>
                        </a:rPr>
                        <a:t>Inês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 Sousa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E-mail: </a:t>
                      </a:r>
                      <a:r>
                        <a:rPr lang="en-GB" sz="1800" b="0" u="sng" strike="noStrike" spc="-1" dirty="0">
                          <a:solidFill>
                            <a:srgbClr val="0563C1"/>
                          </a:solidFill>
                          <a:uFillTx/>
                          <a:latin typeface="+mn-lt"/>
                          <a:hlinkClick r:id="rId3"/>
                        </a:rPr>
                        <a:t>pierpaolo.palumbo@unibo.it</a:t>
                      </a:r>
                      <a:endParaRPr lang="en-GB" sz="1800" b="0" strike="noStrike" spc="-1" dirty="0">
                        <a:latin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E-mail: </a:t>
                      </a:r>
                      <a:r>
                        <a:rPr lang="en-US" sz="1800" b="0" u="sng" strike="noStrike" spc="-1" dirty="0">
                          <a:solidFill>
                            <a:srgbClr val="0563C1"/>
                          </a:solidFill>
                          <a:uFillTx/>
                          <a:latin typeface="+mn-lt"/>
                          <a:hlinkClick r:id="rId4"/>
                        </a:rPr>
                        <a:t>barry.greene@kinesis.ie</a:t>
                      </a:r>
                      <a:r>
                        <a:rPr lang="en-US" sz="1800" b="0" strike="noStrike" spc="-1" dirty="0">
                          <a:solidFill>
                            <a:srgbClr val="004586"/>
                          </a:solidFill>
                          <a:latin typeface="+mn-lt"/>
                        </a:rPr>
                        <a:t> </a:t>
                      </a:r>
                      <a:endParaRPr lang="en-GB" sz="1800" b="0" strike="noStrike" spc="-1" dirty="0">
                        <a:latin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E-mail: </a:t>
                      </a:r>
                      <a:r>
                        <a:rPr lang="en-US" sz="1800" b="0" u="sng" strike="noStrike" spc="-1" dirty="0">
                          <a:solidFill>
                            <a:srgbClr val="0563C1"/>
                          </a:solidFill>
                          <a:uFillTx/>
                          <a:latin typeface="+mn-lt"/>
                          <a:hlinkClick r:id="rId5"/>
                        </a:rPr>
                        <a:t>ines.sousa@aicos.fraunhofer.pt</a:t>
                      </a:r>
                      <a:r>
                        <a:rPr lang="en-US" sz="1800" b="0" u="sng" strike="noStrike" spc="-1" dirty="0">
                          <a:solidFill>
                            <a:srgbClr val="004586"/>
                          </a:solidFill>
                          <a:uFillTx/>
                          <a:latin typeface="+mn-lt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This PPT contains updates on the Topic Group Falls in the elderly.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3"/>
          <p:cNvSpPr/>
          <p:nvPr/>
        </p:nvSpPr>
        <p:spPr>
          <a:xfrm>
            <a:off x="8604000" y="2410920"/>
            <a:ext cx="2742480" cy="91332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Review on datasets for wearable inertial sensor-based fall prediction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6" name="TextBox 4"/>
          <p:cNvSpPr/>
          <p:nvPr/>
        </p:nvSpPr>
        <p:spPr>
          <a:xfrm>
            <a:off x="8665920" y="4717440"/>
            <a:ext cx="2742480" cy="63900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Analyses on the pooled dataset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7" name="Straight Arrow Connector 5"/>
          <p:cNvSpPr/>
          <p:nvPr/>
        </p:nvSpPr>
        <p:spPr>
          <a:xfrm flipH="1">
            <a:off x="9977760" y="3334320"/>
            <a:ext cx="1440" cy="138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Title 1"/>
          <p:cNvSpPr/>
          <p:nvPr/>
        </p:nvSpPr>
        <p:spPr>
          <a:xfrm>
            <a:off x="838080" y="32940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</a:rPr>
              <a:t>Systematic review and individual participant data meta-analysis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9" name="TextBox 1"/>
          <p:cNvSpPr/>
          <p:nvPr/>
        </p:nvSpPr>
        <p:spPr>
          <a:xfrm>
            <a:off x="670320" y="1833840"/>
            <a:ext cx="7338240" cy="365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Access request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 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Email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Form: rationale, data management, authorship policy [1]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Meta-analysis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Data storage facility: secure, large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Two possibilities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743040" marR="0" lvl="1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Share data: one-stage IPD meta-analysis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743040" marR="0" lvl="1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Share only algorithms and results: two-stage IPD meta-analysis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Univariate analysis: i) ORs, RaRs, and HRs, ii)  Mixed-effect logistic regressions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Multivariate model [2]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0" name="TextBox 2"/>
          <p:cNvSpPr/>
          <p:nvPr/>
        </p:nvSpPr>
        <p:spPr>
          <a:xfrm>
            <a:off x="360000" y="5940000"/>
            <a:ext cx="11460240" cy="72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[1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DejaVu Sans"/>
              </a:rPr>
              <a:t>] 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DejaVu Sans"/>
                <a:hlinkClick r:id="rId3"/>
              </a:rPr>
              <a:t>https://www.icmje.org/recommendations/browse/roles-and-responsibilities/defining-the-role-of-authors-and-contributors.html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[2] Ahmed I, Debray TPA, Moons KGM, Riley RD. Developing and validating risk prediction models in an individual participant data meta-analysis. BMC Med Res Methodol. 2014;14(3). 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7"/>
          <p:cNvSpPr/>
          <p:nvPr/>
        </p:nvSpPr>
        <p:spPr>
          <a:xfrm>
            <a:off x="4722120" y="2936880"/>
            <a:ext cx="2291760" cy="36468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834 articles to screen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2" name="TextBox 8"/>
          <p:cNvSpPr/>
          <p:nvPr/>
        </p:nvSpPr>
        <p:spPr>
          <a:xfrm>
            <a:off x="2226600" y="1627560"/>
            <a:ext cx="3771360" cy="63900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PubMed: 26 reviews, Web of Science: 23 reviews, Scopus: 33 reviews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3" name="TextBox 9"/>
          <p:cNvSpPr/>
          <p:nvPr/>
        </p:nvSpPr>
        <p:spPr>
          <a:xfrm>
            <a:off x="2805840" y="2454120"/>
            <a:ext cx="2593080" cy="36468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19 unique review articles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4" name="TextBox 10"/>
          <p:cNvSpPr/>
          <p:nvPr/>
        </p:nvSpPr>
        <p:spPr>
          <a:xfrm>
            <a:off x="6588000" y="1590120"/>
            <a:ext cx="4631400" cy="91332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Google Dataset Search Mendeley Data, IEEE DataPort, Physionet, Figshare, Dataverse, Dryad, hand search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5" name="Straight Arrow Connector 12"/>
          <p:cNvSpPr/>
          <p:nvPr/>
        </p:nvSpPr>
        <p:spPr>
          <a:xfrm flipH="1">
            <a:off x="4101840" y="2274120"/>
            <a:ext cx="9360" cy="17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onnector: Elbow 14"/>
          <p:cNvSpPr/>
          <p:nvPr/>
        </p:nvSpPr>
        <p:spPr>
          <a:xfrm rot="16200000" flipH="1">
            <a:off x="4278600" y="2647440"/>
            <a:ext cx="297360" cy="649440"/>
          </a:xfrm>
          <a:prstGeom prst="bentConnector2">
            <a:avLst/>
          </a:pr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onnector: Elbow 2"/>
          <p:cNvSpPr/>
          <p:nvPr/>
        </p:nvSpPr>
        <p:spPr>
          <a:xfrm rot="5400000">
            <a:off x="7671240" y="1887480"/>
            <a:ext cx="607320" cy="1858320"/>
          </a:xfrm>
          <a:prstGeom prst="bentConnector2">
            <a:avLst/>
          </a:pr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TextBox 3"/>
          <p:cNvSpPr/>
          <p:nvPr/>
        </p:nvSpPr>
        <p:spPr>
          <a:xfrm>
            <a:off x="207720" y="5148000"/>
            <a:ext cx="263592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Feature extraction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Access request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One/two-stage IPD meta-analysis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9" name="Straight Arrow Connector 11"/>
          <p:cNvSpPr/>
          <p:nvPr/>
        </p:nvSpPr>
        <p:spPr>
          <a:xfrm>
            <a:off x="5898960" y="3306240"/>
            <a:ext cx="360" cy="5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TextBox 18"/>
          <p:cNvSpPr/>
          <p:nvPr/>
        </p:nvSpPr>
        <p:spPr>
          <a:xfrm>
            <a:off x="10436760" y="2179440"/>
            <a:ext cx="7592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To do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1" name="TextBox 31"/>
          <p:cNvSpPr/>
          <p:nvPr/>
        </p:nvSpPr>
        <p:spPr>
          <a:xfrm>
            <a:off x="6481440" y="3395880"/>
            <a:ext cx="2933280" cy="364680"/>
          </a:xfrm>
          <a:prstGeom prst="rect">
            <a:avLst/>
          </a:prstGeom>
          <a:noFill/>
          <a:ln w="0">
            <a:solidFill>
              <a:srgbClr val="0070C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19 duplicates removed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2" name="TextBox 41"/>
          <p:cNvSpPr/>
          <p:nvPr/>
        </p:nvSpPr>
        <p:spPr>
          <a:xfrm>
            <a:off x="3708000" y="3879720"/>
            <a:ext cx="4319640" cy="36468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815 articles screened for title and abstract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3" name="TextBox 44"/>
          <p:cNvSpPr/>
          <p:nvPr/>
        </p:nvSpPr>
        <p:spPr>
          <a:xfrm>
            <a:off x="6445440" y="4328280"/>
            <a:ext cx="2933280" cy="364680"/>
          </a:xfrm>
          <a:prstGeom prst="rect">
            <a:avLst/>
          </a:prstGeom>
          <a:noFill/>
          <a:ln w="0">
            <a:solidFill>
              <a:srgbClr val="0070C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690 articles excluded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4" name="TextBox 52"/>
          <p:cNvSpPr/>
          <p:nvPr/>
        </p:nvSpPr>
        <p:spPr>
          <a:xfrm>
            <a:off x="3798000" y="4814640"/>
            <a:ext cx="4139640" cy="36468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125 articles to screen for full-text eligibility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5" name="Straight Arrow Connector 59"/>
          <p:cNvSpPr/>
          <p:nvPr/>
        </p:nvSpPr>
        <p:spPr>
          <a:xfrm flipH="1">
            <a:off x="5866920" y="4213800"/>
            <a:ext cx="360" cy="57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TextBox 76"/>
          <p:cNvSpPr/>
          <p:nvPr/>
        </p:nvSpPr>
        <p:spPr>
          <a:xfrm>
            <a:off x="864000" y="4783320"/>
            <a:ext cx="7592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To do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7" name="Straight Arrow Connector 80"/>
          <p:cNvSpPr/>
          <p:nvPr/>
        </p:nvSpPr>
        <p:spPr>
          <a:xfrm>
            <a:off x="5898960" y="3576960"/>
            <a:ext cx="581760" cy="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Straight Arrow Connector 83"/>
          <p:cNvSpPr/>
          <p:nvPr/>
        </p:nvSpPr>
        <p:spPr>
          <a:xfrm>
            <a:off x="5862960" y="4476960"/>
            <a:ext cx="581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Titl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</a:rPr>
              <a:t>Systematic review and individual participant data meta-analysis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0" name="TextBox 52_0"/>
          <p:cNvSpPr/>
          <p:nvPr/>
        </p:nvSpPr>
        <p:spPr>
          <a:xfrm>
            <a:off x="4770000" y="6074640"/>
            <a:ext cx="2141640" cy="63900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32 articles included in the review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1" name="Straight Arrow Connector 59_0"/>
          <p:cNvSpPr/>
          <p:nvPr/>
        </p:nvSpPr>
        <p:spPr>
          <a:xfrm flipH="1">
            <a:off x="5866920" y="5185800"/>
            <a:ext cx="360" cy="86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TextBox 44_0"/>
          <p:cNvSpPr/>
          <p:nvPr/>
        </p:nvSpPr>
        <p:spPr>
          <a:xfrm>
            <a:off x="6445440" y="5300280"/>
            <a:ext cx="2014200" cy="364680"/>
          </a:xfrm>
          <a:prstGeom prst="rect">
            <a:avLst/>
          </a:prstGeom>
          <a:noFill/>
          <a:ln w="0">
            <a:solidFill>
              <a:srgbClr val="0070C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93 articles excluded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3" name="TextBox 44_1"/>
          <p:cNvSpPr/>
          <p:nvPr/>
        </p:nvSpPr>
        <p:spPr>
          <a:xfrm>
            <a:off x="8622360" y="5076000"/>
            <a:ext cx="3113280" cy="1736280"/>
          </a:xfrm>
          <a:prstGeom prst="rect">
            <a:avLst/>
          </a:prstGeom>
          <a:noFill/>
          <a:ln w="0">
            <a:solidFill>
              <a:srgbClr val="0070C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No IMU: n = 3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Wrong outcomes: n = 4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No info on falls: n = 25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Less than 20 subjects: n = 4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Non community-dwelling: n = 6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Retrospective: n = 51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4" name="Straight Arrow Connector 83_0"/>
          <p:cNvSpPr/>
          <p:nvPr/>
        </p:nvSpPr>
        <p:spPr>
          <a:xfrm>
            <a:off x="5862960" y="5485320"/>
            <a:ext cx="581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"/>
          <p:cNvSpPr/>
          <p:nvPr/>
        </p:nvSpPr>
        <p:spPr>
          <a:xfrm>
            <a:off x="4114800" y="3105720"/>
            <a:ext cx="427428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Thank you</a:t>
            </a:r>
            <a:endParaRPr kumimoji="0" lang="en-GB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</a:rPr>
              <a:t>Outline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6" name="Content Placeholder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32000" marR="0" lvl="0" indent="-32364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Commentary on the stratification tool for community-dwelling older adults of the World Guidelines for Falls Prevention and Management for Older Adults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364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Systematic review and individual participant data meta-analysis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</a:rPr>
              <a:t>Commentary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8" name="Content Placeholder 2"/>
          <p:cNvSpPr/>
          <p:nvPr/>
        </p:nvSpPr>
        <p:spPr>
          <a:xfrm>
            <a:off x="503640" y="4054680"/>
            <a:ext cx="6010560" cy="25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Decision tree for fall risk stratification, assessment, and intervention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Two entry points: i) opportunistic/annal health visit, ii) presenting to healthcare after a fall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Three binary split nodes: i) history of falls or 3KQ, ii) fall severity, iii) gait and balance impairment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Three output risk strata. i) low, ii) intermediate, iii) high risk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9" name="Picture 10"/>
          <p:cNvPicPr/>
          <p:nvPr/>
        </p:nvPicPr>
        <p:blipFill>
          <a:blip r:embed="rId2"/>
          <a:srcRect t="2895"/>
          <a:stretch/>
        </p:blipFill>
        <p:spPr>
          <a:xfrm>
            <a:off x="6514920" y="2291400"/>
            <a:ext cx="5676480" cy="4019760"/>
          </a:xfrm>
          <a:prstGeom prst="rect">
            <a:avLst/>
          </a:prstGeom>
          <a:ln w="0">
            <a:noFill/>
          </a:ln>
        </p:spPr>
      </p:pic>
      <p:sp>
        <p:nvSpPr>
          <p:cNvPr id="90" name="TextBox 7"/>
          <p:cNvSpPr/>
          <p:nvPr/>
        </p:nvSpPr>
        <p:spPr>
          <a:xfrm>
            <a:off x="6459480" y="3296880"/>
            <a:ext cx="535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…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1" name="Picture 6_1"/>
          <p:cNvPicPr/>
          <p:nvPr/>
        </p:nvPicPr>
        <p:blipFill>
          <a:blip r:embed="rId3"/>
          <a:stretch/>
        </p:blipFill>
        <p:spPr>
          <a:xfrm>
            <a:off x="538560" y="1357560"/>
            <a:ext cx="6376680" cy="221580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_0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</a:rPr>
              <a:t>Commentary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3" name="Picture 6_0"/>
          <p:cNvPicPr/>
          <p:nvPr/>
        </p:nvPicPr>
        <p:blipFill>
          <a:blip r:embed="rId2"/>
          <a:stretch/>
        </p:blipFill>
        <p:spPr>
          <a:xfrm>
            <a:off x="538560" y="1357560"/>
            <a:ext cx="6376680" cy="221580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sp>
        <p:nvSpPr>
          <p:cNvPr id="94" name="TextBox 7_0"/>
          <p:cNvSpPr/>
          <p:nvPr/>
        </p:nvSpPr>
        <p:spPr>
          <a:xfrm>
            <a:off x="6459480" y="3296880"/>
            <a:ext cx="535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…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5" name="Picture 94"/>
          <p:cNvPicPr/>
          <p:nvPr/>
        </p:nvPicPr>
        <p:blipFill>
          <a:blip r:embed="rId3"/>
          <a:srcRect l="9286" r="10313"/>
          <a:stretch/>
        </p:blipFill>
        <p:spPr>
          <a:xfrm>
            <a:off x="1512000" y="3708000"/>
            <a:ext cx="4499640" cy="302724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sp>
        <p:nvSpPr>
          <p:cNvPr id="96" name="Rectangle 95"/>
          <p:cNvSpPr/>
          <p:nvPr/>
        </p:nvSpPr>
        <p:spPr>
          <a:xfrm>
            <a:off x="6480000" y="4500000"/>
            <a:ext cx="161964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Submitted,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Under review</a:t>
            </a:r>
          </a:p>
        </p:txBody>
      </p:sp>
      <p:pic>
        <p:nvPicPr>
          <p:cNvPr id="97" name="Picture 96"/>
          <p:cNvPicPr/>
          <p:nvPr/>
        </p:nvPicPr>
        <p:blipFill>
          <a:blip r:embed="rId4"/>
          <a:stretch/>
        </p:blipFill>
        <p:spPr>
          <a:xfrm>
            <a:off x="6137280" y="4608000"/>
            <a:ext cx="357480" cy="349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_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</a:rPr>
              <a:t>Commentary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9" name="Picture 6_2"/>
          <p:cNvPicPr/>
          <p:nvPr/>
        </p:nvPicPr>
        <p:blipFill>
          <a:blip r:embed="rId2"/>
          <a:stretch/>
        </p:blipFill>
        <p:spPr>
          <a:xfrm>
            <a:off x="538560" y="1357560"/>
            <a:ext cx="6376680" cy="221580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sp>
        <p:nvSpPr>
          <p:cNvPr id="100" name="TextBox 7_1"/>
          <p:cNvSpPr/>
          <p:nvPr/>
        </p:nvSpPr>
        <p:spPr>
          <a:xfrm>
            <a:off x="6459480" y="3296880"/>
            <a:ext cx="535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…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056000" y="2734200"/>
            <a:ext cx="4991760" cy="399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marR="0" lvl="0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Model design</a:t>
            </a: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Advocacy for multifactorial models</a:t>
            </a:r>
          </a:p>
          <a:p>
            <a:pPr marL="216000" marR="0" lvl="0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Validation</a:t>
            </a: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Need for validation</a:t>
            </a:r>
          </a:p>
          <a:p>
            <a:pPr marL="216000" marR="0" lvl="0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Usability</a:t>
            </a: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Need to address the usability-performance trade-off</a:t>
            </a:r>
          </a:p>
          <a:p>
            <a:pPr marL="216000" marR="0" lvl="0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Potential effects</a:t>
            </a: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Need to estimate the proportion at risk and the effects of opportunistic health visits</a:t>
            </a: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Advantages of a continuous risk score</a:t>
            </a:r>
          </a:p>
          <a:p>
            <a:pPr marL="216000" marR="0" lvl="0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Future research</a:t>
            </a: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Risk estimation + intervention recommendations, AI, clinical decision support systems</a:t>
            </a:r>
          </a:p>
        </p:txBody>
      </p:sp>
      <p:pic>
        <p:nvPicPr>
          <p:cNvPr id="102" name="Picture 101"/>
          <p:cNvPicPr/>
          <p:nvPr/>
        </p:nvPicPr>
        <p:blipFill>
          <a:blip r:embed="rId3"/>
          <a:srcRect l="9286" r="10313"/>
          <a:stretch/>
        </p:blipFill>
        <p:spPr>
          <a:xfrm>
            <a:off x="1512000" y="3708000"/>
            <a:ext cx="4499640" cy="302724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3"/>
          <p:cNvSpPr/>
          <p:nvPr/>
        </p:nvSpPr>
        <p:spPr>
          <a:xfrm>
            <a:off x="8604000" y="2410920"/>
            <a:ext cx="2742480" cy="91332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Review on datasets for wearable inertial sensor-based fall prediction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4" name="TextBox 4"/>
          <p:cNvSpPr/>
          <p:nvPr/>
        </p:nvSpPr>
        <p:spPr>
          <a:xfrm>
            <a:off x="8665920" y="4717440"/>
            <a:ext cx="2742480" cy="63900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Analyses on the pooled dataset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5" name="Straight Arrow Connector 5"/>
          <p:cNvSpPr/>
          <p:nvPr/>
        </p:nvSpPr>
        <p:spPr>
          <a:xfrm flipH="1">
            <a:off x="9977760" y="3334320"/>
            <a:ext cx="1440" cy="138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TextBox 6"/>
          <p:cNvSpPr/>
          <p:nvPr/>
        </p:nvSpPr>
        <p:spPr>
          <a:xfrm>
            <a:off x="1103760" y="2331720"/>
            <a:ext cx="5318280" cy="310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Review title: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“Systematic review and individual participant data meta-analysis of publicly available datasets for wearable inertial sensor-based fall risk assessment”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Aim/question: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Which datasets are available for training and validating models for wearable inertial sensor-based fall risk assessment? *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What is the prognostic value for falls of features derived from wearable inertial sensors?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7" name="TextBox 9"/>
          <p:cNvSpPr/>
          <p:nvPr/>
        </p:nvSpPr>
        <p:spPr>
          <a:xfrm>
            <a:off x="379080" y="6176160"/>
            <a:ext cx="114332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* </a:t>
            </a: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Khan, S. M. </a:t>
            </a:r>
            <a:r>
              <a:rPr kumimoji="0" lang="en-US" sz="14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et al.</a:t>
            </a: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 A global review of publicly available datasets for ophthalmological imaging: barriers to access, usability, and generalisability. </a:t>
            </a:r>
            <a:r>
              <a:rPr kumimoji="0" lang="en-US" sz="14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Lancet Digit. Heal.</a:t>
            </a: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 </a:t>
            </a:r>
            <a:r>
              <a:rPr kumimoji="0" lang="en-US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3</a:t>
            </a: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, e51–e66 (2021).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8" name="Title 1"/>
          <p:cNvSpPr/>
          <p:nvPr/>
        </p:nvSpPr>
        <p:spPr>
          <a:xfrm>
            <a:off x="838080" y="32940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</a:rPr>
              <a:t>Systematic review and individual participant data meta-analysis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3"/>
          <p:cNvSpPr/>
          <p:nvPr/>
        </p:nvSpPr>
        <p:spPr>
          <a:xfrm>
            <a:off x="8604000" y="2410920"/>
            <a:ext cx="2742480" cy="91332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Review on datasets for wearable inertial sensor-based fall prediction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0" name="TextBox 4"/>
          <p:cNvSpPr/>
          <p:nvPr/>
        </p:nvSpPr>
        <p:spPr>
          <a:xfrm>
            <a:off x="8665920" y="4717440"/>
            <a:ext cx="2742480" cy="63900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Analyses on the pooled dataset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1" name="Straight Arrow Connector 5"/>
          <p:cNvSpPr/>
          <p:nvPr/>
        </p:nvSpPr>
        <p:spPr>
          <a:xfrm flipH="1">
            <a:off x="9977760" y="3334320"/>
            <a:ext cx="1440" cy="138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TextBox 2"/>
          <p:cNvSpPr/>
          <p:nvPr/>
        </p:nvSpPr>
        <p:spPr>
          <a:xfrm>
            <a:off x="440640" y="1965600"/>
            <a:ext cx="7184880" cy="365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Inclusion criteria: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Peer-reviewed articles/conference proceedings in English including datasets with the following characteristics:​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Datasets including at least 20 individuals ​​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Datasets where the predicting features comprised of at least one inertial sensor-based feature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Datasets from any community-dwelling population 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Datasets with individual-level (not aggregated) information about falls*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Falls collected after the predicting features (prospective design) ​#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* occurrence of at least one fall in a given time period OR number of falls OR date of first fall occurrence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# retrospective studies included only for sensitivity analyses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3" name="Title 1"/>
          <p:cNvSpPr/>
          <p:nvPr/>
        </p:nvSpPr>
        <p:spPr>
          <a:xfrm>
            <a:off x="838080" y="32940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</a:rPr>
              <a:t>Systematic review and individual participant data meta-analysis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4" name="TextBox 11"/>
          <p:cNvSpPr/>
          <p:nvPr/>
        </p:nvSpPr>
        <p:spPr>
          <a:xfrm>
            <a:off x="468720" y="6120000"/>
            <a:ext cx="727092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Registration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 PROSPERO 2022 CRD42022367394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-1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DejaVu Sans"/>
                <a:hlinkClick r:id="rId2"/>
              </a:rPr>
              <a:t>https://www.crd.york.ac.uk/prospero/display_record.php?RecordID=367394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 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15" name="Picture 12"/>
          <p:cNvPicPr/>
          <p:nvPr/>
        </p:nvPicPr>
        <p:blipFill>
          <a:blip r:embed="rId3"/>
          <a:srcRect l="51011" t="11958" r="11551" b="74420"/>
          <a:stretch/>
        </p:blipFill>
        <p:spPr>
          <a:xfrm>
            <a:off x="7992000" y="5935680"/>
            <a:ext cx="3969720" cy="81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3"/>
          <p:cNvSpPr/>
          <p:nvPr/>
        </p:nvSpPr>
        <p:spPr>
          <a:xfrm>
            <a:off x="8604000" y="2410920"/>
            <a:ext cx="2742480" cy="91332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Review of datasets for wearable inertial sensor-based fall prediction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7" name="TextBox 4"/>
          <p:cNvSpPr/>
          <p:nvPr/>
        </p:nvSpPr>
        <p:spPr>
          <a:xfrm>
            <a:off x="8665920" y="4717440"/>
            <a:ext cx="2742480" cy="63900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Analyses on the pooled dataset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8" name="Straight Arrow Connector 5"/>
          <p:cNvSpPr/>
          <p:nvPr/>
        </p:nvSpPr>
        <p:spPr>
          <a:xfrm flipH="1">
            <a:off x="9977760" y="3334320"/>
            <a:ext cx="1440" cy="138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TextBox 2"/>
          <p:cNvSpPr/>
          <p:nvPr/>
        </p:nvSpPr>
        <p:spPr>
          <a:xfrm>
            <a:off x="679320" y="2339280"/>
            <a:ext cx="7707960" cy="338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Review team</a:t>
            </a: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Jose Luis Albites Sanabria, University of Bologna, Bologna, Italy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Barry Greene, Kinesis Health Technologies Ltd, Dublin, Ireland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Killian McManus, Kinesis Health Technologies Ltd, Dublin, Ireland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Luca Palmerini, University of Bologna, Bologna, Italy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Pierpaolo Palumbo, University of Bologna, Bologna, Italy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Inês Sousa, Fraunhofer Portugal AICOS, Porto, Portugal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Kimberley S.  van Schooten, University of New South Wales, Sydney, Australia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Two sub-teams for screening and feature extraction. Each sub-team: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2 independent reviewers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1 reviewer for solving disagreement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0" name="Title 1"/>
          <p:cNvSpPr/>
          <p:nvPr/>
        </p:nvSpPr>
        <p:spPr>
          <a:xfrm>
            <a:off x="838080" y="37512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</a:rPr>
              <a:t>Systematic review and individual participant data meta-analysis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/>
          <p:nvPr/>
        </p:nvSpPr>
        <p:spPr>
          <a:xfrm>
            <a:off x="838080" y="32940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</a:rPr>
              <a:t>Systematic review and individual participant data meta-analysis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2" name="TextBox 1"/>
          <p:cNvSpPr/>
          <p:nvPr/>
        </p:nvSpPr>
        <p:spPr>
          <a:xfrm>
            <a:off x="315000" y="1888200"/>
            <a:ext cx="8324640" cy="420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Features to extract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 [1]</a:t>
            </a:r>
            <a:r>
              <a:rPr kumimoji="0" lang="en-GB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Study population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Sampled population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Sample size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Geographic location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Study design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Clinical features for fall prediction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Characteristics of inertial sensors (acc., acc. + gyro, etc.) 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Protocol for inertial sensor assessment (sensor location, standardized task/free living)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Outcome measures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Fall definition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Protocol for collecting fall information (fall diaries, phone calls, etc.)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Dataset accessibility (open access, open access with barriers, regulated access, not accessible)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3" name="TextBox 1_0"/>
          <p:cNvSpPr/>
          <p:nvPr/>
        </p:nvSpPr>
        <p:spPr>
          <a:xfrm>
            <a:off x="8820000" y="1855800"/>
            <a:ext cx="305964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Quality assessment: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PROBAST (Prediction model Risk Of Bias ASsessment Tool) [2]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Risk of bias, applicability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Participants, predictors, outcome, </a:t>
            </a:r>
            <a:r>
              <a:rPr kumimoji="0" lang="en-GB" sz="1800" b="0" i="0" u="none" strike="sng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analysis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11 + </a:t>
            </a:r>
            <a:r>
              <a:rPr kumimoji="0" lang="en-GB" sz="1800" b="0" i="0" u="none" strike="sng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9 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signalling questions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6000" y="6237720"/>
            <a:ext cx="1187964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[1] Moons KGM et al. Critical appraisal and data extraction for systematic reviews of prediction modelling studies: the CHARMS checklist. PLoS Med. 2014 Oct ;11(10):e1001744.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[2] Wolff RF et al. PROBAST: A tool to assess the risk of bias and applicability of prediction model studies. Ann Intern Med. 2019 Jan 1;170(1):51–8.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16x9.pptx" id="{EE62FBBD-1DFB-4F85-A153-1F32815DB8B8}" vid="{76AE4977-3825-43F0-AE2D-270D4A2CC77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1C3B5-A542-4A17-94D3-00083095BA9F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FGAI4H-R-000_PPT-Template-16x9</Template>
  <TotalTime>8</TotalTime>
  <Words>1131</Words>
  <Application>Microsoft Office PowerPoint</Application>
  <PresentationFormat>Widescreen</PresentationFormat>
  <Paragraphs>146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Symbol</vt:lpstr>
      <vt:lpstr>Times New Roman</vt:lpstr>
      <vt:lpstr>Wingdings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(TG-Falls)</dc:title>
  <dc:creator>TSB (HT)</dc:creator>
  <cp:lastModifiedBy>TSB (HT)</cp:lastModifiedBy>
  <cp:revision>3</cp:revision>
  <cp:lastPrinted>2019-04-04T08:49:31Z</cp:lastPrinted>
  <dcterms:created xsi:type="dcterms:W3CDTF">2023-03-24T10:40:22Z</dcterms:created>
  <dcterms:modified xsi:type="dcterms:W3CDTF">2023-03-24T10:49:09Z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