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56" r:id="rId5"/>
    <p:sldId id="258" r:id="rId6"/>
    <p:sldId id="259" r:id="rId7"/>
    <p:sldId id="260" r:id="rId8"/>
    <p:sldId id="261" r:id="rId9"/>
    <p:sldId id="262" r:id="rId10"/>
    <p:sldId id="263" r:id="rId11"/>
    <p:sldId id="264" r:id="rId12"/>
    <p:sldId id="265" r:id="rId13"/>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D0148-7748-4BE5-92D7-B44B4048679A}" v="3" dt="2023-02-20T16:36:37.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2029" autoAdjust="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2023/3/20</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710407" y="4925407"/>
            <a:ext cx="568325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Clr>
                <a:schemeClr val="dk1"/>
              </a:buClr>
              <a:buSzPts val="1200"/>
              <a:buFont typeface="Arial"/>
              <a:buNone/>
            </a:pPr>
            <a:endParaRPr/>
          </a:p>
        </p:txBody>
      </p:sp>
      <p:sp>
        <p:nvSpPr>
          <p:cNvPr id="173" name="Google Shape;173;p2:notes"/>
          <p:cNvSpPr>
            <a:spLocks noGrp="1" noRot="1" noChangeAspect="1"/>
          </p:cNvSpPr>
          <p:nvPr>
            <p:ph type="sldImg" idx="2"/>
          </p:nvPr>
        </p:nvSpPr>
        <p:spPr>
          <a:xfrm>
            <a:off x="482600" y="1279525"/>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txBox="1">
            <a:spLocks noGrp="1"/>
          </p:cNvSpPr>
          <p:nvPr>
            <p:ph type="body" idx="1"/>
          </p:nvPr>
        </p:nvSpPr>
        <p:spPr>
          <a:xfrm>
            <a:off x="710407" y="4925407"/>
            <a:ext cx="568325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Clr>
                <a:schemeClr val="dk1"/>
              </a:buClr>
              <a:buSzPts val="1200"/>
              <a:buFont typeface="Arial"/>
              <a:buNone/>
            </a:pPr>
            <a:endParaRPr/>
          </a:p>
        </p:txBody>
      </p:sp>
      <p:sp>
        <p:nvSpPr>
          <p:cNvPr id="180" name="Google Shape;180;p3: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txBox="1">
            <a:spLocks noGrp="1"/>
          </p:cNvSpPr>
          <p:nvPr>
            <p:ph type="body" idx="1"/>
          </p:nvPr>
        </p:nvSpPr>
        <p:spPr>
          <a:xfrm>
            <a:off x="710407" y="4925407"/>
            <a:ext cx="568325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Clr>
                <a:schemeClr val="dk1"/>
              </a:buClr>
              <a:buSzPts val="1200"/>
              <a:buFont typeface="Arial"/>
              <a:buNone/>
            </a:pPr>
            <a:r>
              <a:rPr lang="de-DE"/>
              <a:t>Shank, Ulrike and Balazs is missing</a:t>
            </a:r>
            <a:endParaRPr/>
          </a:p>
        </p:txBody>
      </p:sp>
      <p:sp>
        <p:nvSpPr>
          <p:cNvPr id="197" name="Google Shape;197;p4: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txBox="1">
            <a:spLocks noGrp="1"/>
          </p:cNvSpPr>
          <p:nvPr>
            <p:ph type="body" idx="1"/>
          </p:nvPr>
        </p:nvSpPr>
        <p:spPr>
          <a:xfrm>
            <a:off x="710407" y="4925407"/>
            <a:ext cx="5683200" cy="40299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Clr>
                <a:schemeClr val="dk1"/>
              </a:buClr>
              <a:buSzPts val="1200"/>
              <a:buFont typeface="Arial"/>
              <a:buNone/>
            </a:pPr>
            <a:endParaRPr/>
          </a:p>
        </p:txBody>
      </p:sp>
      <p:sp>
        <p:nvSpPr>
          <p:cNvPr id="209" name="Google Shape;209;p5:notes"/>
          <p:cNvSpPr>
            <a:spLocks noGrp="1" noRot="1" noChangeAspect="1"/>
          </p:cNvSpPr>
          <p:nvPr>
            <p:ph type="sldImg" idx="2"/>
          </p:nvPr>
        </p:nvSpPr>
        <p:spPr>
          <a:xfrm>
            <a:off x="1249363" y="1279525"/>
            <a:ext cx="4605300" cy="345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txBox="1">
            <a:spLocks noGrp="1"/>
          </p:cNvSpPr>
          <p:nvPr>
            <p:ph type="body" idx="1"/>
          </p:nvPr>
        </p:nvSpPr>
        <p:spPr>
          <a:xfrm>
            <a:off x="710407" y="4925407"/>
            <a:ext cx="5683200" cy="40299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Clr>
                <a:schemeClr val="dk1"/>
              </a:buClr>
              <a:buSzPts val="1200"/>
              <a:buFont typeface="Arial"/>
              <a:buNone/>
            </a:pPr>
            <a:endParaRPr/>
          </a:p>
        </p:txBody>
      </p:sp>
      <p:sp>
        <p:nvSpPr>
          <p:cNvPr id="221" name="Google Shape;221;p6:notes"/>
          <p:cNvSpPr>
            <a:spLocks noGrp="1" noRot="1" noChangeAspect="1"/>
          </p:cNvSpPr>
          <p:nvPr>
            <p:ph type="sldImg" idx="2"/>
          </p:nvPr>
        </p:nvSpPr>
        <p:spPr>
          <a:xfrm>
            <a:off x="1249363" y="1279525"/>
            <a:ext cx="4605300" cy="345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txBox="1">
            <a:spLocks noGrp="1"/>
          </p:cNvSpPr>
          <p:nvPr>
            <p:ph type="body" idx="1"/>
          </p:nvPr>
        </p:nvSpPr>
        <p:spPr>
          <a:xfrm>
            <a:off x="710407" y="4925407"/>
            <a:ext cx="5683200" cy="40299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Clr>
                <a:schemeClr val="dk1"/>
              </a:buClr>
              <a:buSzPts val="1200"/>
              <a:buFont typeface="Arial"/>
              <a:buNone/>
            </a:pPr>
            <a:r>
              <a:rPr lang="de-DE"/>
              <a:t>An international group of researchers is evaluating the characteristics of dental and maxillofacial image datasets available for machine or deep learning. This will provide insight into the availability, characteristics and quality of publicly available datasets and identify best practices for sharing this valuable information.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de-DE"/>
              <a:t>The protocol is already registered and the databases and search engines used are shown in the figure on the left. Preliminary results are shown in the graph on the right.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de-DE"/>
              <a:t>So far we have found about 500 imaging datasets (in turquoise)  and expect have the results by mid 2023.</a:t>
            </a:r>
            <a:endParaRPr/>
          </a:p>
        </p:txBody>
      </p:sp>
      <p:sp>
        <p:nvSpPr>
          <p:cNvPr id="233" name="Google Shape;233;p7:notes"/>
          <p:cNvSpPr>
            <a:spLocks noGrp="1" noRot="1" noChangeAspect="1"/>
          </p:cNvSpPr>
          <p:nvPr>
            <p:ph type="sldImg" idx="2"/>
          </p:nvPr>
        </p:nvSpPr>
        <p:spPr>
          <a:xfrm>
            <a:off x="1249363" y="1279525"/>
            <a:ext cx="4605300" cy="345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20aa615e97_1_2:notes"/>
          <p:cNvSpPr txBox="1">
            <a:spLocks noGrp="1"/>
          </p:cNvSpPr>
          <p:nvPr>
            <p:ph type="body" idx="1"/>
          </p:nvPr>
        </p:nvSpPr>
        <p:spPr>
          <a:xfrm>
            <a:off x="710407" y="4925407"/>
            <a:ext cx="5683200" cy="40299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Clr>
                <a:schemeClr val="dk1"/>
              </a:buClr>
              <a:buSzPts val="1200"/>
              <a:buFont typeface="Arial"/>
              <a:buNone/>
            </a:pPr>
            <a:r>
              <a:rPr lang="de-DE"/>
              <a:t>An international group of researchers is evaluating the characteristics of dental and maxillofacial image datasets available for machine or deep learning. This will provide insight into the availability, characteristics and quality of publicly available datasets and identify best practices for sharing this valuable information.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de-DE"/>
              <a:t>The protocol is already registered and the databases and search engines used are shown in the figure on the left. Preliminary results are shown in the graph on the right.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de-DE"/>
              <a:t>So far we have found about 500 imaging datasets (in turquoise)  and expect have the results by mid 2023.</a:t>
            </a:r>
            <a:endParaRPr/>
          </a:p>
        </p:txBody>
      </p:sp>
      <p:sp>
        <p:nvSpPr>
          <p:cNvPr id="242" name="Google Shape;242;g220aa615e97_1_2:notes"/>
          <p:cNvSpPr>
            <a:spLocks noGrp="1" noRot="1" noChangeAspect="1"/>
          </p:cNvSpPr>
          <p:nvPr>
            <p:ph type="sldImg" idx="2"/>
          </p:nvPr>
        </p:nvSpPr>
        <p:spPr>
          <a:xfrm>
            <a:off x="1249363" y="1279525"/>
            <a:ext cx="4605300" cy="345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15deba584c_0_0:notes"/>
          <p:cNvSpPr txBox="1">
            <a:spLocks noGrp="1"/>
          </p:cNvSpPr>
          <p:nvPr>
            <p:ph type="body" idx="1"/>
          </p:nvPr>
        </p:nvSpPr>
        <p:spPr>
          <a:xfrm>
            <a:off x="710407" y="4925407"/>
            <a:ext cx="5683200" cy="40299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Clr>
                <a:schemeClr val="dk1"/>
              </a:buClr>
              <a:buSzPts val="1200"/>
              <a:buFont typeface="Arial"/>
              <a:buNone/>
            </a:pPr>
            <a:endParaRPr/>
          </a:p>
        </p:txBody>
      </p:sp>
      <p:sp>
        <p:nvSpPr>
          <p:cNvPr id="249" name="Google Shape;249;g215deba584c_0_0:notes"/>
          <p:cNvSpPr>
            <a:spLocks noGrp="1" noRot="1" noChangeAspect="1"/>
          </p:cNvSpPr>
          <p:nvPr>
            <p:ph type="sldImg" idx="2"/>
          </p:nvPr>
        </p:nvSpPr>
        <p:spPr>
          <a:xfrm>
            <a:off x="482600" y="1279525"/>
            <a:ext cx="6138900" cy="345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ECT" type="tx">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3612221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2023/3/20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2023/3/20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2023/3/20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2023/3/20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2023/3/20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2023/3/20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2023/3/20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achim.krois@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802193" y="845674"/>
            <a:ext cx="1965539" cy="369332"/>
          </a:xfrm>
          <a:prstGeom prst="rect">
            <a:avLst/>
          </a:prstGeom>
        </p:spPr>
        <p:txBody>
          <a:bodyPr wrap="none">
            <a:spAutoFit/>
          </a:bodyPr>
          <a:lstStyle/>
          <a:p>
            <a:pPr algn="r"/>
            <a:r>
              <a:rPr lang="en-GB" b="1" dirty="0"/>
              <a:t>FGAI4H-R-010-A03</a:t>
            </a:r>
          </a:p>
        </p:txBody>
      </p:sp>
      <p:sp>
        <p:nvSpPr>
          <p:cNvPr id="10" name="Rectangle 9">
            <a:extLst>
              <a:ext uri="{FF2B5EF4-FFF2-40B4-BE49-F238E27FC236}">
                <a16:creationId xmlns:a16="http://schemas.microsoft.com/office/drawing/2014/main" id="{D36F58C8-2F54-4864-94DC-A069EA8D2640}"/>
              </a:ext>
            </a:extLst>
          </p:cNvPr>
          <p:cNvSpPr/>
          <p:nvPr/>
        </p:nvSpPr>
        <p:spPr>
          <a:xfrm>
            <a:off x="7738248" y="1215006"/>
            <a:ext cx="3029484" cy="369332"/>
          </a:xfrm>
          <a:prstGeom prst="rect">
            <a:avLst/>
          </a:prstGeom>
        </p:spPr>
        <p:txBody>
          <a:bodyPr wrap="none">
            <a:spAutoFit/>
          </a:bodyPr>
          <a:lstStyle/>
          <a:p>
            <a:pPr algn="r"/>
            <a:r>
              <a:rPr lang="en-US" dirty="0"/>
              <a:t>Cambridge, 21-24 March 2023</a:t>
            </a:r>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4073025099"/>
              </p:ext>
            </p:extLst>
          </p:nvPr>
        </p:nvGraphicFramePr>
        <p:xfrm>
          <a:off x="1424267" y="3274055"/>
          <a:ext cx="9343465" cy="1714500"/>
        </p:xfrm>
        <a:graphic>
          <a:graphicData uri="http://schemas.openxmlformats.org/drawingml/2006/table">
            <a:tbl>
              <a:tblPr firstRow="1" bandRow="1">
                <a:tableStyleId>{2D5ABB26-0587-4C30-8999-92F81FD0307C}</a:tableStyleId>
              </a:tblPr>
              <a:tblGrid>
                <a:gridCol w="1497379">
                  <a:extLst>
                    <a:ext uri="{9D8B030D-6E8A-4147-A177-3AD203B41FA5}">
                      <a16:colId xmlns:a16="http://schemas.microsoft.com/office/drawing/2014/main" val="3760236376"/>
                    </a:ext>
                  </a:extLst>
                </a:gridCol>
                <a:gridCol w="3866469">
                  <a:extLst>
                    <a:ext uri="{9D8B030D-6E8A-4147-A177-3AD203B41FA5}">
                      <a16:colId xmlns:a16="http://schemas.microsoft.com/office/drawing/2014/main" val="4118390399"/>
                    </a:ext>
                  </a:extLst>
                </a:gridCol>
                <a:gridCol w="3979617">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pPr marL="0" marR="0" lvl="0" indent="0" algn="l" rtl="0">
                        <a:spcBef>
                          <a:spcPts val="0"/>
                        </a:spcBef>
                        <a:spcAft>
                          <a:spcPts val="0"/>
                        </a:spcAft>
                        <a:buClr>
                          <a:schemeClr val="dk1"/>
                        </a:buClr>
                        <a:buSzPts val="1800"/>
                        <a:buFont typeface="Calibri"/>
                        <a:buNone/>
                      </a:pPr>
                      <a:r>
                        <a:rPr lang="de-DE" sz="1800" dirty="0">
                          <a:solidFill>
                            <a:schemeClr val="dk1"/>
                          </a:solidFill>
                          <a:latin typeface="+mn-lt"/>
                          <a:ea typeface="Calibri"/>
                          <a:cs typeface="Calibri"/>
                          <a:sym typeface="Calibri"/>
                        </a:rPr>
                        <a:t>TG-Dental Topic Driver</a:t>
                      </a:r>
                      <a:endParaRPr lang="de-DE" dirty="0"/>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lnB w="12700" cap="flat" cmpd="sng" algn="ctr">
                      <a:solidFill>
                        <a:schemeClr val="tx1"/>
                      </a:solidFill>
                      <a:prstDash val="solid"/>
                      <a:round/>
                      <a:headEnd type="none" w="med" len="med"/>
                      <a:tailEnd type="none" w="med" len="med"/>
                    </a:lnB>
                  </a:tcPr>
                </a:tc>
                <a:tc gridSpan="2">
                  <a:txBody>
                    <a:bodyPr/>
                    <a:lstStyle/>
                    <a:p>
                      <a:r>
                        <a:rPr lang="de-DE" sz="1800" dirty="0">
                          <a:solidFill>
                            <a:schemeClr val="dk1"/>
                          </a:solidFill>
                          <a:latin typeface="+mn-lt"/>
                          <a:ea typeface="Calibri"/>
                          <a:cs typeface="Calibri"/>
                          <a:sym typeface="Calibri"/>
                        </a:rPr>
                        <a:t>Att.3 - Presentation (TG-Dental)</a:t>
                      </a:r>
                      <a:endParaRPr lang="en-GB" sz="1800" dirty="0"/>
                    </a:p>
                  </a:txBody>
                  <a:tcPr marL="68580" marR="68580" marT="34290" marB="34290">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Contact:</a:t>
                      </a:r>
                      <a:endParaRPr lang="en-GB" sz="18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800" dirty="0"/>
                        <a:t>Dr Joachim Krois</a:t>
                      </a:r>
                      <a:endParaRPr lang="en-GB" sz="1800" dirty="0">
                        <a:solidFill>
                          <a:srgbClr val="FF0000"/>
                        </a:solidFill>
                      </a:endParaRP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E-mail: </a:t>
                      </a:r>
                      <a:r>
                        <a:rPr lang="de-DE" sz="1800" dirty="0">
                          <a:solidFill>
                            <a:schemeClr val="dk1"/>
                          </a:solidFill>
                          <a:hlinkClick r:id="rId3"/>
                        </a:rPr>
                        <a:t>joachim.krois@</a:t>
                      </a:r>
                      <a:r>
                        <a:rPr lang="de-DE" sz="1800" dirty="0">
                          <a:hlinkClick r:id="rId3"/>
                        </a:rPr>
                        <a:t>gmail.com</a:t>
                      </a:r>
                      <a:r>
                        <a:rPr lang="de-DE" sz="1800" dirty="0"/>
                        <a:t> </a:t>
                      </a:r>
                      <a:endParaRPr lang="en-GB" sz="18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270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This PPT summarizes the status of work within TG-Dental, for presentation and discussion during the meeting.</a:t>
                      </a:r>
                    </a:p>
                  </a:txBody>
                  <a:tcPr marL="68580" marR="68580" marT="34290" marB="34290">
                    <a:lnT w="1270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a:spLocks noGrp="1"/>
          </p:cNvSpPr>
          <p:nvPr>
            <p:ph type="ctrTitle"/>
          </p:nvPr>
        </p:nvSpPr>
        <p:spPr>
          <a:xfrm>
            <a:off x="590550" y="857250"/>
            <a:ext cx="10686900" cy="1734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80000"/>
              <a:buNone/>
            </a:pPr>
            <a:r>
              <a:rPr lang="de-DE"/>
              <a:t>Meeting R  </a:t>
            </a:r>
            <a:br>
              <a:rPr lang="de-DE"/>
            </a:br>
            <a:r>
              <a:rPr lang="de-DE"/>
              <a:t>TG-Dental Update</a:t>
            </a:r>
            <a:endParaRPr/>
          </a:p>
        </p:txBody>
      </p:sp>
      <p:sp>
        <p:nvSpPr>
          <p:cNvPr id="176" name="Google Shape;176;p2"/>
          <p:cNvSpPr txBox="1">
            <a:spLocks noGrp="1"/>
          </p:cNvSpPr>
          <p:nvPr>
            <p:ph type="subTitle" idx="1"/>
          </p:nvPr>
        </p:nvSpPr>
        <p:spPr>
          <a:xfrm>
            <a:off x="735325" y="4408050"/>
            <a:ext cx="10686900" cy="2449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825"/>
              <a:buNone/>
            </a:pPr>
            <a:r>
              <a:rPr lang="de-DE" sz="1850"/>
              <a:t>March  21–24, 2023</a:t>
            </a:r>
            <a:endParaRPr sz="1850"/>
          </a:p>
          <a:p>
            <a:pPr marL="0" lvl="0" indent="0" algn="ctr" rtl="0">
              <a:lnSpc>
                <a:spcPct val="90000"/>
              </a:lnSpc>
              <a:spcBef>
                <a:spcPts val="0"/>
              </a:spcBef>
              <a:spcAft>
                <a:spcPts val="0"/>
              </a:spcAft>
              <a:buSzPts val="825"/>
              <a:buNone/>
            </a:pPr>
            <a:endParaRPr sz="1426"/>
          </a:p>
          <a:p>
            <a:pPr marL="0" lvl="0" indent="0" algn="ctr" rtl="0">
              <a:lnSpc>
                <a:spcPct val="90000"/>
              </a:lnSpc>
              <a:spcBef>
                <a:spcPts val="0"/>
              </a:spcBef>
              <a:spcAft>
                <a:spcPts val="0"/>
              </a:spcAft>
              <a:buSzPts val="825"/>
              <a:buNone/>
            </a:pPr>
            <a:r>
              <a:rPr lang="de-DE" sz="1426"/>
              <a:t>Falk Schwendicke, Joachim Krois, Tarry Singh,</a:t>
            </a:r>
            <a:br>
              <a:rPr lang="de-DE" sz="1426"/>
            </a:br>
            <a:r>
              <a:rPr lang="de-DE" sz="1426"/>
              <a:t>Jae-Hong Lee, Akhilanand Chaurasia, Robert André Gaudin, Sergio Uribe, Hossein Mohammad-Rahimi, Janet Brinz, Anahita Haiat, Gürkan Ünsal, Nielsen Santos Pereira, Ulrike Kuchler, Shankeeth Vinayahalingam, Balazs Feher, Francesc Perez Pastor, Lisa Schneider, Chen Nadler, Sahel Hassanzadeh-Samani, Parisa Motie, Ragda Abdalla-Aslan, Teodora Karteva, Jelena Roganovic, Kunaal Dhingra, Prabhat Kumar Chaudhari, Olga Tryfonos, Marja Laine, Rata Rokhshad, Fatemeh Sohrabniya, Zeynab Pirayesh, Shada Alsalamah, Sakher AlQahtani,  Revan Birke Koca-Ünsal, Lubaina T. Arsiwala, Parul Khare, Amit Punj, Manal Hamdan, Zaid Badr, Tamara Peric, Mihiri Silva, Bree Jones, Miroslav Radenković, Martha Duchrau, Mohammed Omar, Gowri Sivaramakrishnan, Jaisri Thoppay, Saujanya Karki, Tarja Tanner, Marja-Liisa Laitala, Johannes Tanne, Sanaa Chala, Raphaël Richert, Pierre Lahoud, Julien Issa, Nisha Manila, Fahad Umer, Gauthier Dot, Sharon Tan, Sara Haghighat</a:t>
            </a:r>
            <a:endParaRPr sz="1426"/>
          </a:p>
        </p:txBody>
      </p:sp>
      <p:pic>
        <p:nvPicPr>
          <p:cNvPr id="177" name="Google Shape;177;p2" descr="Google Shape;90;p1"/>
          <p:cNvPicPr preferRelativeResize="0"/>
          <p:nvPr/>
        </p:nvPicPr>
        <p:blipFill rotWithShape="1">
          <a:blip r:embed="rId3">
            <a:alphaModFix/>
          </a:blip>
          <a:srcRect/>
          <a:stretch/>
        </p:blipFill>
        <p:spPr>
          <a:xfrm>
            <a:off x="4278629" y="2591455"/>
            <a:ext cx="3770143" cy="16250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
          <p:cNvSpPr txBox="1">
            <a:spLocks noGrp="1"/>
          </p:cNvSpPr>
          <p:nvPr>
            <p:ph type="title"/>
          </p:nvPr>
        </p:nvSpPr>
        <p:spPr>
          <a:xfrm>
            <a:off x="355600" y="110925"/>
            <a:ext cx="102732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None/>
            </a:pPr>
            <a:r>
              <a:rPr lang="de-DE" sz="3200">
                <a:solidFill>
                  <a:schemeClr val="accent1"/>
                </a:solidFill>
              </a:rPr>
              <a:t>TG-Dental – An overview</a:t>
            </a:r>
            <a:endParaRPr sz="3200">
              <a:solidFill>
                <a:schemeClr val="accent1"/>
              </a:solidFill>
            </a:endParaRPr>
          </a:p>
        </p:txBody>
      </p:sp>
      <p:sp>
        <p:nvSpPr>
          <p:cNvPr id="183" name="Google Shape;183;p3"/>
          <p:cNvSpPr txBox="1">
            <a:spLocks noGrp="1"/>
          </p:cNvSpPr>
          <p:nvPr>
            <p:ph type="body" idx="1"/>
          </p:nvPr>
        </p:nvSpPr>
        <p:spPr>
          <a:xfrm>
            <a:off x="474126" y="1332475"/>
            <a:ext cx="9884700" cy="908100"/>
          </a:xfrm>
          <a:prstGeom prst="rect">
            <a:avLst/>
          </a:prstGeom>
          <a:noFill/>
          <a:ln>
            <a:noFill/>
          </a:ln>
        </p:spPr>
        <p:txBody>
          <a:bodyPr spcFirstLastPara="1" wrap="square" lIns="91425" tIns="45700" rIns="91425" bIns="45700" anchor="t" anchorCtr="0">
            <a:noAutofit/>
          </a:bodyPr>
          <a:lstStyle/>
          <a:p>
            <a:pPr marL="57150" lvl="0" indent="0" algn="l" rtl="0">
              <a:lnSpc>
                <a:spcPct val="90000"/>
              </a:lnSpc>
              <a:spcBef>
                <a:spcPts val="0"/>
              </a:spcBef>
              <a:spcAft>
                <a:spcPts val="0"/>
              </a:spcAft>
              <a:buClr>
                <a:schemeClr val="accent1"/>
              </a:buClr>
              <a:buSzPts val="3600"/>
              <a:buNone/>
            </a:pPr>
            <a:r>
              <a:rPr lang="de-DE" sz="3200">
                <a:solidFill>
                  <a:schemeClr val="accent1"/>
                </a:solidFill>
              </a:rPr>
              <a:t>Dental Diagnostics and Digital Dentistry</a:t>
            </a:r>
            <a:endParaRPr/>
          </a:p>
          <a:p>
            <a:pPr marL="57150" lvl="0" indent="0" algn="l" rtl="0">
              <a:lnSpc>
                <a:spcPct val="90000"/>
              </a:lnSpc>
              <a:spcBef>
                <a:spcPts val="375"/>
              </a:spcBef>
              <a:spcAft>
                <a:spcPts val="0"/>
              </a:spcAft>
              <a:buClr>
                <a:schemeClr val="accent1"/>
              </a:buClr>
              <a:buSzPts val="3600"/>
              <a:buNone/>
            </a:pPr>
            <a:r>
              <a:rPr lang="de-DE" sz="1800">
                <a:solidFill>
                  <a:schemeClr val="accent1"/>
                </a:solidFill>
              </a:rPr>
              <a:t>Established at Meeting G (New Delhi, India)</a:t>
            </a:r>
            <a:endParaRPr sz="1800">
              <a:solidFill>
                <a:schemeClr val="accent1"/>
              </a:solidFill>
            </a:endParaRPr>
          </a:p>
          <a:p>
            <a:pPr marL="57150" lvl="0" indent="0" algn="l" rtl="0">
              <a:lnSpc>
                <a:spcPct val="90000"/>
              </a:lnSpc>
              <a:spcBef>
                <a:spcPts val="375"/>
              </a:spcBef>
              <a:spcAft>
                <a:spcPts val="0"/>
              </a:spcAft>
              <a:buSzPts val="3600"/>
              <a:buNone/>
            </a:pPr>
            <a:endParaRPr sz="1800">
              <a:solidFill>
                <a:schemeClr val="accent1"/>
              </a:solidFill>
            </a:endParaRPr>
          </a:p>
          <a:p>
            <a:pPr marL="57150" lvl="0" indent="0" algn="l" rtl="0">
              <a:lnSpc>
                <a:spcPct val="90000"/>
              </a:lnSpc>
              <a:spcBef>
                <a:spcPts val="375"/>
              </a:spcBef>
              <a:spcAft>
                <a:spcPts val="0"/>
              </a:spcAft>
              <a:buClr>
                <a:schemeClr val="accent1"/>
              </a:buClr>
              <a:buSzPts val="3600"/>
              <a:buNone/>
            </a:pPr>
            <a:r>
              <a:rPr lang="de-DE" sz="1800">
                <a:solidFill>
                  <a:schemeClr val="accent1"/>
                </a:solidFill>
              </a:rPr>
              <a:t>Data modalities</a:t>
            </a:r>
            <a:endParaRPr sz="1800">
              <a:solidFill>
                <a:schemeClr val="accent1"/>
              </a:solidFill>
            </a:endParaRPr>
          </a:p>
          <a:p>
            <a:pPr marL="57150" lvl="0" indent="0" algn="l" rtl="0">
              <a:lnSpc>
                <a:spcPct val="90000"/>
              </a:lnSpc>
              <a:spcBef>
                <a:spcPts val="375"/>
              </a:spcBef>
              <a:spcAft>
                <a:spcPts val="0"/>
              </a:spcAft>
              <a:buSzPts val="3600"/>
              <a:buNone/>
            </a:pPr>
            <a:endParaRPr sz="1800">
              <a:solidFill>
                <a:schemeClr val="accent1"/>
              </a:solidFill>
            </a:endParaRPr>
          </a:p>
          <a:p>
            <a:pPr marL="57150" lvl="0" indent="0" algn="l" rtl="0">
              <a:lnSpc>
                <a:spcPct val="90000"/>
              </a:lnSpc>
              <a:spcBef>
                <a:spcPts val="375"/>
              </a:spcBef>
              <a:spcAft>
                <a:spcPts val="0"/>
              </a:spcAft>
              <a:buSzPts val="3600"/>
              <a:buNone/>
            </a:pPr>
            <a:endParaRPr sz="1800"/>
          </a:p>
          <a:p>
            <a:pPr marL="57150" lvl="0" indent="0" algn="l" rtl="0">
              <a:lnSpc>
                <a:spcPct val="90000"/>
              </a:lnSpc>
              <a:spcBef>
                <a:spcPts val="375"/>
              </a:spcBef>
              <a:spcAft>
                <a:spcPts val="0"/>
              </a:spcAft>
              <a:buSzPts val="3600"/>
              <a:buNone/>
            </a:pPr>
            <a:endParaRPr sz="1800"/>
          </a:p>
        </p:txBody>
      </p:sp>
      <p:pic>
        <p:nvPicPr>
          <p:cNvPr id="184" name="Google Shape;184;p3" descr="Google Shape;97;p2"/>
          <p:cNvPicPr preferRelativeResize="0"/>
          <p:nvPr/>
        </p:nvPicPr>
        <p:blipFill rotWithShape="1">
          <a:blip r:embed="rId3">
            <a:alphaModFix/>
          </a:blip>
          <a:srcRect/>
          <a:stretch/>
        </p:blipFill>
        <p:spPr>
          <a:xfrm>
            <a:off x="8713012" y="26026"/>
            <a:ext cx="1954988" cy="842668"/>
          </a:xfrm>
          <a:prstGeom prst="rect">
            <a:avLst/>
          </a:prstGeom>
          <a:noFill/>
          <a:ln>
            <a:noFill/>
          </a:ln>
        </p:spPr>
      </p:pic>
      <p:sp>
        <p:nvSpPr>
          <p:cNvPr id="185" name="Google Shape;185;p3"/>
          <p:cNvSpPr txBox="1"/>
          <p:nvPr/>
        </p:nvSpPr>
        <p:spPr>
          <a:xfrm>
            <a:off x="1797575" y="2299030"/>
            <a:ext cx="2110565" cy="369332"/>
          </a:xfrm>
          <a:prstGeom prst="rect">
            <a:avLst/>
          </a:prstGeom>
          <a:noFill/>
          <a:ln>
            <a:noFill/>
          </a:ln>
        </p:spPr>
        <p:txBody>
          <a:bodyPr spcFirstLastPara="1" wrap="square" lIns="34275" tIns="45700" rIns="34275" bIns="45700" anchor="t" anchorCtr="0">
            <a:spAutoFit/>
          </a:bodyPr>
          <a:lstStyle/>
          <a:p>
            <a:pPr marL="0" marR="0" lvl="0" indent="0" algn="ctr" rtl="0">
              <a:spcBef>
                <a:spcPts val="0"/>
              </a:spcBef>
              <a:spcAft>
                <a:spcPts val="0"/>
              </a:spcAft>
              <a:buNone/>
            </a:pPr>
            <a:endParaRPr sz="1800" b="0" i="0" u="none" strike="noStrike" cap="none">
              <a:solidFill>
                <a:srgbClr val="4472C4"/>
              </a:solidFill>
              <a:latin typeface="Calibri"/>
              <a:ea typeface="Calibri"/>
              <a:cs typeface="Calibri"/>
              <a:sym typeface="Calibri"/>
            </a:endParaRPr>
          </a:p>
        </p:txBody>
      </p:sp>
      <p:sp>
        <p:nvSpPr>
          <p:cNvPr id="186" name="Google Shape;186;p3"/>
          <p:cNvSpPr txBox="1"/>
          <p:nvPr/>
        </p:nvSpPr>
        <p:spPr>
          <a:xfrm>
            <a:off x="1457475" y="5340275"/>
            <a:ext cx="3550200" cy="1154400"/>
          </a:xfrm>
          <a:prstGeom prst="rect">
            <a:avLst/>
          </a:prstGeom>
          <a:noFill/>
          <a:ln>
            <a:noFill/>
          </a:ln>
        </p:spPr>
        <p:txBody>
          <a:bodyPr spcFirstLastPara="1" wrap="square" lIns="34275" tIns="45700" rIns="34275" bIns="45700" anchor="t" anchorCtr="0">
            <a:spAutoFit/>
          </a:bodyPr>
          <a:lstStyle/>
          <a:p>
            <a:pPr marL="0" marR="0" lvl="0" indent="0" algn="l" rtl="0">
              <a:spcBef>
                <a:spcPts val="0"/>
              </a:spcBef>
              <a:spcAft>
                <a:spcPts val="0"/>
              </a:spcAft>
              <a:buNone/>
            </a:pPr>
            <a:r>
              <a:rPr lang="de-DE" sz="2300" b="0" i="0" u="none" strike="noStrike" cap="none">
                <a:solidFill>
                  <a:srgbClr val="000000"/>
                </a:solidFill>
                <a:latin typeface="Calibri"/>
                <a:ea typeface="Calibri"/>
                <a:cs typeface="Calibri"/>
                <a:sym typeface="Calibri"/>
              </a:rPr>
              <a:t>further physical or (bio)chemical or microbiological assessments</a:t>
            </a:r>
            <a:endParaRPr sz="2200" b="0" i="0" u="none" strike="noStrike" cap="none">
              <a:solidFill>
                <a:srgbClr val="000000"/>
              </a:solidFill>
              <a:latin typeface="Arial"/>
              <a:ea typeface="Arial"/>
              <a:cs typeface="Arial"/>
              <a:sym typeface="Arial"/>
            </a:endParaRPr>
          </a:p>
        </p:txBody>
      </p:sp>
      <p:pic>
        <p:nvPicPr>
          <p:cNvPr id="187" name="Google Shape;187;p3" descr="Grafik 12"/>
          <p:cNvPicPr preferRelativeResize="0"/>
          <p:nvPr/>
        </p:nvPicPr>
        <p:blipFill rotWithShape="1">
          <a:blip r:embed="rId4">
            <a:alphaModFix/>
          </a:blip>
          <a:srcRect/>
          <a:stretch/>
        </p:blipFill>
        <p:spPr>
          <a:xfrm>
            <a:off x="567997" y="3941248"/>
            <a:ext cx="461650" cy="461650"/>
          </a:xfrm>
          <a:prstGeom prst="rect">
            <a:avLst/>
          </a:prstGeom>
          <a:noFill/>
          <a:ln>
            <a:noFill/>
          </a:ln>
        </p:spPr>
      </p:pic>
      <p:pic>
        <p:nvPicPr>
          <p:cNvPr id="188" name="Google Shape;188;p3" descr="Grafik 13"/>
          <p:cNvPicPr preferRelativeResize="0"/>
          <p:nvPr/>
        </p:nvPicPr>
        <p:blipFill rotWithShape="1">
          <a:blip r:embed="rId5">
            <a:alphaModFix/>
          </a:blip>
          <a:srcRect/>
          <a:stretch/>
        </p:blipFill>
        <p:spPr>
          <a:xfrm>
            <a:off x="508375" y="3131538"/>
            <a:ext cx="580900" cy="580900"/>
          </a:xfrm>
          <a:prstGeom prst="rect">
            <a:avLst/>
          </a:prstGeom>
          <a:noFill/>
          <a:ln>
            <a:noFill/>
          </a:ln>
        </p:spPr>
      </p:pic>
      <p:pic>
        <p:nvPicPr>
          <p:cNvPr id="189" name="Google Shape;189;p3" descr="Grafik 14"/>
          <p:cNvPicPr preferRelativeResize="0"/>
          <p:nvPr/>
        </p:nvPicPr>
        <p:blipFill rotWithShape="1">
          <a:blip r:embed="rId6">
            <a:alphaModFix/>
          </a:blip>
          <a:srcRect/>
          <a:stretch/>
        </p:blipFill>
        <p:spPr>
          <a:xfrm>
            <a:off x="474136" y="4603400"/>
            <a:ext cx="649375" cy="648135"/>
          </a:xfrm>
          <a:prstGeom prst="rect">
            <a:avLst/>
          </a:prstGeom>
          <a:noFill/>
          <a:ln>
            <a:noFill/>
          </a:ln>
        </p:spPr>
      </p:pic>
      <p:pic>
        <p:nvPicPr>
          <p:cNvPr id="190" name="Google Shape;190;p3" descr="Grafik 15"/>
          <p:cNvPicPr preferRelativeResize="0"/>
          <p:nvPr/>
        </p:nvPicPr>
        <p:blipFill rotWithShape="1">
          <a:blip r:embed="rId7">
            <a:alphaModFix/>
          </a:blip>
          <a:srcRect/>
          <a:stretch/>
        </p:blipFill>
        <p:spPr>
          <a:xfrm>
            <a:off x="474125" y="5671096"/>
            <a:ext cx="580900" cy="580900"/>
          </a:xfrm>
          <a:prstGeom prst="rect">
            <a:avLst/>
          </a:prstGeom>
          <a:noFill/>
          <a:ln>
            <a:noFill/>
          </a:ln>
        </p:spPr>
      </p:pic>
      <p:sp>
        <p:nvSpPr>
          <p:cNvPr id="191" name="Google Shape;191;p3"/>
          <p:cNvSpPr txBox="1"/>
          <p:nvPr/>
        </p:nvSpPr>
        <p:spPr>
          <a:xfrm>
            <a:off x="1457474" y="4704275"/>
            <a:ext cx="2652600" cy="446400"/>
          </a:xfrm>
          <a:prstGeom prst="rect">
            <a:avLst/>
          </a:prstGeom>
          <a:noFill/>
          <a:ln>
            <a:noFill/>
          </a:ln>
        </p:spPr>
        <p:txBody>
          <a:bodyPr spcFirstLastPara="1" wrap="square" lIns="34275" tIns="45700" rIns="34275" bIns="45700" anchor="t" anchorCtr="0">
            <a:spAutoFit/>
          </a:bodyPr>
          <a:lstStyle/>
          <a:p>
            <a:pPr marL="0" marR="0" lvl="0" indent="0" algn="l" rtl="0">
              <a:spcBef>
                <a:spcPts val="0"/>
              </a:spcBef>
              <a:spcAft>
                <a:spcPts val="0"/>
              </a:spcAft>
              <a:buNone/>
            </a:pPr>
            <a:r>
              <a:rPr lang="de-DE" sz="2300" b="0" i="0" u="none" strike="noStrike" cap="none">
                <a:solidFill>
                  <a:srgbClr val="000000"/>
                </a:solidFill>
                <a:latin typeface="Calibri"/>
                <a:ea typeface="Calibri"/>
                <a:cs typeface="Calibri"/>
                <a:sym typeface="Calibri"/>
              </a:rPr>
              <a:t>Clinical investigation </a:t>
            </a:r>
            <a:endParaRPr sz="2200" b="0" i="0" u="none" strike="noStrike" cap="none">
              <a:solidFill>
                <a:srgbClr val="000000"/>
              </a:solidFill>
              <a:latin typeface="Arial"/>
              <a:ea typeface="Arial"/>
              <a:cs typeface="Arial"/>
              <a:sym typeface="Arial"/>
            </a:endParaRPr>
          </a:p>
        </p:txBody>
      </p:sp>
      <p:sp>
        <p:nvSpPr>
          <p:cNvPr id="192" name="Google Shape;192;p3"/>
          <p:cNvSpPr txBox="1"/>
          <p:nvPr/>
        </p:nvSpPr>
        <p:spPr>
          <a:xfrm>
            <a:off x="1457474" y="3999025"/>
            <a:ext cx="2517300" cy="446400"/>
          </a:xfrm>
          <a:prstGeom prst="rect">
            <a:avLst/>
          </a:prstGeom>
          <a:noFill/>
          <a:ln>
            <a:noFill/>
          </a:ln>
        </p:spPr>
        <p:txBody>
          <a:bodyPr spcFirstLastPara="1" wrap="square" lIns="34275" tIns="45700" rIns="34275" bIns="45700" anchor="t" anchorCtr="0">
            <a:spAutoFit/>
          </a:bodyPr>
          <a:lstStyle/>
          <a:p>
            <a:pPr marL="0" marR="0" lvl="0" indent="0" algn="l" rtl="0">
              <a:spcBef>
                <a:spcPts val="0"/>
              </a:spcBef>
              <a:spcAft>
                <a:spcPts val="0"/>
              </a:spcAft>
              <a:buNone/>
            </a:pPr>
            <a:r>
              <a:rPr lang="de-DE" sz="2300" b="0" i="0" u="none" strike="noStrike" cap="none">
                <a:solidFill>
                  <a:srgbClr val="000000"/>
                </a:solidFill>
                <a:latin typeface="Calibri"/>
                <a:ea typeface="Calibri"/>
                <a:cs typeface="Calibri"/>
                <a:sym typeface="Calibri"/>
              </a:rPr>
              <a:t>Dental history</a:t>
            </a:r>
            <a:endParaRPr sz="2200" b="0" i="0" u="none" strike="noStrike" cap="none">
              <a:solidFill>
                <a:srgbClr val="000000"/>
              </a:solidFill>
              <a:latin typeface="Arial"/>
              <a:ea typeface="Arial"/>
              <a:cs typeface="Arial"/>
              <a:sym typeface="Arial"/>
            </a:endParaRPr>
          </a:p>
        </p:txBody>
      </p:sp>
      <p:pic>
        <p:nvPicPr>
          <p:cNvPr id="193" name="Google Shape;193;p3" descr="Grafik 19"/>
          <p:cNvPicPr preferRelativeResize="0"/>
          <p:nvPr/>
        </p:nvPicPr>
        <p:blipFill rotWithShape="1">
          <a:blip r:embed="rId8">
            <a:alphaModFix/>
          </a:blip>
          <a:srcRect/>
          <a:stretch/>
        </p:blipFill>
        <p:spPr>
          <a:xfrm>
            <a:off x="5524500" y="2376600"/>
            <a:ext cx="6300026" cy="4314725"/>
          </a:xfrm>
          <a:prstGeom prst="rect">
            <a:avLst/>
          </a:prstGeom>
          <a:noFill/>
          <a:ln>
            <a:noFill/>
          </a:ln>
        </p:spPr>
      </p:pic>
      <p:sp>
        <p:nvSpPr>
          <p:cNvPr id="194" name="Google Shape;194;p3"/>
          <p:cNvSpPr txBox="1"/>
          <p:nvPr/>
        </p:nvSpPr>
        <p:spPr>
          <a:xfrm>
            <a:off x="1604714" y="3074007"/>
            <a:ext cx="1614000" cy="461700"/>
          </a:xfrm>
          <a:prstGeom prst="rect">
            <a:avLst/>
          </a:prstGeom>
          <a:noFill/>
          <a:ln>
            <a:noFill/>
          </a:ln>
        </p:spPr>
        <p:txBody>
          <a:bodyPr spcFirstLastPara="1" wrap="square" lIns="34275" tIns="45700" rIns="34275" bIns="45700" anchor="t" anchorCtr="0">
            <a:spAutoFit/>
          </a:bodyPr>
          <a:lstStyle/>
          <a:p>
            <a:pPr marL="0" marR="0" lvl="0" indent="0" algn="l" rtl="0">
              <a:spcBef>
                <a:spcPts val="0"/>
              </a:spcBef>
              <a:spcAft>
                <a:spcPts val="0"/>
              </a:spcAft>
              <a:buNone/>
            </a:pPr>
            <a:r>
              <a:rPr lang="de-DE" sz="2400" b="0" i="0" u="none" strike="noStrike" cap="none">
                <a:solidFill>
                  <a:srgbClr val="000000"/>
                </a:solidFill>
                <a:latin typeface="Calibri"/>
                <a:ea typeface="Calibri"/>
                <a:cs typeface="Calibri"/>
                <a:sym typeface="Calibri"/>
              </a:rPr>
              <a:t>Imaging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
          <p:cNvSpPr txBox="1">
            <a:spLocks noGrp="1"/>
          </p:cNvSpPr>
          <p:nvPr>
            <p:ph type="title"/>
          </p:nvPr>
        </p:nvSpPr>
        <p:spPr>
          <a:xfrm>
            <a:off x="361952" y="157675"/>
            <a:ext cx="102132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None/>
            </a:pPr>
            <a:r>
              <a:rPr lang="de-DE" sz="3200">
                <a:solidFill>
                  <a:schemeClr val="accent1"/>
                </a:solidFill>
              </a:rPr>
              <a:t>TG-Dental – Contributors</a:t>
            </a:r>
            <a:endParaRPr sz="3200">
              <a:solidFill>
                <a:schemeClr val="accent1"/>
              </a:solidFill>
            </a:endParaRPr>
          </a:p>
        </p:txBody>
      </p:sp>
      <p:pic>
        <p:nvPicPr>
          <p:cNvPr id="200" name="Google Shape;200;p4" descr="Google Shape;97;p2"/>
          <p:cNvPicPr preferRelativeResize="0"/>
          <p:nvPr/>
        </p:nvPicPr>
        <p:blipFill rotWithShape="1">
          <a:blip r:embed="rId3">
            <a:alphaModFix/>
          </a:blip>
          <a:srcRect/>
          <a:stretch/>
        </p:blipFill>
        <p:spPr>
          <a:xfrm>
            <a:off x="8713012" y="26026"/>
            <a:ext cx="1954988" cy="842668"/>
          </a:xfrm>
          <a:prstGeom prst="rect">
            <a:avLst/>
          </a:prstGeom>
          <a:noFill/>
          <a:ln>
            <a:noFill/>
          </a:ln>
        </p:spPr>
      </p:pic>
      <p:sp>
        <p:nvSpPr>
          <p:cNvPr id="201" name="Google Shape;201;p4"/>
          <p:cNvSpPr txBox="1"/>
          <p:nvPr/>
        </p:nvSpPr>
        <p:spPr>
          <a:xfrm>
            <a:off x="1709625" y="-572319"/>
            <a:ext cx="8772751" cy="99427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endParaRPr sz="4000" b="0" i="0" u="none" strike="noStrike" cap="none">
              <a:solidFill>
                <a:srgbClr val="4472C4"/>
              </a:solidFill>
              <a:latin typeface="Calibri"/>
              <a:ea typeface="Calibri"/>
              <a:cs typeface="Calibri"/>
              <a:sym typeface="Calibri"/>
            </a:endParaRPr>
          </a:p>
        </p:txBody>
      </p:sp>
      <p:pic>
        <p:nvPicPr>
          <p:cNvPr id="202" name="Google Shape;202;p4"/>
          <p:cNvPicPr preferRelativeResize="0"/>
          <p:nvPr/>
        </p:nvPicPr>
        <p:blipFill rotWithShape="1">
          <a:blip r:embed="rId4">
            <a:alphaModFix/>
          </a:blip>
          <a:srcRect/>
          <a:stretch/>
        </p:blipFill>
        <p:spPr>
          <a:xfrm>
            <a:off x="3800704" y="1824826"/>
            <a:ext cx="152575" cy="152575"/>
          </a:xfrm>
          <a:prstGeom prst="rect">
            <a:avLst/>
          </a:prstGeom>
          <a:noFill/>
          <a:ln>
            <a:noFill/>
          </a:ln>
        </p:spPr>
      </p:pic>
      <p:sp>
        <p:nvSpPr>
          <p:cNvPr id="203" name="Google Shape;203;p4"/>
          <p:cNvSpPr txBox="1"/>
          <p:nvPr/>
        </p:nvSpPr>
        <p:spPr>
          <a:xfrm>
            <a:off x="6835775" y="978075"/>
            <a:ext cx="2374800" cy="12930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de-DE" sz="2400" b="1" i="0" u="none" strike="noStrike" cap="none">
                <a:solidFill>
                  <a:srgbClr val="000000"/>
                </a:solidFill>
                <a:latin typeface="Calibri"/>
                <a:ea typeface="Calibri"/>
                <a:cs typeface="Calibri"/>
                <a:sym typeface="Calibri"/>
              </a:rPr>
              <a:t>5</a:t>
            </a:r>
            <a:r>
              <a:rPr lang="de-DE" sz="2400" b="1">
                <a:latin typeface="Calibri"/>
                <a:ea typeface="Calibri"/>
                <a:cs typeface="Calibri"/>
                <a:sym typeface="Calibri"/>
              </a:rPr>
              <a:t>7</a:t>
            </a:r>
            <a:r>
              <a:rPr lang="de-DE" sz="2400" b="1" i="0" u="none" strike="noStrike" cap="none">
                <a:solidFill>
                  <a:srgbClr val="000000"/>
                </a:solidFill>
                <a:latin typeface="Calibri"/>
                <a:ea typeface="Calibri"/>
                <a:cs typeface="Calibri"/>
                <a:sym typeface="Calibri"/>
              </a:rPr>
              <a:t> members</a:t>
            </a:r>
            <a:endParaRPr sz="24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de-DE" sz="2400" b="1" i="0" u="none" strike="noStrike" cap="none">
                <a:solidFill>
                  <a:srgbClr val="000000"/>
                </a:solidFill>
                <a:latin typeface="Calibri"/>
                <a:ea typeface="Calibri"/>
                <a:cs typeface="Calibri"/>
                <a:sym typeface="Calibri"/>
              </a:rPr>
              <a:t>2</a:t>
            </a:r>
            <a:r>
              <a:rPr lang="de-DE" sz="2400" b="1">
                <a:latin typeface="Calibri"/>
                <a:ea typeface="Calibri"/>
                <a:cs typeface="Calibri"/>
                <a:sym typeface="Calibri"/>
              </a:rPr>
              <a:t>3</a:t>
            </a:r>
            <a:r>
              <a:rPr lang="de-DE" sz="2400" b="1" i="0" u="none" strike="noStrike" cap="none">
                <a:solidFill>
                  <a:srgbClr val="000000"/>
                </a:solidFill>
                <a:latin typeface="Calibri"/>
                <a:ea typeface="Calibri"/>
                <a:cs typeface="Calibri"/>
                <a:sym typeface="Calibri"/>
              </a:rPr>
              <a:t> countries</a:t>
            </a:r>
            <a:endParaRPr sz="24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de-DE" sz="2400" b="1" i="0" u="none" strike="noStrike" cap="none">
                <a:solidFill>
                  <a:srgbClr val="000000"/>
                </a:solidFill>
                <a:latin typeface="Calibri"/>
                <a:ea typeface="Calibri"/>
                <a:cs typeface="Calibri"/>
                <a:sym typeface="Calibri"/>
              </a:rPr>
              <a:t>6 continents</a:t>
            </a:r>
            <a:endParaRPr sz="2400" b="1" i="0" u="none" strike="noStrike" cap="none">
              <a:solidFill>
                <a:srgbClr val="000000"/>
              </a:solidFill>
              <a:latin typeface="Calibri"/>
              <a:ea typeface="Calibri"/>
              <a:cs typeface="Calibri"/>
              <a:sym typeface="Calibri"/>
            </a:endParaRPr>
          </a:p>
        </p:txBody>
      </p:sp>
      <p:pic>
        <p:nvPicPr>
          <p:cNvPr id="204" name="Google Shape;204;p4"/>
          <p:cNvPicPr preferRelativeResize="0"/>
          <p:nvPr/>
        </p:nvPicPr>
        <p:blipFill rotWithShape="1">
          <a:blip r:embed="rId5">
            <a:alphaModFix/>
          </a:blip>
          <a:srcRect l="-1345" t="7494" r="-1334" b="-1647"/>
          <a:stretch/>
        </p:blipFill>
        <p:spPr>
          <a:xfrm>
            <a:off x="7366362" y="1977400"/>
            <a:ext cx="4616090" cy="4797302"/>
          </a:xfrm>
          <a:prstGeom prst="rect">
            <a:avLst/>
          </a:prstGeom>
          <a:noFill/>
          <a:ln>
            <a:noFill/>
          </a:ln>
        </p:spPr>
      </p:pic>
      <p:pic>
        <p:nvPicPr>
          <p:cNvPr id="205" name="Google Shape;205;p4"/>
          <p:cNvPicPr preferRelativeResize="0"/>
          <p:nvPr/>
        </p:nvPicPr>
        <p:blipFill>
          <a:blip r:embed="rId6">
            <a:alphaModFix/>
          </a:blip>
          <a:stretch>
            <a:fillRect/>
          </a:stretch>
        </p:blipFill>
        <p:spPr>
          <a:xfrm>
            <a:off x="769313" y="4278051"/>
            <a:ext cx="5166979" cy="2496649"/>
          </a:xfrm>
          <a:prstGeom prst="rect">
            <a:avLst/>
          </a:prstGeom>
          <a:noFill/>
          <a:ln>
            <a:noFill/>
          </a:ln>
        </p:spPr>
      </p:pic>
      <p:pic>
        <p:nvPicPr>
          <p:cNvPr id="206" name="Google Shape;206;p4"/>
          <p:cNvPicPr preferRelativeResize="0"/>
          <p:nvPr/>
        </p:nvPicPr>
        <p:blipFill>
          <a:blip r:embed="rId7">
            <a:alphaModFix/>
          </a:blip>
          <a:stretch>
            <a:fillRect/>
          </a:stretch>
        </p:blipFill>
        <p:spPr>
          <a:xfrm>
            <a:off x="590550" y="978074"/>
            <a:ext cx="5574351" cy="32177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5"/>
          <p:cNvSpPr txBox="1">
            <a:spLocks noGrp="1"/>
          </p:cNvSpPr>
          <p:nvPr>
            <p:ph type="title"/>
          </p:nvPr>
        </p:nvSpPr>
        <p:spPr>
          <a:xfrm>
            <a:off x="533400" y="238625"/>
            <a:ext cx="81798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None/>
            </a:pPr>
            <a:r>
              <a:rPr lang="de-DE" sz="3200">
                <a:solidFill>
                  <a:schemeClr val="accent1"/>
                </a:solidFill>
              </a:rPr>
              <a:t>Welcoming three new members to the topic group</a:t>
            </a:r>
            <a:endParaRPr sz="3200">
              <a:solidFill>
                <a:schemeClr val="accent1"/>
              </a:solidFill>
            </a:endParaRPr>
          </a:p>
        </p:txBody>
      </p:sp>
      <p:pic>
        <p:nvPicPr>
          <p:cNvPr id="212" name="Google Shape;212;p5" descr="Google Shape;97;p2"/>
          <p:cNvPicPr preferRelativeResize="0"/>
          <p:nvPr/>
        </p:nvPicPr>
        <p:blipFill rotWithShape="1">
          <a:blip r:embed="rId3">
            <a:alphaModFix/>
          </a:blip>
          <a:srcRect/>
          <a:stretch/>
        </p:blipFill>
        <p:spPr>
          <a:xfrm>
            <a:off x="8713012" y="26026"/>
            <a:ext cx="1954988" cy="842668"/>
          </a:xfrm>
          <a:prstGeom prst="rect">
            <a:avLst/>
          </a:prstGeom>
          <a:noFill/>
          <a:ln>
            <a:noFill/>
          </a:ln>
        </p:spPr>
      </p:pic>
      <p:sp>
        <p:nvSpPr>
          <p:cNvPr id="213" name="Google Shape;213;p5"/>
          <p:cNvSpPr txBox="1"/>
          <p:nvPr/>
        </p:nvSpPr>
        <p:spPr>
          <a:xfrm>
            <a:off x="1851875" y="1997350"/>
            <a:ext cx="3910800" cy="14775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de-DE" sz="1700" b="1">
                <a:latin typeface="Calibri"/>
                <a:ea typeface="Calibri"/>
                <a:cs typeface="Calibri"/>
                <a:sym typeface="Calibri"/>
              </a:rPr>
              <a:t>Gauthier Dot, DDS, PhD</a:t>
            </a:r>
            <a:br>
              <a:rPr lang="de-DE" sz="1700" i="0" u="none" strike="noStrike" cap="none">
                <a:solidFill>
                  <a:srgbClr val="000000"/>
                </a:solidFill>
                <a:latin typeface="Calibri"/>
                <a:ea typeface="Calibri"/>
                <a:cs typeface="Calibri"/>
                <a:sym typeface="Calibri"/>
              </a:rPr>
            </a:br>
            <a:r>
              <a:rPr lang="de-DE" sz="1700">
                <a:latin typeface="Calibri"/>
                <a:ea typeface="Calibri"/>
                <a:cs typeface="Calibri"/>
                <a:sym typeface="Calibri"/>
              </a:rPr>
              <a:t>Université Paris Cité, AP-HP</a:t>
            </a:r>
            <a:endParaRPr sz="1700">
              <a:latin typeface="Calibri"/>
              <a:ea typeface="Calibri"/>
              <a:cs typeface="Calibri"/>
              <a:sym typeface="Calibri"/>
            </a:endParaRPr>
          </a:p>
          <a:p>
            <a:pPr marL="0" marR="0" lvl="0" indent="0" algn="l" rtl="0">
              <a:spcBef>
                <a:spcPts val="0"/>
              </a:spcBef>
              <a:spcAft>
                <a:spcPts val="0"/>
              </a:spcAft>
              <a:buNone/>
            </a:pPr>
            <a:r>
              <a:rPr lang="de-DE" sz="1700">
                <a:latin typeface="Calibri"/>
                <a:ea typeface="Calibri"/>
                <a:cs typeface="Calibri"/>
                <a:sym typeface="Calibri"/>
              </a:rPr>
              <a:t>Arts-et-Métiers Institute of Technology</a:t>
            </a:r>
            <a:endParaRPr sz="1700">
              <a:latin typeface="Calibri"/>
              <a:ea typeface="Calibri"/>
              <a:cs typeface="Calibri"/>
              <a:sym typeface="Calibri"/>
            </a:endParaRPr>
          </a:p>
          <a:p>
            <a:pPr marL="0" marR="0" lvl="0" indent="0" algn="l" rtl="0">
              <a:spcBef>
                <a:spcPts val="0"/>
              </a:spcBef>
              <a:spcAft>
                <a:spcPts val="0"/>
              </a:spcAft>
              <a:buNone/>
            </a:pPr>
            <a:r>
              <a:rPr lang="de-DE" sz="1700">
                <a:latin typeface="Calibri"/>
                <a:ea typeface="Calibri"/>
                <a:cs typeface="Calibri"/>
                <a:sym typeface="Calibri"/>
              </a:rPr>
              <a:t>Paris, France</a:t>
            </a:r>
            <a:endParaRPr sz="1700">
              <a:latin typeface="Calibri"/>
              <a:ea typeface="Calibri"/>
              <a:cs typeface="Calibri"/>
              <a:sym typeface="Calibri"/>
            </a:endParaRPr>
          </a:p>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p:txBody>
      </p:sp>
      <p:pic>
        <p:nvPicPr>
          <p:cNvPr id="214" name="Google Shape;214;p5"/>
          <p:cNvPicPr preferRelativeResize="0"/>
          <p:nvPr/>
        </p:nvPicPr>
        <p:blipFill rotWithShape="1">
          <a:blip r:embed="rId4">
            <a:alphaModFix/>
          </a:blip>
          <a:srcRect t="2076" b="9949"/>
          <a:stretch/>
        </p:blipFill>
        <p:spPr>
          <a:xfrm>
            <a:off x="701200" y="1955050"/>
            <a:ext cx="1040400" cy="1231500"/>
          </a:xfrm>
          <a:prstGeom prst="ellipse">
            <a:avLst/>
          </a:prstGeom>
          <a:noFill/>
          <a:ln>
            <a:noFill/>
          </a:ln>
        </p:spPr>
      </p:pic>
      <p:sp>
        <p:nvSpPr>
          <p:cNvPr id="215" name="Google Shape;215;p5"/>
          <p:cNvSpPr txBox="1"/>
          <p:nvPr/>
        </p:nvSpPr>
        <p:spPr>
          <a:xfrm>
            <a:off x="7151850" y="1905700"/>
            <a:ext cx="38376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de-DE" sz="1700" b="1">
                <a:latin typeface="Calibri"/>
                <a:ea typeface="Calibri"/>
                <a:cs typeface="Calibri"/>
                <a:sym typeface="Calibri"/>
              </a:rPr>
              <a:t>Sharon Tan</a:t>
            </a:r>
            <a:endParaRPr sz="1700">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r>
              <a:rPr lang="de-DE" sz="1700">
                <a:latin typeface="Calibri"/>
                <a:ea typeface="Calibri"/>
                <a:cs typeface="Calibri"/>
                <a:sym typeface="Calibri"/>
              </a:rPr>
              <a:t>Saw Swee Hock School of Public Health,</a:t>
            </a:r>
            <a:endParaRPr sz="1700">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r>
              <a:rPr lang="de-DE" sz="1700">
                <a:latin typeface="Calibri"/>
                <a:ea typeface="Calibri"/>
                <a:cs typeface="Calibri"/>
                <a:sym typeface="Calibri"/>
              </a:rPr>
              <a:t>National University of Singapore,</a:t>
            </a:r>
            <a:endParaRPr sz="1700">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r>
              <a:rPr lang="de-DE" sz="1700">
                <a:latin typeface="Calibri"/>
                <a:ea typeface="Calibri"/>
                <a:cs typeface="Calibri"/>
                <a:sym typeface="Calibri"/>
              </a:rPr>
              <a:t>Singapore</a:t>
            </a:r>
            <a:endParaRPr sz="1700">
              <a:latin typeface="Calibri"/>
              <a:ea typeface="Calibri"/>
              <a:cs typeface="Calibri"/>
              <a:sym typeface="Calibri"/>
            </a:endParaRPr>
          </a:p>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p:txBody>
      </p:sp>
      <p:pic>
        <p:nvPicPr>
          <p:cNvPr id="216" name="Google Shape;216;p5"/>
          <p:cNvPicPr preferRelativeResize="0"/>
          <p:nvPr/>
        </p:nvPicPr>
        <p:blipFill>
          <a:blip r:embed="rId5">
            <a:alphaModFix/>
          </a:blip>
          <a:stretch>
            <a:fillRect/>
          </a:stretch>
        </p:blipFill>
        <p:spPr>
          <a:xfrm>
            <a:off x="5836260" y="1955050"/>
            <a:ext cx="1229700" cy="1231500"/>
          </a:xfrm>
          <a:prstGeom prst="ellipse">
            <a:avLst/>
          </a:prstGeom>
          <a:noFill/>
          <a:ln>
            <a:noFill/>
          </a:ln>
        </p:spPr>
      </p:pic>
      <p:sp>
        <p:nvSpPr>
          <p:cNvPr id="217" name="Google Shape;217;p5"/>
          <p:cNvSpPr txBox="1"/>
          <p:nvPr/>
        </p:nvSpPr>
        <p:spPr>
          <a:xfrm>
            <a:off x="1851875" y="4321875"/>
            <a:ext cx="35205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700" b="1">
                <a:solidFill>
                  <a:schemeClr val="dk1"/>
                </a:solidFill>
                <a:latin typeface="Calibri"/>
                <a:ea typeface="Calibri"/>
                <a:cs typeface="Calibri"/>
                <a:sym typeface="Calibri"/>
              </a:rPr>
              <a:t>Sara Haghighat</a:t>
            </a:r>
            <a:endParaRPr sz="1700" b="1">
              <a:solidFill>
                <a:schemeClr val="dk1"/>
              </a:solidFill>
              <a:latin typeface="Calibri"/>
              <a:ea typeface="Calibri"/>
              <a:cs typeface="Calibri"/>
              <a:sym typeface="Calibri"/>
            </a:endParaRPr>
          </a:p>
          <a:p>
            <a:pPr marL="0" lvl="0" indent="0" algn="l" rtl="0">
              <a:spcBef>
                <a:spcPts val="0"/>
              </a:spcBef>
              <a:spcAft>
                <a:spcPts val="0"/>
              </a:spcAft>
              <a:buNone/>
            </a:pPr>
            <a:r>
              <a:rPr lang="de-DE" sz="1700">
                <a:solidFill>
                  <a:schemeClr val="dk1"/>
                </a:solidFill>
                <a:latin typeface="Calibri"/>
                <a:ea typeface="Calibri"/>
                <a:cs typeface="Calibri"/>
                <a:sym typeface="Calibri"/>
              </a:rPr>
              <a:t>Dentist/Researcher</a:t>
            </a:r>
            <a:endParaRPr sz="1700">
              <a:solidFill>
                <a:schemeClr val="dk1"/>
              </a:solidFill>
              <a:latin typeface="Calibri"/>
              <a:ea typeface="Calibri"/>
              <a:cs typeface="Calibri"/>
              <a:sym typeface="Calibri"/>
            </a:endParaRPr>
          </a:p>
          <a:p>
            <a:pPr marL="0" lvl="0" indent="0" algn="l" rtl="0">
              <a:spcBef>
                <a:spcPts val="0"/>
              </a:spcBef>
              <a:spcAft>
                <a:spcPts val="0"/>
              </a:spcAft>
              <a:buNone/>
            </a:pPr>
            <a:r>
              <a:rPr lang="de-DE" sz="1700">
                <a:solidFill>
                  <a:schemeClr val="dk1"/>
                </a:solidFill>
                <a:latin typeface="Calibri"/>
                <a:ea typeface="Calibri"/>
                <a:cs typeface="Calibri"/>
                <a:sym typeface="Calibri"/>
              </a:rPr>
              <a:t>Shiraz University of Medical Sciences</a:t>
            </a:r>
            <a:endParaRPr sz="1700">
              <a:solidFill>
                <a:schemeClr val="dk1"/>
              </a:solidFill>
              <a:latin typeface="Calibri"/>
              <a:ea typeface="Calibri"/>
              <a:cs typeface="Calibri"/>
              <a:sym typeface="Calibri"/>
            </a:endParaRPr>
          </a:p>
          <a:p>
            <a:pPr marL="0" lvl="0" indent="0" algn="l" rtl="0">
              <a:spcBef>
                <a:spcPts val="0"/>
              </a:spcBef>
              <a:spcAft>
                <a:spcPts val="0"/>
              </a:spcAft>
              <a:buNone/>
            </a:pPr>
            <a:r>
              <a:rPr lang="de-DE" sz="1700">
                <a:solidFill>
                  <a:schemeClr val="dk1"/>
                </a:solidFill>
                <a:latin typeface="Calibri"/>
                <a:ea typeface="Calibri"/>
                <a:cs typeface="Calibri"/>
                <a:sym typeface="Calibri"/>
              </a:rPr>
              <a:t>Iran</a:t>
            </a:r>
            <a:endParaRPr sz="1900">
              <a:latin typeface="Calibri"/>
              <a:ea typeface="Calibri"/>
              <a:cs typeface="Calibri"/>
              <a:sym typeface="Calibri"/>
            </a:endParaRPr>
          </a:p>
        </p:txBody>
      </p:sp>
      <p:pic>
        <p:nvPicPr>
          <p:cNvPr id="218" name="Google Shape;218;p5"/>
          <p:cNvPicPr preferRelativeResize="0"/>
          <p:nvPr/>
        </p:nvPicPr>
        <p:blipFill>
          <a:blip r:embed="rId6">
            <a:alphaModFix/>
          </a:blip>
          <a:stretch>
            <a:fillRect/>
          </a:stretch>
        </p:blipFill>
        <p:spPr>
          <a:xfrm>
            <a:off x="606550" y="4244025"/>
            <a:ext cx="1229700" cy="12297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6" descr="Google Shape;97;p2"/>
          <p:cNvPicPr preferRelativeResize="0"/>
          <p:nvPr/>
        </p:nvPicPr>
        <p:blipFill rotWithShape="1">
          <a:blip r:embed="rId3">
            <a:alphaModFix/>
          </a:blip>
          <a:srcRect/>
          <a:stretch/>
        </p:blipFill>
        <p:spPr>
          <a:xfrm>
            <a:off x="8713012" y="26026"/>
            <a:ext cx="1954988" cy="842668"/>
          </a:xfrm>
          <a:prstGeom prst="rect">
            <a:avLst/>
          </a:prstGeom>
          <a:noFill/>
          <a:ln>
            <a:noFill/>
          </a:ln>
        </p:spPr>
      </p:pic>
      <p:sp>
        <p:nvSpPr>
          <p:cNvPr id="224" name="Google Shape;224;p6"/>
          <p:cNvSpPr txBox="1">
            <a:spLocks noGrp="1"/>
          </p:cNvSpPr>
          <p:nvPr>
            <p:ph type="title"/>
          </p:nvPr>
        </p:nvSpPr>
        <p:spPr>
          <a:xfrm>
            <a:off x="240850" y="26025"/>
            <a:ext cx="67155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None/>
            </a:pPr>
            <a:r>
              <a:rPr lang="de-DE" sz="3200">
                <a:solidFill>
                  <a:schemeClr val="accent1"/>
                </a:solidFill>
              </a:rPr>
              <a:t>Dental AI Curriculum</a:t>
            </a:r>
            <a:endParaRPr sz="2644">
              <a:solidFill>
                <a:schemeClr val="accent1"/>
              </a:solidFill>
            </a:endParaRPr>
          </a:p>
        </p:txBody>
      </p:sp>
      <p:sp>
        <p:nvSpPr>
          <p:cNvPr id="225" name="Google Shape;225;p6"/>
          <p:cNvSpPr txBox="1"/>
          <p:nvPr/>
        </p:nvSpPr>
        <p:spPr>
          <a:xfrm>
            <a:off x="346850" y="1080425"/>
            <a:ext cx="9462300" cy="983100"/>
          </a:xfrm>
          <a:prstGeom prst="rect">
            <a:avLst/>
          </a:prstGeom>
          <a:noFill/>
          <a:ln>
            <a:noFill/>
          </a:ln>
        </p:spPr>
        <p:txBody>
          <a:bodyPr spcFirstLastPara="1" wrap="square" lIns="91425" tIns="91425" rIns="91425" bIns="91425" anchor="t" anchorCtr="0">
            <a:spAutoFit/>
          </a:bodyPr>
          <a:lstStyle/>
          <a:p>
            <a:pPr marL="0" lvl="0" indent="0" algn="l" rtl="0">
              <a:lnSpc>
                <a:spcPct val="125454"/>
              </a:lnSpc>
              <a:spcBef>
                <a:spcPts val="0"/>
              </a:spcBef>
              <a:spcAft>
                <a:spcPts val="0"/>
              </a:spcAft>
              <a:buNone/>
            </a:pPr>
            <a:r>
              <a:rPr lang="de-DE" b="1">
                <a:solidFill>
                  <a:schemeClr val="dk1"/>
                </a:solidFill>
                <a:latin typeface="Calibri"/>
                <a:ea typeface="Calibri"/>
                <a:cs typeface="Calibri"/>
                <a:sym typeface="Calibri"/>
              </a:rPr>
              <a:t>Artificial intelligence for oral and dental healthcare: Core education curriculum</a:t>
            </a:r>
            <a:endParaRPr b="1">
              <a:solidFill>
                <a:schemeClr val="dk1"/>
              </a:solidFill>
              <a:latin typeface="Calibri"/>
              <a:ea typeface="Calibri"/>
              <a:cs typeface="Calibri"/>
              <a:sym typeface="Calibri"/>
            </a:endParaRPr>
          </a:p>
          <a:p>
            <a:pPr marL="0" lvl="0" indent="0" algn="l" rtl="0">
              <a:lnSpc>
                <a:spcPct val="125454"/>
              </a:lnSpc>
              <a:spcBef>
                <a:spcPts val="600"/>
              </a:spcBef>
              <a:spcAft>
                <a:spcPts val="600"/>
              </a:spcAft>
              <a:buNone/>
            </a:pPr>
            <a:r>
              <a:rPr lang="de-DE" sz="1300">
                <a:solidFill>
                  <a:schemeClr val="dk1"/>
                </a:solidFill>
                <a:latin typeface="Calibri"/>
                <a:ea typeface="Calibri"/>
                <a:cs typeface="Calibri"/>
                <a:sym typeface="Calibri"/>
              </a:rPr>
              <a:t>Falk Schwendicke</a:t>
            </a:r>
            <a:r>
              <a:rPr lang="de-DE" sz="1300" baseline="30000">
                <a:solidFill>
                  <a:schemeClr val="dk1"/>
                </a:solidFill>
                <a:latin typeface="Calibri"/>
                <a:ea typeface="Calibri"/>
                <a:cs typeface="Calibri"/>
                <a:sym typeface="Calibri"/>
              </a:rPr>
              <a:t>1,2</a:t>
            </a:r>
            <a:r>
              <a:rPr lang="de-DE" sz="1300">
                <a:solidFill>
                  <a:schemeClr val="dk1"/>
                </a:solidFill>
                <a:latin typeface="Calibri"/>
                <a:ea typeface="Calibri"/>
                <a:cs typeface="Calibri"/>
                <a:sym typeface="Calibri"/>
              </a:rPr>
              <a:t>, Akhilanand Chaurasia</a:t>
            </a:r>
            <a:r>
              <a:rPr lang="de-DE" sz="1300" baseline="30000">
                <a:solidFill>
                  <a:schemeClr val="dk1"/>
                </a:solidFill>
                <a:latin typeface="Calibri"/>
                <a:ea typeface="Calibri"/>
                <a:cs typeface="Calibri"/>
                <a:sym typeface="Calibri"/>
              </a:rPr>
              <a:t>2,3</a:t>
            </a:r>
            <a:r>
              <a:rPr lang="de-DE" sz="1300">
                <a:solidFill>
                  <a:schemeClr val="dk1"/>
                </a:solidFill>
                <a:latin typeface="Calibri"/>
                <a:ea typeface="Calibri"/>
                <a:cs typeface="Calibri"/>
                <a:sym typeface="Calibri"/>
              </a:rPr>
              <a:t>, Thomas Wiegand</a:t>
            </a:r>
            <a:r>
              <a:rPr lang="de-DE" sz="1300" baseline="30000">
                <a:solidFill>
                  <a:schemeClr val="dk1"/>
                </a:solidFill>
                <a:latin typeface="Calibri"/>
                <a:ea typeface="Calibri"/>
                <a:cs typeface="Calibri"/>
                <a:sym typeface="Calibri"/>
              </a:rPr>
              <a:t>2,4</a:t>
            </a:r>
            <a:r>
              <a:rPr lang="de-DE" sz="1300">
                <a:solidFill>
                  <a:schemeClr val="dk1"/>
                </a:solidFill>
                <a:latin typeface="Calibri"/>
                <a:ea typeface="Calibri"/>
                <a:cs typeface="Calibri"/>
                <a:sym typeface="Calibri"/>
              </a:rPr>
              <a:t>, Sergio E. Uribe</a:t>
            </a:r>
            <a:r>
              <a:rPr lang="de-DE" sz="1300" baseline="30000">
                <a:solidFill>
                  <a:schemeClr val="dk1"/>
                </a:solidFill>
                <a:latin typeface="Calibri"/>
                <a:ea typeface="Calibri"/>
                <a:cs typeface="Calibri"/>
                <a:sym typeface="Calibri"/>
              </a:rPr>
              <a:t>2,5, 6</a:t>
            </a:r>
            <a:r>
              <a:rPr lang="de-DE" sz="1300">
                <a:solidFill>
                  <a:schemeClr val="dk1"/>
                </a:solidFill>
                <a:latin typeface="Calibri"/>
                <a:ea typeface="Calibri"/>
                <a:cs typeface="Calibri"/>
                <a:sym typeface="Calibri"/>
              </a:rPr>
              <a:t>, Margherita Fontana</a:t>
            </a:r>
            <a:r>
              <a:rPr lang="de-DE" sz="1300" baseline="30000">
                <a:solidFill>
                  <a:schemeClr val="dk1"/>
                </a:solidFill>
                <a:latin typeface="Calibri"/>
                <a:ea typeface="Calibri"/>
                <a:cs typeface="Calibri"/>
                <a:sym typeface="Calibri"/>
              </a:rPr>
              <a:t>7</a:t>
            </a:r>
            <a:r>
              <a:rPr lang="de-DE" sz="1300">
                <a:solidFill>
                  <a:schemeClr val="dk1"/>
                </a:solidFill>
                <a:latin typeface="Calibri"/>
                <a:ea typeface="Calibri"/>
                <a:cs typeface="Calibri"/>
                <a:sym typeface="Calibri"/>
              </a:rPr>
              <a:t>, Ilze Akota</a:t>
            </a:r>
            <a:r>
              <a:rPr lang="de-DE" sz="1300" baseline="30000">
                <a:solidFill>
                  <a:schemeClr val="dk1"/>
                </a:solidFill>
                <a:latin typeface="Calibri"/>
                <a:ea typeface="Calibri"/>
                <a:cs typeface="Calibri"/>
                <a:sym typeface="Calibri"/>
              </a:rPr>
              <a:t>8</a:t>
            </a:r>
            <a:r>
              <a:rPr lang="de-DE" sz="1300">
                <a:solidFill>
                  <a:schemeClr val="dk1"/>
                </a:solidFill>
                <a:latin typeface="Calibri"/>
                <a:ea typeface="Calibri"/>
                <a:cs typeface="Calibri"/>
                <a:sym typeface="Calibri"/>
              </a:rPr>
              <a:t>, Olga Tryfonos</a:t>
            </a:r>
            <a:r>
              <a:rPr lang="de-DE" sz="1300" baseline="30000">
                <a:solidFill>
                  <a:schemeClr val="dk1"/>
                </a:solidFill>
                <a:latin typeface="Calibri"/>
                <a:ea typeface="Calibri"/>
                <a:cs typeface="Calibri"/>
                <a:sym typeface="Calibri"/>
              </a:rPr>
              <a:t>2,9</a:t>
            </a:r>
            <a:r>
              <a:rPr lang="de-DE" sz="1300">
                <a:solidFill>
                  <a:schemeClr val="dk1"/>
                </a:solidFill>
                <a:latin typeface="Calibri"/>
                <a:ea typeface="Calibri"/>
                <a:cs typeface="Calibri"/>
                <a:sym typeface="Calibri"/>
              </a:rPr>
              <a:t>, Joachim Krois</a:t>
            </a:r>
            <a:r>
              <a:rPr lang="de-DE" sz="1300" baseline="30000">
                <a:solidFill>
                  <a:schemeClr val="dk1"/>
                </a:solidFill>
                <a:latin typeface="Calibri"/>
                <a:ea typeface="Calibri"/>
                <a:cs typeface="Calibri"/>
                <a:sym typeface="Calibri"/>
              </a:rPr>
              <a:t>1,2</a:t>
            </a:r>
            <a:r>
              <a:rPr lang="de-DE" sz="1300">
                <a:solidFill>
                  <a:schemeClr val="dk1"/>
                </a:solidFill>
                <a:latin typeface="Calibri"/>
                <a:ea typeface="Calibri"/>
                <a:cs typeface="Calibri"/>
                <a:sym typeface="Calibri"/>
              </a:rPr>
              <a:t> on behalf of the IADR e-oral health network and the ITU/WHO focus group AI for Health.</a:t>
            </a:r>
            <a:endParaRPr sz="1300">
              <a:solidFill>
                <a:schemeClr val="dk1"/>
              </a:solidFill>
              <a:latin typeface="Calibri"/>
              <a:ea typeface="Calibri"/>
              <a:cs typeface="Calibri"/>
              <a:sym typeface="Calibri"/>
            </a:endParaRPr>
          </a:p>
        </p:txBody>
      </p:sp>
      <p:sp>
        <p:nvSpPr>
          <p:cNvPr id="226" name="Google Shape;226;p6"/>
          <p:cNvSpPr txBox="1"/>
          <p:nvPr/>
        </p:nvSpPr>
        <p:spPr>
          <a:xfrm>
            <a:off x="346850" y="2219300"/>
            <a:ext cx="5749200" cy="3099300"/>
          </a:xfrm>
          <a:prstGeom prst="rect">
            <a:avLst/>
          </a:prstGeom>
          <a:noFill/>
          <a:ln>
            <a:noFill/>
          </a:ln>
        </p:spPr>
        <p:txBody>
          <a:bodyPr spcFirstLastPara="1" wrap="square" lIns="91425" tIns="91425" rIns="91425" bIns="91425" anchor="t" anchorCtr="0">
            <a:noAutofit/>
          </a:bodyPr>
          <a:lstStyle/>
          <a:p>
            <a:pPr marL="0" lvl="0" indent="0" algn="just" rtl="0">
              <a:lnSpc>
                <a:spcPct val="163636"/>
              </a:lnSpc>
              <a:spcBef>
                <a:spcPts val="0"/>
              </a:spcBef>
              <a:spcAft>
                <a:spcPts val="0"/>
              </a:spcAft>
              <a:buNone/>
            </a:pPr>
            <a:r>
              <a:rPr lang="de-DE" sz="1300">
                <a:latin typeface="Calibri"/>
                <a:ea typeface="Calibri"/>
                <a:cs typeface="Calibri"/>
                <a:sym typeface="Calibri"/>
              </a:rPr>
              <a:t>(1) Basic definitions and terms, the principle of machine learning, the idea of</a:t>
            </a:r>
            <a:br>
              <a:rPr lang="de-DE" sz="1300">
                <a:latin typeface="Calibri"/>
                <a:ea typeface="Calibri"/>
                <a:cs typeface="Calibri"/>
                <a:sym typeface="Calibri"/>
              </a:rPr>
            </a:br>
            <a:r>
              <a:rPr lang="de-DE" sz="1300">
                <a:latin typeface="Calibri"/>
                <a:ea typeface="Calibri"/>
                <a:cs typeface="Calibri"/>
                <a:sym typeface="Calibri"/>
              </a:rPr>
              <a:t>training, validating and testing models, the definition of reference tests, dynamic and static AI, black box and explainability </a:t>
            </a:r>
            <a:endParaRPr sz="1300">
              <a:latin typeface="Calibri"/>
              <a:ea typeface="Calibri"/>
              <a:cs typeface="Calibri"/>
              <a:sym typeface="Calibri"/>
            </a:endParaRPr>
          </a:p>
          <a:p>
            <a:pPr marL="0" lvl="0" indent="0" algn="just" rtl="0">
              <a:lnSpc>
                <a:spcPct val="163636"/>
              </a:lnSpc>
              <a:spcBef>
                <a:spcPts val="600"/>
              </a:spcBef>
              <a:spcAft>
                <a:spcPts val="0"/>
              </a:spcAft>
              <a:buNone/>
            </a:pPr>
            <a:r>
              <a:rPr lang="de-DE" sz="1300">
                <a:latin typeface="Calibri"/>
                <a:ea typeface="Calibri"/>
                <a:cs typeface="Calibri"/>
                <a:sym typeface="Calibri"/>
              </a:rPr>
              <a:t>(2) Use cases, types of AI, typical setup of AI software </a:t>
            </a:r>
            <a:endParaRPr sz="1300">
              <a:latin typeface="Calibri"/>
              <a:ea typeface="Calibri"/>
              <a:cs typeface="Calibri"/>
              <a:sym typeface="Calibri"/>
            </a:endParaRPr>
          </a:p>
          <a:p>
            <a:pPr marL="0" lvl="0" indent="0" algn="just" rtl="0">
              <a:lnSpc>
                <a:spcPct val="163636"/>
              </a:lnSpc>
              <a:spcBef>
                <a:spcPts val="600"/>
              </a:spcBef>
              <a:spcAft>
                <a:spcPts val="0"/>
              </a:spcAft>
              <a:buNone/>
            </a:pPr>
            <a:r>
              <a:rPr lang="de-DE" sz="1300">
                <a:latin typeface="Calibri"/>
                <a:ea typeface="Calibri"/>
                <a:cs typeface="Calibri"/>
                <a:sym typeface="Calibri"/>
              </a:rPr>
              <a:t>(3) Evaluation metrics, their interpretation, the relevant impact of AI on patient or societal health outcomes </a:t>
            </a:r>
            <a:endParaRPr sz="1300">
              <a:latin typeface="Calibri"/>
              <a:ea typeface="Calibri"/>
              <a:cs typeface="Calibri"/>
              <a:sym typeface="Calibri"/>
            </a:endParaRPr>
          </a:p>
          <a:p>
            <a:pPr marL="0" lvl="0" indent="0" algn="just" rtl="0">
              <a:lnSpc>
                <a:spcPct val="163636"/>
              </a:lnSpc>
              <a:spcBef>
                <a:spcPts val="600"/>
              </a:spcBef>
              <a:spcAft>
                <a:spcPts val="600"/>
              </a:spcAft>
              <a:buNone/>
            </a:pPr>
            <a:r>
              <a:rPr lang="de-DE" sz="1300">
                <a:latin typeface="Calibri"/>
                <a:ea typeface="Calibri"/>
                <a:cs typeface="Calibri"/>
                <a:sym typeface="Calibri"/>
              </a:rPr>
              <a:t>(4) Issues around generalizability and representativeness, explainability, autonomy and accountability</a:t>
            </a:r>
            <a:endParaRPr sz="1300">
              <a:latin typeface="Calibri"/>
              <a:ea typeface="Calibri"/>
              <a:cs typeface="Calibri"/>
              <a:sym typeface="Calibri"/>
            </a:endParaRPr>
          </a:p>
        </p:txBody>
      </p:sp>
      <p:pic>
        <p:nvPicPr>
          <p:cNvPr id="227" name="Google Shape;227;p6"/>
          <p:cNvPicPr preferRelativeResize="0"/>
          <p:nvPr/>
        </p:nvPicPr>
        <p:blipFill>
          <a:blip r:embed="rId4">
            <a:alphaModFix/>
          </a:blip>
          <a:stretch>
            <a:fillRect/>
          </a:stretch>
        </p:blipFill>
        <p:spPr>
          <a:xfrm>
            <a:off x="541925" y="5576150"/>
            <a:ext cx="859325" cy="859325"/>
          </a:xfrm>
          <a:prstGeom prst="rect">
            <a:avLst/>
          </a:prstGeom>
          <a:noFill/>
          <a:ln>
            <a:noFill/>
          </a:ln>
        </p:spPr>
      </p:pic>
      <p:pic>
        <p:nvPicPr>
          <p:cNvPr id="228" name="Google Shape;228;p6"/>
          <p:cNvPicPr preferRelativeResize="0"/>
          <p:nvPr/>
        </p:nvPicPr>
        <p:blipFill>
          <a:blip r:embed="rId5">
            <a:alphaModFix/>
          </a:blip>
          <a:stretch>
            <a:fillRect/>
          </a:stretch>
        </p:blipFill>
        <p:spPr>
          <a:xfrm>
            <a:off x="2465399" y="5705766"/>
            <a:ext cx="1215440" cy="600100"/>
          </a:xfrm>
          <a:prstGeom prst="rect">
            <a:avLst/>
          </a:prstGeom>
          <a:noFill/>
          <a:ln>
            <a:noFill/>
          </a:ln>
        </p:spPr>
      </p:pic>
      <p:pic>
        <p:nvPicPr>
          <p:cNvPr id="229" name="Google Shape;229;p6"/>
          <p:cNvPicPr preferRelativeResize="0"/>
          <p:nvPr/>
        </p:nvPicPr>
        <p:blipFill>
          <a:blip r:embed="rId6">
            <a:alphaModFix/>
          </a:blip>
          <a:stretch>
            <a:fillRect/>
          </a:stretch>
        </p:blipFill>
        <p:spPr>
          <a:xfrm>
            <a:off x="4745000" y="5705763"/>
            <a:ext cx="1192625" cy="600100"/>
          </a:xfrm>
          <a:prstGeom prst="rect">
            <a:avLst/>
          </a:prstGeom>
          <a:noFill/>
          <a:ln>
            <a:noFill/>
          </a:ln>
        </p:spPr>
      </p:pic>
      <p:pic>
        <p:nvPicPr>
          <p:cNvPr id="230" name="Google Shape;230;p6"/>
          <p:cNvPicPr preferRelativeResize="0"/>
          <p:nvPr/>
        </p:nvPicPr>
        <p:blipFill>
          <a:blip r:embed="rId7">
            <a:alphaModFix/>
          </a:blip>
          <a:stretch>
            <a:fillRect/>
          </a:stretch>
        </p:blipFill>
        <p:spPr>
          <a:xfrm>
            <a:off x="6690575" y="2275250"/>
            <a:ext cx="5196624" cy="406108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7" descr="Google Shape;97;p2"/>
          <p:cNvPicPr preferRelativeResize="0"/>
          <p:nvPr/>
        </p:nvPicPr>
        <p:blipFill rotWithShape="1">
          <a:blip r:embed="rId3">
            <a:alphaModFix/>
          </a:blip>
          <a:srcRect/>
          <a:stretch/>
        </p:blipFill>
        <p:spPr>
          <a:xfrm>
            <a:off x="8713012" y="26026"/>
            <a:ext cx="1954988" cy="842668"/>
          </a:xfrm>
          <a:prstGeom prst="rect">
            <a:avLst/>
          </a:prstGeom>
          <a:noFill/>
          <a:ln>
            <a:noFill/>
          </a:ln>
        </p:spPr>
      </p:pic>
      <p:sp>
        <p:nvSpPr>
          <p:cNvPr id="236" name="Google Shape;236;p7"/>
          <p:cNvSpPr txBox="1">
            <a:spLocks noGrp="1"/>
          </p:cNvSpPr>
          <p:nvPr>
            <p:ph type="title"/>
          </p:nvPr>
        </p:nvSpPr>
        <p:spPr>
          <a:xfrm>
            <a:off x="423200" y="0"/>
            <a:ext cx="67155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None/>
            </a:pPr>
            <a:r>
              <a:rPr lang="de-DE" sz="3200">
                <a:solidFill>
                  <a:schemeClr val="accent1"/>
                </a:solidFill>
              </a:rPr>
              <a:t>Dataset review </a:t>
            </a:r>
            <a:endParaRPr sz="2644">
              <a:solidFill>
                <a:schemeClr val="accent1"/>
              </a:solidFill>
            </a:endParaRPr>
          </a:p>
        </p:txBody>
      </p:sp>
      <p:sp>
        <p:nvSpPr>
          <p:cNvPr id="237" name="Google Shape;237;p7"/>
          <p:cNvSpPr txBox="1"/>
          <p:nvPr/>
        </p:nvSpPr>
        <p:spPr>
          <a:xfrm>
            <a:off x="8085450" y="2962473"/>
            <a:ext cx="37149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400" b="1">
                <a:solidFill>
                  <a:srgbClr val="666666"/>
                </a:solidFill>
                <a:latin typeface="Calibri"/>
                <a:ea typeface="Calibri"/>
                <a:cs typeface="Calibri"/>
                <a:sym typeface="Calibri"/>
              </a:rPr>
              <a:t>Characteristics to evaluate</a:t>
            </a:r>
            <a:endParaRPr sz="2400" b="1">
              <a:solidFill>
                <a:srgbClr val="666666"/>
              </a:solidFill>
              <a:latin typeface="Calibri"/>
              <a:ea typeface="Calibri"/>
              <a:cs typeface="Calibri"/>
              <a:sym typeface="Calibri"/>
            </a:endParaRPr>
          </a:p>
          <a:p>
            <a:pPr marL="457200" lvl="0" indent="-381000" algn="l" rtl="0">
              <a:spcBef>
                <a:spcPts val="0"/>
              </a:spcBef>
              <a:spcAft>
                <a:spcPts val="0"/>
              </a:spcAft>
              <a:buClr>
                <a:srgbClr val="666666"/>
              </a:buClr>
              <a:buSzPts val="2400"/>
              <a:buFont typeface="Calibri"/>
              <a:buAutoNum type="arabicPeriod"/>
            </a:pPr>
            <a:r>
              <a:rPr lang="de-DE" sz="2400">
                <a:solidFill>
                  <a:srgbClr val="666666"/>
                </a:solidFill>
                <a:latin typeface="Calibri"/>
                <a:ea typeface="Calibri"/>
                <a:cs typeface="Calibri"/>
                <a:sym typeface="Calibri"/>
              </a:rPr>
              <a:t>Dataset size</a:t>
            </a:r>
            <a:endParaRPr sz="2400">
              <a:solidFill>
                <a:srgbClr val="666666"/>
              </a:solidFill>
              <a:latin typeface="Calibri"/>
              <a:ea typeface="Calibri"/>
              <a:cs typeface="Calibri"/>
              <a:sym typeface="Calibri"/>
            </a:endParaRPr>
          </a:p>
          <a:p>
            <a:pPr marL="457200" lvl="0" indent="-381000" algn="l" rtl="0">
              <a:spcBef>
                <a:spcPts val="0"/>
              </a:spcBef>
              <a:spcAft>
                <a:spcPts val="0"/>
              </a:spcAft>
              <a:buClr>
                <a:srgbClr val="666666"/>
              </a:buClr>
              <a:buSzPts val="2400"/>
              <a:buFont typeface="Calibri"/>
              <a:buAutoNum type="arabicPeriod"/>
            </a:pPr>
            <a:r>
              <a:rPr lang="de-DE" sz="2400">
                <a:solidFill>
                  <a:srgbClr val="666666"/>
                </a:solidFill>
                <a:latin typeface="Calibri"/>
                <a:ea typeface="Calibri"/>
                <a:cs typeface="Calibri"/>
                <a:sym typeface="Calibri"/>
              </a:rPr>
              <a:t>Type of images</a:t>
            </a:r>
            <a:endParaRPr sz="2400">
              <a:solidFill>
                <a:srgbClr val="666666"/>
              </a:solidFill>
              <a:latin typeface="Calibri"/>
              <a:ea typeface="Calibri"/>
              <a:cs typeface="Calibri"/>
              <a:sym typeface="Calibri"/>
            </a:endParaRPr>
          </a:p>
          <a:p>
            <a:pPr marL="457200" lvl="0" indent="-381000" algn="l" rtl="0">
              <a:spcBef>
                <a:spcPts val="0"/>
              </a:spcBef>
              <a:spcAft>
                <a:spcPts val="0"/>
              </a:spcAft>
              <a:buClr>
                <a:srgbClr val="666666"/>
              </a:buClr>
              <a:buSzPts val="2400"/>
              <a:buFont typeface="Calibri"/>
              <a:buAutoNum type="arabicPeriod"/>
            </a:pPr>
            <a:r>
              <a:rPr lang="de-DE" sz="2400">
                <a:solidFill>
                  <a:srgbClr val="666666"/>
                </a:solidFill>
                <a:latin typeface="Calibri"/>
                <a:ea typeface="Calibri"/>
                <a:cs typeface="Calibri"/>
                <a:sym typeface="Calibri"/>
              </a:rPr>
              <a:t>Type of annotations</a:t>
            </a:r>
            <a:endParaRPr sz="2400">
              <a:solidFill>
                <a:srgbClr val="666666"/>
              </a:solidFill>
              <a:latin typeface="Calibri"/>
              <a:ea typeface="Calibri"/>
              <a:cs typeface="Calibri"/>
              <a:sym typeface="Calibri"/>
            </a:endParaRPr>
          </a:p>
          <a:p>
            <a:pPr marL="457200" lvl="0" indent="-381000" algn="l" rtl="0">
              <a:spcBef>
                <a:spcPts val="0"/>
              </a:spcBef>
              <a:spcAft>
                <a:spcPts val="0"/>
              </a:spcAft>
              <a:buClr>
                <a:srgbClr val="666666"/>
              </a:buClr>
              <a:buSzPts val="2400"/>
              <a:buFont typeface="Calibri"/>
              <a:buAutoNum type="arabicPeriod"/>
            </a:pPr>
            <a:r>
              <a:rPr lang="de-DE" sz="2400">
                <a:solidFill>
                  <a:srgbClr val="666666"/>
                </a:solidFill>
                <a:latin typeface="Calibri"/>
                <a:ea typeface="Calibri"/>
                <a:cs typeface="Calibri"/>
                <a:sym typeface="Calibri"/>
              </a:rPr>
              <a:t>Image resolution</a:t>
            </a:r>
            <a:endParaRPr sz="2400">
              <a:solidFill>
                <a:srgbClr val="666666"/>
              </a:solidFill>
              <a:latin typeface="Calibri"/>
              <a:ea typeface="Calibri"/>
              <a:cs typeface="Calibri"/>
              <a:sym typeface="Calibri"/>
            </a:endParaRPr>
          </a:p>
          <a:p>
            <a:pPr marL="457200" lvl="0" indent="-381000" algn="l" rtl="0">
              <a:spcBef>
                <a:spcPts val="0"/>
              </a:spcBef>
              <a:spcAft>
                <a:spcPts val="0"/>
              </a:spcAft>
              <a:buClr>
                <a:srgbClr val="666666"/>
              </a:buClr>
              <a:buSzPts val="2400"/>
              <a:buFont typeface="Calibri"/>
              <a:buAutoNum type="arabicPeriod"/>
            </a:pPr>
            <a:r>
              <a:rPr lang="de-DE" sz="2400">
                <a:solidFill>
                  <a:srgbClr val="666666"/>
                </a:solidFill>
                <a:latin typeface="Calibri"/>
                <a:ea typeface="Calibri"/>
                <a:cs typeface="Calibri"/>
                <a:sym typeface="Calibri"/>
              </a:rPr>
              <a:t>Metadata</a:t>
            </a:r>
            <a:endParaRPr sz="2400">
              <a:solidFill>
                <a:srgbClr val="666666"/>
              </a:solidFill>
              <a:latin typeface="Calibri"/>
              <a:ea typeface="Calibri"/>
              <a:cs typeface="Calibri"/>
              <a:sym typeface="Calibri"/>
            </a:endParaRPr>
          </a:p>
          <a:p>
            <a:pPr marL="457200" lvl="0" indent="-381000" algn="l" rtl="0">
              <a:spcBef>
                <a:spcPts val="0"/>
              </a:spcBef>
              <a:spcAft>
                <a:spcPts val="0"/>
              </a:spcAft>
              <a:buClr>
                <a:srgbClr val="666666"/>
              </a:buClr>
              <a:buSzPts val="2400"/>
              <a:buFont typeface="Calibri"/>
              <a:buAutoNum type="arabicPeriod"/>
            </a:pPr>
            <a:r>
              <a:rPr lang="de-DE" sz="2400">
                <a:solidFill>
                  <a:srgbClr val="666666"/>
                </a:solidFill>
                <a:latin typeface="Calibri"/>
                <a:ea typeface="Calibri"/>
                <a:cs typeface="Calibri"/>
                <a:sym typeface="Calibri"/>
              </a:rPr>
              <a:t>Class balance</a:t>
            </a:r>
            <a:endParaRPr sz="2400">
              <a:solidFill>
                <a:srgbClr val="666666"/>
              </a:solidFill>
              <a:latin typeface="Calibri"/>
              <a:ea typeface="Calibri"/>
              <a:cs typeface="Calibri"/>
              <a:sym typeface="Calibri"/>
            </a:endParaRPr>
          </a:p>
          <a:p>
            <a:pPr marL="457200" lvl="0" indent="-381000" algn="l" rtl="0">
              <a:spcBef>
                <a:spcPts val="0"/>
              </a:spcBef>
              <a:spcAft>
                <a:spcPts val="0"/>
              </a:spcAft>
              <a:buClr>
                <a:srgbClr val="666666"/>
              </a:buClr>
              <a:buSzPts val="2400"/>
              <a:buFont typeface="Calibri"/>
              <a:buAutoNum type="arabicPeriod"/>
            </a:pPr>
            <a:r>
              <a:rPr lang="de-DE" sz="2400">
                <a:solidFill>
                  <a:srgbClr val="666666"/>
                </a:solidFill>
                <a:latin typeface="Calibri"/>
                <a:ea typeface="Calibri"/>
                <a:cs typeface="Calibri"/>
                <a:sym typeface="Calibri"/>
              </a:rPr>
              <a:t>Diversity</a:t>
            </a:r>
            <a:endParaRPr sz="2400">
              <a:latin typeface="Calibri"/>
              <a:ea typeface="Calibri"/>
              <a:cs typeface="Calibri"/>
              <a:sym typeface="Calibri"/>
            </a:endParaRPr>
          </a:p>
        </p:txBody>
      </p:sp>
      <p:sp>
        <p:nvSpPr>
          <p:cNvPr id="238" name="Google Shape;238;p7"/>
          <p:cNvSpPr txBox="1"/>
          <p:nvPr/>
        </p:nvSpPr>
        <p:spPr>
          <a:xfrm>
            <a:off x="690550" y="6359200"/>
            <a:ext cx="425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a:solidFill>
                  <a:srgbClr val="666666"/>
                </a:solidFill>
                <a:latin typeface="Calibri"/>
                <a:ea typeface="Calibri"/>
                <a:cs typeface="Calibri"/>
                <a:sym typeface="Calibri"/>
              </a:rPr>
              <a:t>preliminary results</a:t>
            </a:r>
            <a:endParaRPr>
              <a:solidFill>
                <a:srgbClr val="666666"/>
              </a:solidFill>
              <a:latin typeface="Calibri"/>
              <a:ea typeface="Calibri"/>
              <a:cs typeface="Calibri"/>
              <a:sym typeface="Calibri"/>
            </a:endParaRPr>
          </a:p>
        </p:txBody>
      </p:sp>
      <p:pic>
        <p:nvPicPr>
          <p:cNvPr id="239" name="Google Shape;239;p7"/>
          <p:cNvPicPr preferRelativeResize="0"/>
          <p:nvPr/>
        </p:nvPicPr>
        <p:blipFill>
          <a:blip r:embed="rId4">
            <a:alphaModFix/>
          </a:blip>
          <a:stretch>
            <a:fillRect/>
          </a:stretch>
        </p:blipFill>
        <p:spPr>
          <a:xfrm>
            <a:off x="223825" y="1250825"/>
            <a:ext cx="7861613" cy="48517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g220aa615e97_1_2" descr="Google Shape;97;p2"/>
          <p:cNvPicPr preferRelativeResize="0"/>
          <p:nvPr/>
        </p:nvPicPr>
        <p:blipFill rotWithShape="1">
          <a:blip r:embed="rId3">
            <a:alphaModFix/>
          </a:blip>
          <a:srcRect/>
          <a:stretch/>
        </p:blipFill>
        <p:spPr>
          <a:xfrm>
            <a:off x="8713012" y="26026"/>
            <a:ext cx="1954988" cy="842668"/>
          </a:xfrm>
          <a:prstGeom prst="rect">
            <a:avLst/>
          </a:prstGeom>
          <a:noFill/>
          <a:ln>
            <a:noFill/>
          </a:ln>
        </p:spPr>
      </p:pic>
      <p:sp>
        <p:nvSpPr>
          <p:cNvPr id="245" name="Google Shape;245;g220aa615e97_1_2"/>
          <p:cNvSpPr txBox="1">
            <a:spLocks noGrp="1"/>
          </p:cNvSpPr>
          <p:nvPr>
            <p:ph type="title"/>
          </p:nvPr>
        </p:nvSpPr>
        <p:spPr>
          <a:xfrm>
            <a:off x="423200" y="0"/>
            <a:ext cx="67155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None/>
            </a:pPr>
            <a:r>
              <a:rPr lang="de-DE" sz="3200">
                <a:solidFill>
                  <a:schemeClr val="accent1"/>
                </a:solidFill>
              </a:rPr>
              <a:t>2nd TG-Dental Symposium</a:t>
            </a:r>
            <a:endParaRPr sz="2644">
              <a:solidFill>
                <a:schemeClr val="accent1"/>
              </a:solidFill>
            </a:endParaRPr>
          </a:p>
        </p:txBody>
      </p:sp>
      <p:pic>
        <p:nvPicPr>
          <p:cNvPr id="246" name="Google Shape;246;g220aa615e97_1_2"/>
          <p:cNvPicPr preferRelativeResize="0"/>
          <p:nvPr/>
        </p:nvPicPr>
        <p:blipFill>
          <a:blip r:embed="rId4">
            <a:alphaModFix/>
          </a:blip>
          <a:stretch>
            <a:fillRect/>
          </a:stretch>
        </p:blipFill>
        <p:spPr>
          <a:xfrm>
            <a:off x="1601575" y="1263925"/>
            <a:ext cx="8988847" cy="5060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15deba584c_0_0"/>
          <p:cNvSpPr txBox="1">
            <a:spLocks noGrp="1"/>
          </p:cNvSpPr>
          <p:nvPr>
            <p:ph type="ctrTitle"/>
          </p:nvPr>
        </p:nvSpPr>
        <p:spPr>
          <a:xfrm>
            <a:off x="590550" y="857250"/>
            <a:ext cx="10686900" cy="1734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de-DE"/>
              <a:t>Thank you!</a:t>
            </a:r>
            <a:endParaRPr/>
          </a:p>
        </p:txBody>
      </p:sp>
      <p:pic>
        <p:nvPicPr>
          <p:cNvPr id="252" name="Google Shape;252;g215deba584c_0_0" descr="Google Shape;90;p1"/>
          <p:cNvPicPr preferRelativeResize="0"/>
          <p:nvPr/>
        </p:nvPicPr>
        <p:blipFill rotWithShape="1">
          <a:blip r:embed="rId3">
            <a:alphaModFix/>
          </a:blip>
          <a:srcRect/>
          <a:stretch/>
        </p:blipFill>
        <p:spPr>
          <a:xfrm>
            <a:off x="4278629" y="2591455"/>
            <a:ext cx="3770145" cy="1625061"/>
          </a:xfrm>
          <a:prstGeom prst="rect">
            <a:avLst/>
          </a:prstGeom>
          <a:noFill/>
          <a:ln>
            <a:noFill/>
          </a:ln>
        </p:spPr>
      </p:pic>
      <p:sp>
        <p:nvSpPr>
          <p:cNvPr id="253" name="Google Shape;253;g215deba584c_0_0"/>
          <p:cNvSpPr txBox="1">
            <a:spLocks noGrp="1"/>
          </p:cNvSpPr>
          <p:nvPr>
            <p:ph type="subTitle" idx="1"/>
          </p:nvPr>
        </p:nvSpPr>
        <p:spPr>
          <a:xfrm>
            <a:off x="735325" y="4408050"/>
            <a:ext cx="10686900" cy="2449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825"/>
              <a:buNone/>
            </a:pPr>
            <a:r>
              <a:rPr lang="de-DE" sz="1850"/>
              <a:t>March  21–24, 2023</a:t>
            </a:r>
            <a:endParaRPr sz="1850"/>
          </a:p>
          <a:p>
            <a:pPr marL="0" lvl="0" indent="0" algn="ctr" rtl="0">
              <a:lnSpc>
                <a:spcPct val="90000"/>
              </a:lnSpc>
              <a:spcBef>
                <a:spcPts val="0"/>
              </a:spcBef>
              <a:spcAft>
                <a:spcPts val="0"/>
              </a:spcAft>
              <a:buSzPts val="825"/>
              <a:buNone/>
            </a:pPr>
            <a:endParaRPr sz="1426"/>
          </a:p>
          <a:p>
            <a:pPr marL="0" lvl="0" indent="0" algn="ctr" rtl="0">
              <a:lnSpc>
                <a:spcPct val="90000"/>
              </a:lnSpc>
              <a:spcBef>
                <a:spcPts val="0"/>
              </a:spcBef>
              <a:spcAft>
                <a:spcPts val="0"/>
              </a:spcAft>
              <a:buSzPts val="825"/>
              <a:buNone/>
            </a:pPr>
            <a:r>
              <a:rPr lang="de-DE" sz="1426"/>
              <a:t>Falk Schwendicke, Joachim Krois, Tarry Singh,</a:t>
            </a:r>
            <a:br>
              <a:rPr lang="de-DE" sz="1426"/>
            </a:br>
            <a:r>
              <a:rPr lang="de-DE" sz="1426"/>
              <a:t>Jae-Hong Lee, Akhilanand Chaurasia, Robert André Gaudin, Sergio Uribe, Hossein Mohammad-Rahimi, Janet Brinz, Anahita Haiat, Gürkan Ünsal, Nielsen Santos Pereira, Ulrike Kuchler, Shankeeth Vinayahalingam, Balazs Feher, Francesc Perez Pastor, Lisa Schneider, Chen Nadler, Sahel Hassanzadeh-Samani, Parisa Motie, Ragda Abdalla-Aslan, Teodora Karteva, Jelena Roganovic, Kunaal Dhingra, Prabhat Kumar Chaudhari, Olga Tryfonos, Marja Laine, Rata Rokhshad, Fatemeh Sohrabniya, Zeynab Pirayesh, Shada Alsalamah, Sakher AlQahtani,  Revan Birke Koca-Ünsal, Lubaina T. Arsiwala, Parul Khare, Amit Punj, Manal Hamdan, Zaid Badr, Tamara Peric, Mihiri Silva, Bree Jones, Miroslav Radenković, Martha Duchrau, Mohammed Omar, Gowri Sivaramakrishnan, Jaisri Thoppay, Saujanya Karki, Tarja Tanner, Marja-Liisa Laitala, Johannes Tanne, Sanaa Chala, Raphaël Richert, Pierre Lahoud, Julien Issa, Nisha Manila, Fahad Umer, Gauthier Dot, Sharon Tan, Sara Haghighat</a:t>
            </a:r>
            <a:endParaRPr sz="1426"/>
          </a:p>
        </p:txBody>
      </p:sp>
    </p:spTree>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AI4H-R-000_PPT-Template-16x9.pptx" id="{EE62FBBD-1DFB-4F85-A153-1F32815DB8B8}" vid="{76AE4977-3825-43F0-AE2D-270D4A2CC77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62D6E8-3DA3-4FC0-95E3-49425585645F}"/>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FGAI4H-R-000_PPT-Template-16x9</Template>
  <TotalTime>2</TotalTime>
  <Words>921</Words>
  <Application>Microsoft Office PowerPoint</Application>
  <PresentationFormat>Widescreen</PresentationFormat>
  <Paragraphs>75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等线</vt:lpstr>
      <vt:lpstr>Arial</vt:lpstr>
      <vt:lpstr>Calibri</vt:lpstr>
      <vt:lpstr>Calibri Light</vt:lpstr>
      <vt:lpstr>Office 主题​​</vt:lpstr>
      <vt:lpstr>PowerPoint Presentation</vt:lpstr>
      <vt:lpstr>Meeting R   TG-Dental Update</vt:lpstr>
      <vt:lpstr>TG-Dental – An overview</vt:lpstr>
      <vt:lpstr>TG-Dental – Contributors</vt:lpstr>
      <vt:lpstr>Welcoming three new members to the topic group</vt:lpstr>
      <vt:lpstr>Dental AI Curriculum</vt:lpstr>
      <vt:lpstr>Dataset review </vt:lpstr>
      <vt:lpstr>2nd TG-Dental Symposium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(TG-Dental)</dc:title>
  <dc:creator>TSB (HT)</dc:creator>
  <cp:lastModifiedBy>TSB (HT)</cp:lastModifiedBy>
  <cp:revision>1</cp:revision>
  <cp:lastPrinted>2019-04-04T08:49:31Z</cp:lastPrinted>
  <dcterms:created xsi:type="dcterms:W3CDTF">2023-03-20T09:38:23Z</dcterms:created>
  <dcterms:modified xsi:type="dcterms:W3CDTF">2023-03-20T09:40:57Z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