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48" r:id="rId5"/>
  </p:sldMasterIdLst>
  <p:notesMasterIdLst>
    <p:notesMasterId r:id="rId15"/>
  </p:notesMasterIdLst>
  <p:sldIdLst>
    <p:sldId id="256" r:id="rId6"/>
    <p:sldId id="262" r:id="rId7"/>
    <p:sldId id="263" r:id="rId8"/>
    <p:sldId id="261" r:id="rId9"/>
    <p:sldId id="257" r:id="rId10"/>
    <p:sldId id="259" r:id="rId11"/>
    <p:sldId id="260" r:id="rId12"/>
    <p:sldId id="264" r:id="rId13"/>
    <p:sldId id="265" r:id="rId14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1574B5A-FC32-4E0F-8815-12507B0EC692}" name="Quast, Bastiaan" initials="QB" userId="S::bastiaan.quast@itu.int::e8947d87-93cf-46d3-be3c-c5ce39008e03" providerId="AD"/>
  <p188:author id="{A6D21CD2-1169-5DCC-963D-F41A8C00503C}" name="Simão Campos-Neto" initials="TSB" userId="Simão Campos-Neto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3333FF"/>
    <a:srgbClr val="00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378A75F-2924-419E-A2B9-0B6F81294D43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38863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245FDEC2-DF3E-4D08-A694-69CAF3C428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07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2600" y="1279525"/>
            <a:ext cx="6138863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hangingPunct="0">
              <a:spcBef>
                <a:spcPts val="400"/>
              </a:spcBef>
              <a:spcAft>
                <a:spcPts val="400"/>
              </a:spcAft>
              <a:tabLst>
                <a:tab pos="180340" algn="l"/>
                <a:tab pos="540385" algn="l"/>
                <a:tab pos="900430" algn="l"/>
                <a:tab pos="1260475" algn="l"/>
                <a:tab pos="1620520" algn="l"/>
                <a:tab pos="1980565" algn="l"/>
                <a:tab pos="2340610" algn="l"/>
              </a:tabLst>
            </a:pPr>
            <a:r>
              <a:rPr lang="en-GB" sz="18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Maturity Grade	Maturity	</a:t>
            </a:r>
          </a:p>
          <a:p>
            <a:pPr hangingPunct="0">
              <a:spcBef>
                <a:spcPts val="200"/>
              </a:spcBef>
              <a:spcAft>
                <a:spcPts val="200"/>
              </a:spcAft>
              <a:tabLst>
                <a:tab pos="180340" algn="l"/>
                <a:tab pos="540385" algn="l"/>
                <a:tab pos="900430" algn="l"/>
                <a:tab pos="1260475" algn="l"/>
                <a:tab pos="1620520" algn="l"/>
                <a:tab pos="1980565" algn="l"/>
                <a:tab pos="2340610" algn="l"/>
              </a:tabLst>
            </a:pPr>
            <a:r>
              <a:rPr lang="en-GB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				80% and up</a:t>
            </a:r>
          </a:p>
          <a:p>
            <a:pPr hangingPunct="0">
              <a:spcBef>
                <a:spcPts val="200"/>
              </a:spcBef>
              <a:spcAft>
                <a:spcPts val="200"/>
              </a:spcAft>
              <a:tabLst>
                <a:tab pos="180340" algn="l"/>
                <a:tab pos="540385" algn="l"/>
                <a:tab pos="900430" algn="l"/>
                <a:tab pos="1260475" algn="l"/>
                <a:tab pos="1620520" algn="l"/>
                <a:tab pos="1980565" algn="l"/>
                <a:tab pos="2340610" algn="l"/>
              </a:tabLst>
            </a:pPr>
            <a:r>
              <a:rPr lang="en-GB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				51 to 79%</a:t>
            </a:r>
          </a:p>
          <a:p>
            <a:pPr hangingPunct="0">
              <a:spcBef>
                <a:spcPts val="200"/>
              </a:spcBef>
              <a:spcAft>
                <a:spcPts val="200"/>
              </a:spcAft>
              <a:tabLst>
                <a:tab pos="180340" algn="l"/>
                <a:tab pos="540385" algn="l"/>
                <a:tab pos="900430" algn="l"/>
                <a:tab pos="1260475" algn="l"/>
                <a:tab pos="1620520" algn="l"/>
                <a:tab pos="1980565" algn="l"/>
                <a:tab pos="2340610" algn="l"/>
              </a:tabLst>
            </a:pPr>
            <a:r>
              <a:rPr lang="en-GB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				26 to 50%</a:t>
            </a:r>
          </a:p>
          <a:p>
            <a:pPr hangingPunct="0">
              <a:spcBef>
                <a:spcPts val="200"/>
              </a:spcBef>
              <a:spcAft>
                <a:spcPts val="200"/>
              </a:spcAft>
              <a:tabLst>
                <a:tab pos="180340" algn="l"/>
                <a:tab pos="540385" algn="l"/>
                <a:tab pos="900430" algn="l"/>
                <a:tab pos="1260475" algn="l"/>
                <a:tab pos="1620520" algn="l"/>
                <a:tab pos="1980565" algn="l"/>
                <a:tab pos="2340610" algn="l"/>
              </a:tabLst>
            </a:pPr>
            <a:r>
              <a:rPr lang="en-GB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				Under 25%</a:t>
            </a:r>
          </a:p>
          <a:p>
            <a:pPr hangingPunct="0">
              <a:spcBef>
                <a:spcPts val="200"/>
              </a:spcBef>
              <a:spcAft>
                <a:spcPts val="200"/>
              </a:spcAft>
              <a:tabLst>
                <a:tab pos="180340" algn="l"/>
                <a:tab pos="540385" algn="l"/>
                <a:tab pos="900430" algn="l"/>
                <a:tab pos="1260475" algn="l"/>
                <a:tab pos="1620520" algn="l"/>
                <a:tab pos="1980565" algn="l"/>
                <a:tab pos="2340610" algn="l"/>
              </a:tabLst>
            </a:pPr>
            <a:r>
              <a:rPr lang="en-GB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				0</a:t>
            </a:r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09288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hangingPunct="0">
              <a:spcBef>
                <a:spcPts val="400"/>
              </a:spcBef>
              <a:spcAft>
                <a:spcPts val="400"/>
              </a:spcAft>
              <a:tabLst>
                <a:tab pos="180340" algn="l"/>
                <a:tab pos="540385" algn="l"/>
                <a:tab pos="900430" algn="l"/>
                <a:tab pos="1260475" algn="l"/>
                <a:tab pos="1620520" algn="l"/>
                <a:tab pos="1980565" algn="l"/>
                <a:tab pos="2340610" algn="l"/>
              </a:tabLst>
            </a:pPr>
            <a:r>
              <a:rPr lang="en-GB" sz="12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Maturity Grade	Maturity	</a:t>
            </a:r>
          </a:p>
          <a:p>
            <a:pPr hangingPunct="0">
              <a:spcBef>
                <a:spcPts val="200"/>
              </a:spcBef>
              <a:spcAft>
                <a:spcPts val="200"/>
              </a:spcAft>
              <a:tabLst>
                <a:tab pos="180340" algn="l"/>
                <a:tab pos="540385" algn="l"/>
                <a:tab pos="900430" algn="l"/>
                <a:tab pos="1260475" algn="l"/>
                <a:tab pos="1620520" algn="l"/>
                <a:tab pos="1980565" algn="l"/>
                <a:tab pos="2340610" algn="l"/>
              </a:tabLst>
            </a:pPr>
            <a:r>
              <a:rPr lang="en-GB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				80% and up</a:t>
            </a:r>
          </a:p>
          <a:p>
            <a:pPr hangingPunct="0">
              <a:spcBef>
                <a:spcPts val="200"/>
              </a:spcBef>
              <a:spcAft>
                <a:spcPts val="200"/>
              </a:spcAft>
              <a:tabLst>
                <a:tab pos="180340" algn="l"/>
                <a:tab pos="540385" algn="l"/>
                <a:tab pos="900430" algn="l"/>
                <a:tab pos="1260475" algn="l"/>
                <a:tab pos="1620520" algn="l"/>
                <a:tab pos="1980565" algn="l"/>
                <a:tab pos="2340610" algn="l"/>
              </a:tabLst>
            </a:pPr>
            <a:r>
              <a:rPr lang="en-GB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				51 to 79%</a:t>
            </a:r>
          </a:p>
          <a:p>
            <a:pPr hangingPunct="0">
              <a:spcBef>
                <a:spcPts val="200"/>
              </a:spcBef>
              <a:spcAft>
                <a:spcPts val="200"/>
              </a:spcAft>
              <a:tabLst>
                <a:tab pos="180340" algn="l"/>
                <a:tab pos="540385" algn="l"/>
                <a:tab pos="900430" algn="l"/>
                <a:tab pos="1260475" algn="l"/>
                <a:tab pos="1620520" algn="l"/>
                <a:tab pos="1980565" algn="l"/>
                <a:tab pos="2340610" algn="l"/>
              </a:tabLst>
            </a:pPr>
            <a:r>
              <a:rPr lang="en-GB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				26 to 50%</a:t>
            </a:r>
          </a:p>
          <a:p>
            <a:pPr hangingPunct="0">
              <a:spcBef>
                <a:spcPts val="200"/>
              </a:spcBef>
              <a:spcAft>
                <a:spcPts val="200"/>
              </a:spcAft>
              <a:tabLst>
                <a:tab pos="180340" algn="l"/>
                <a:tab pos="540385" algn="l"/>
                <a:tab pos="900430" algn="l"/>
                <a:tab pos="1260475" algn="l"/>
                <a:tab pos="1620520" algn="l"/>
                <a:tab pos="1980565" algn="l"/>
                <a:tab pos="2340610" algn="l"/>
              </a:tabLst>
            </a:pPr>
            <a:r>
              <a:rPr lang="en-GB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				Under 25%</a:t>
            </a:r>
          </a:p>
          <a:p>
            <a:pPr hangingPunct="0">
              <a:spcBef>
                <a:spcPts val="200"/>
              </a:spcBef>
              <a:spcAft>
                <a:spcPts val="200"/>
              </a:spcAft>
              <a:tabLst>
                <a:tab pos="180340" algn="l"/>
                <a:tab pos="540385" algn="l"/>
                <a:tab pos="900430" algn="l"/>
                <a:tab pos="1260475" algn="l"/>
                <a:tab pos="1620520" algn="l"/>
                <a:tab pos="1980565" algn="l"/>
                <a:tab pos="2340610" algn="l"/>
              </a:tabLst>
            </a:pPr>
            <a:r>
              <a:rPr lang="en-GB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				0</a:t>
            </a:r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9953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744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2898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66932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27" name="Google Shape;27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285274" y="73374"/>
            <a:ext cx="1791600" cy="27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2" name="Google Shape;27;p23">
            <a:extLst>
              <a:ext uri="{FF2B5EF4-FFF2-40B4-BE49-F238E27FC236}">
                <a16:creationId xmlns:a16="http://schemas.microsoft.com/office/drawing/2014/main" id="{3E98248E-1A5D-5B8D-D028-B249CDB64F75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0285274" y="73374"/>
            <a:ext cx="1791600" cy="27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2" name="Google Shape;27;p23">
            <a:extLst>
              <a:ext uri="{FF2B5EF4-FFF2-40B4-BE49-F238E27FC236}">
                <a16:creationId xmlns:a16="http://schemas.microsoft.com/office/drawing/2014/main" id="{6092BAC7-B6D5-4442-6C72-F3AAD7276893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0285274" y="73374"/>
            <a:ext cx="1791600" cy="27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2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2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2" name="Google Shape;27;p23">
            <a:extLst>
              <a:ext uri="{FF2B5EF4-FFF2-40B4-BE49-F238E27FC236}">
                <a16:creationId xmlns:a16="http://schemas.microsoft.com/office/drawing/2014/main" id="{EDE4766F-FE3A-856C-920B-EAF43B2E1784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0285274" y="73374"/>
            <a:ext cx="1791600" cy="27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2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2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2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2" name="Google Shape;27;p23">
            <a:extLst>
              <a:ext uri="{FF2B5EF4-FFF2-40B4-BE49-F238E27FC236}">
                <a16:creationId xmlns:a16="http://schemas.microsoft.com/office/drawing/2014/main" id="{60716043-273F-8935-DC10-C975ACC2E1AF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0285274" y="73374"/>
            <a:ext cx="1791600" cy="27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2" name="Google Shape;27;p23">
            <a:extLst>
              <a:ext uri="{FF2B5EF4-FFF2-40B4-BE49-F238E27FC236}">
                <a16:creationId xmlns:a16="http://schemas.microsoft.com/office/drawing/2014/main" id="{D65CB60D-9F27-7350-BDF4-8E7B30E6DD3E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0285274" y="73374"/>
            <a:ext cx="1791600" cy="27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2" name="Google Shape;62;p2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3" name="Google Shape;63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88388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3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3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0" name="Google Shape;70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3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3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3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3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ld und Text">
  <p:cSld name="Bild und 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3"/>
          <p:cNvSpPr txBox="1">
            <a:spLocks noGrp="1"/>
          </p:cNvSpPr>
          <p:nvPr>
            <p:ph type="body" idx="1"/>
          </p:nvPr>
        </p:nvSpPr>
        <p:spPr>
          <a:xfrm>
            <a:off x="3887756" y="1508788"/>
            <a:ext cx="7968885" cy="4512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64045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33"/>
              <a:buChar char="•"/>
              <a:defRPr sz="2133"/>
            </a:lvl1pPr>
            <a:lvl2pPr marL="914400" lvl="1" indent="-36404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133"/>
              <a:buChar char="•"/>
              <a:defRPr sz="2133"/>
            </a:lvl2pPr>
            <a:lvl3pPr marL="1371600" lvl="2" indent="-36404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133"/>
              <a:buChar char="•"/>
              <a:defRPr sz="2133"/>
            </a:lvl3pPr>
            <a:lvl4pPr marL="1828800" lvl="3" indent="-36404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133"/>
              <a:buChar char="•"/>
              <a:defRPr sz="2133"/>
            </a:lvl4pPr>
            <a:lvl5pPr marL="2286000" lvl="4" indent="-36404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133"/>
              <a:buChar char="•"/>
              <a:defRPr sz="2133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33"/>
          <p:cNvSpPr>
            <a:spLocks noGrp="1"/>
          </p:cNvSpPr>
          <p:nvPr>
            <p:ph type="pic" idx="2"/>
          </p:nvPr>
        </p:nvSpPr>
        <p:spPr>
          <a:xfrm>
            <a:off x="327835" y="1508787"/>
            <a:ext cx="3360000" cy="4512000"/>
          </a:xfrm>
          <a:prstGeom prst="rect">
            <a:avLst/>
          </a:prstGeom>
          <a:noFill/>
          <a:ln>
            <a:noFill/>
          </a:ln>
        </p:spPr>
      </p:sp>
      <p:sp>
        <p:nvSpPr>
          <p:cNvPr id="88" name="Google Shape;88;p33"/>
          <p:cNvSpPr txBox="1">
            <a:spLocks noGrp="1"/>
          </p:cNvSpPr>
          <p:nvPr>
            <p:ph type="title"/>
          </p:nvPr>
        </p:nvSpPr>
        <p:spPr>
          <a:xfrm>
            <a:off x="327835" y="313256"/>
            <a:ext cx="11520000" cy="5355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33"/>
          <p:cNvSpPr txBox="1">
            <a:spLocks noGrp="1"/>
          </p:cNvSpPr>
          <p:nvPr>
            <p:ph type="body" idx="3"/>
          </p:nvPr>
        </p:nvSpPr>
        <p:spPr>
          <a:xfrm>
            <a:off x="327835" y="836712"/>
            <a:ext cx="11520000" cy="49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667"/>
              <a:buNone/>
              <a:defRPr sz="2667" b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0" name="Google Shape;90;p33"/>
          <p:cNvSpPr txBox="1">
            <a:spLocks noGrp="1"/>
          </p:cNvSpPr>
          <p:nvPr>
            <p:ph type="ftr" idx="11"/>
          </p:nvPr>
        </p:nvSpPr>
        <p:spPr>
          <a:xfrm>
            <a:off x="3480000" y="6409392"/>
            <a:ext cx="5232000" cy="184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2943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4831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7325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6581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3501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8273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7244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4E67A-AF0E-4819-AC53-2E46C7DFBD72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9787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imao.campos@itu.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bastiaan.quast@itu.int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xtranet.itu.int/sites/itu-t/focusgroups/ai4h/docs/FGAI4H-R-044-A01.docx" TargetMode="External"/><Relationship Id="rId2" Type="http://schemas.openxmlformats.org/officeDocument/2006/relationships/hyperlink" Target="https://extranet.itu.int/sites/itu-t/focusgroups/ai4h/docs/FGAI4H-R-04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xtranet.itu.int/sites/itu-t/focusgroups/ai4h/docs/FGAI4H-R-052-A01.docx" TargetMode="External"/><Relationship Id="rId4" Type="http://schemas.openxmlformats.org/officeDocument/2006/relationships/hyperlink" Target="https://extranet.itu.int/sites/itu-t/focusgroups/ai4h/docs/FGAI4H-R-052.docx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mailto:banusrir@gmail.com" TargetMode="External"/><Relationship Id="rId13" Type="http://schemas.openxmlformats.org/officeDocument/2006/relationships/hyperlink" Target="mailto:mamun@cse.uiu.ac.bd" TargetMode="External"/><Relationship Id="rId3" Type="http://schemas.openxmlformats.org/officeDocument/2006/relationships/hyperlink" Target="mailto:xushan@caict.ac.cn" TargetMode="External"/><Relationship Id="rId7" Type="http://schemas.openxmlformats.org/officeDocument/2006/relationships/hyperlink" Target="mailto:Ferath.Kherif@chuv.ch" TargetMode="External"/><Relationship Id="rId12" Type="http://schemas.openxmlformats.org/officeDocument/2006/relationships/hyperlink" Target="mailto:chalgams.hq@icmr.gov.in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hyperlink" Target="mailto:vishnu.n@ieee.org" TargetMode="External"/><Relationship Id="rId11" Type="http://schemas.openxmlformats.org/officeDocument/2006/relationships/hyperlink" Target="mailto:zhaoy@who.int" TargetMode="External"/><Relationship Id="rId5" Type="http://schemas.openxmlformats.org/officeDocument/2006/relationships/hyperlink" Target="mailto:kinnal@hotmail.com" TargetMode="External"/><Relationship Id="rId10" Type="http://schemas.openxmlformats.org/officeDocument/2006/relationships/hyperlink" Target="mailto:pujaris@who.int" TargetMode="External"/><Relationship Id="rId4" Type="http://schemas.openxmlformats.org/officeDocument/2006/relationships/hyperlink" Target="mailto:ml@mllab.ai" TargetMode="External"/><Relationship Id="rId9" Type="http://schemas.openxmlformats.org/officeDocument/2006/relationships/hyperlink" Target="mailto:luis.oala@hhi.fraunhofer.de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mailto:pierpaolo.palumbo@unibo.it" TargetMode="External"/><Relationship Id="rId13" Type="http://schemas.openxmlformats.org/officeDocument/2006/relationships/hyperlink" Target="mailto:UllrichA@rki.de" TargetMode="External"/><Relationship Id="rId18" Type="http://schemas.openxmlformats.org/officeDocument/2006/relationships/hyperlink" Target="mailto:henry.hoffmann@ada.com" TargetMode="External"/><Relationship Id="rId26" Type="http://schemas.openxmlformats.org/officeDocument/2006/relationships/hyperlink" Target="mailto:susanna.brandi@merckgroup.com" TargetMode="External"/><Relationship Id="rId3" Type="http://schemas.openxmlformats.org/officeDocument/2006/relationships/hyperlink" Target="mailto:brm5@caa.columbia.edu" TargetMode="External"/><Relationship Id="rId21" Type="http://schemas.openxmlformats.org/officeDocument/2006/relationships/hyperlink" Target="mailto:falk.schwendicke@charite.de" TargetMode="External"/><Relationship Id="rId7" Type="http://schemas.openxmlformats.org/officeDocument/2006/relationships/hyperlink" Target="mailto:ines.sousa@fraunhofer.pt" TargetMode="External"/><Relationship Id="rId12" Type="http://schemas.openxmlformats.org/officeDocument/2006/relationships/hyperlink" Target="mailto:abbooda@rki.de" TargetMode="External"/><Relationship Id="rId17" Type="http://schemas.openxmlformats.org/officeDocument/2006/relationships/hyperlink" Target="mailto:ml@mllab.ai" TargetMode="External"/><Relationship Id="rId25" Type="http://schemas.openxmlformats.org/officeDocument/2006/relationships/hyperlink" Target="mailto:avaldivieso@anastasia.ai" TargetMode="External"/><Relationship Id="rId2" Type="http://schemas.openxmlformats.org/officeDocument/2006/relationships/notesSlide" Target="../notesSlides/notesSlide3.xml"/><Relationship Id="rId16" Type="http://schemas.openxmlformats.org/officeDocument/2006/relationships/hyperlink" Target="mailto:darlington@gudra-studio.com" TargetMode="External"/><Relationship Id="rId20" Type="http://schemas.openxmlformats.org/officeDocument/2006/relationships/hyperlink" Target="mailto:ckuan@infervision.com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mailto:nada.malou@paris.msf.org,nada_malou@yahoo.fr" TargetMode="External"/><Relationship Id="rId11" Type="http://schemas.openxmlformats.org/officeDocument/2006/relationships/hyperlink" Target="mailto:arunshroff@gmail.com" TargetMode="External"/><Relationship Id="rId24" Type="http://schemas.openxmlformats.org/officeDocument/2006/relationships/hyperlink" Target="mailto:n.langer@psychologie.uzh.ch" TargetMode="External"/><Relationship Id="rId5" Type="http://schemas.openxmlformats.org/officeDocument/2006/relationships/hyperlink" Target="mailto:ivyannlee@gmail.com" TargetMode="External"/><Relationship Id="rId15" Type="http://schemas.openxmlformats.org/officeDocument/2006/relationships/hyperlink" Target="mailto:aradunsky@mail.harvard.edu" TargetMode="External"/><Relationship Id="rId23" Type="http://schemas.openxmlformats.org/officeDocument/2006/relationships/hyperlink" Target="mailto:tarry.singh@deepkapha.ai" TargetMode="External"/><Relationship Id="rId28" Type="http://schemas.openxmlformats.org/officeDocument/2006/relationships/hyperlink" Target="mailto:dr.saketram@gmail.com" TargetMode="External"/><Relationship Id="rId10" Type="http://schemas.openxmlformats.org/officeDocument/2006/relationships/hyperlink" Target="mailto:alexdiasporto@usp.br" TargetMode="External"/><Relationship Id="rId19" Type="http://schemas.openxmlformats.org/officeDocument/2006/relationships/hyperlink" Target="mailto:martin@your.md" TargetMode="External"/><Relationship Id="rId4" Type="http://schemas.openxmlformats.org/officeDocument/2006/relationships/hyperlink" Target="mailto:harsha@flash.health" TargetMode="External"/><Relationship Id="rId9" Type="http://schemas.openxmlformats.org/officeDocument/2006/relationships/hyperlink" Target="mailto:g.nakasi.rose@gmail.com" TargetMode="External"/><Relationship Id="rId14" Type="http://schemas.openxmlformats.org/officeDocument/2006/relationships/hyperlink" Target="mailto:klouisy@hks.harvard.edu" TargetMode="External"/><Relationship Id="rId22" Type="http://schemas.openxmlformats.org/officeDocument/2006/relationships/hyperlink" Target="mailto:Joachim.krois@charite.de" TargetMode="External"/><Relationship Id="rId27" Type="http://schemas.openxmlformats.org/officeDocument/2006/relationships/hyperlink" Target="mailto:eleonora.lippolis@merckgroup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8C7CA0D1-8B49-4675-8A5E-57C7F64475C1}"/>
              </a:ext>
            </a:extLst>
          </p:cNvPr>
          <p:cNvSpPr/>
          <p:nvPr/>
        </p:nvSpPr>
        <p:spPr>
          <a:xfrm>
            <a:off x="8484798" y="845674"/>
            <a:ext cx="22829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b="1" dirty="0"/>
              <a:t>FGAI4H-R-004-A02-R1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6F58C8-2F54-4864-94DC-A069EA8D2640}"/>
              </a:ext>
            </a:extLst>
          </p:cNvPr>
          <p:cNvSpPr/>
          <p:nvPr/>
        </p:nvSpPr>
        <p:spPr>
          <a:xfrm>
            <a:off x="7738248" y="1215006"/>
            <a:ext cx="3029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/>
              <a:t>Cambridge, 21-24 March 2023</a:t>
            </a:r>
          </a:p>
        </p:txBody>
      </p:sp>
      <p:graphicFrame>
        <p:nvGraphicFramePr>
          <p:cNvPr id="14" name="Table 2">
            <a:extLst>
              <a:ext uri="{FF2B5EF4-FFF2-40B4-BE49-F238E27FC236}">
                <a16:creationId xmlns:a16="http://schemas.microsoft.com/office/drawing/2014/main" id="{F23ADA95-2EB2-45F5-AA21-8B52FA9A9E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6352984"/>
              </p:ext>
            </p:extLst>
          </p:nvPr>
        </p:nvGraphicFramePr>
        <p:xfrm>
          <a:off x="1424267" y="3274055"/>
          <a:ext cx="9343465" cy="1965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97379">
                  <a:extLst>
                    <a:ext uri="{9D8B030D-6E8A-4147-A177-3AD203B41FA5}">
                      <a16:colId xmlns:a16="http://schemas.microsoft.com/office/drawing/2014/main" val="3760236376"/>
                    </a:ext>
                  </a:extLst>
                </a:gridCol>
                <a:gridCol w="3866469">
                  <a:extLst>
                    <a:ext uri="{9D8B030D-6E8A-4147-A177-3AD203B41FA5}">
                      <a16:colId xmlns:a16="http://schemas.microsoft.com/office/drawing/2014/main" val="4118390399"/>
                    </a:ext>
                  </a:extLst>
                </a:gridCol>
                <a:gridCol w="3979617">
                  <a:extLst>
                    <a:ext uri="{9D8B030D-6E8A-4147-A177-3AD203B41FA5}">
                      <a16:colId xmlns:a16="http://schemas.microsoft.com/office/drawing/2014/main" val="3689152469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1800" b="1"/>
                        <a:t>Source:</a:t>
                      </a:r>
                      <a:endParaRPr lang="en-GB" sz="1800" b="1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US"/>
                        <a:t>TSB</a:t>
                      </a:r>
                      <a:endParaRPr lang="en-GB"/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43626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/>
                        <a:t>Title:</a:t>
                      </a:r>
                      <a:endParaRPr lang="en-GB" sz="1800" b="1"/>
                    </a:p>
                  </a:txBody>
                  <a:tcPr marL="68580" marR="68580" marT="34290" marB="3429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1800" b="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Att.2 - FG Deliverable status update - Presentation</a:t>
                      </a:r>
                      <a:endParaRPr lang="en-GB" sz="1800"/>
                    </a:p>
                  </a:txBody>
                  <a:tcPr marL="68580" marR="68580" marT="34290" marB="3429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68121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/>
                        <a:t>Contact:</a:t>
                      </a:r>
                      <a:endParaRPr lang="en-GB" sz="1800" b="1"/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Simão Campos</a:t>
                      </a:r>
                      <a:br>
                        <a:rPr lang="en-US" sz="1800"/>
                      </a:br>
                      <a:r>
                        <a:rPr lang="en-US" sz="1800"/>
                        <a:t>Bastiaan Quast</a:t>
                      </a:r>
                      <a:endParaRPr lang="en-GB" sz="180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E-mail:</a:t>
                      </a:r>
                      <a:r>
                        <a:rPr lang="en-US"/>
                        <a:t> 	</a:t>
                      </a:r>
                      <a:r>
                        <a:rPr lang="en-GB">
                          <a:hlinkClick r:id="rId3"/>
                        </a:rPr>
                        <a:t>simao.campos@itu.int</a:t>
                      </a:r>
                      <a:br>
                        <a:rPr lang="en-GB"/>
                      </a:br>
                      <a:r>
                        <a:rPr lang="en-GB"/>
                        <a:t>	</a:t>
                      </a:r>
                      <a:r>
                        <a:rPr lang="en-GB">
                          <a:hlinkClick r:id="rId4"/>
                        </a:rPr>
                        <a:t>bastiaan.quast@itu.int</a:t>
                      </a:r>
                      <a:r>
                        <a:rPr lang="en-GB"/>
                        <a:t> </a:t>
                      </a:r>
                      <a:endParaRPr lang="en-GB" sz="1800"/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874149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/>
                        <a:t>Abstract:</a:t>
                      </a:r>
                      <a:endParaRPr lang="en-GB" sz="1800" b="1"/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This PPT contains highlights and proposed steps forward for the publication of FG-AI4H deliverables as the FG nears its sunset.</a:t>
                      </a:r>
                      <a:endParaRPr lang="en-GB" sz="1800" dirty="0"/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947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934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3B644-186C-860E-ACA7-537A037FE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Recap: FG vision: benchmarking framework</a:t>
            </a:r>
            <a:endParaRPr lang="en-US"/>
          </a:p>
        </p:txBody>
      </p:sp>
      <p:pic>
        <p:nvPicPr>
          <p:cNvPr id="4" name="Picture 3" descr="A close up of a map&#10;&#10;Description automatically generated">
            <a:extLst>
              <a:ext uri="{FF2B5EF4-FFF2-40B4-BE49-F238E27FC236}">
                <a16:creationId xmlns:a16="http://schemas.microsoft.com/office/drawing/2014/main" id="{99077B97-C5A0-37EC-1649-AD6C69D070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9101" y="1274391"/>
            <a:ext cx="9365527" cy="553253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3D687FE-F356-A5F4-400C-0225A29F5261}"/>
              </a:ext>
            </a:extLst>
          </p:cNvPr>
          <p:cNvSpPr/>
          <p:nvPr/>
        </p:nvSpPr>
        <p:spPr>
          <a:xfrm>
            <a:off x="4621090" y="3597522"/>
            <a:ext cx="6399589" cy="3180614"/>
          </a:xfrm>
          <a:prstGeom prst="rect">
            <a:avLst/>
          </a:prstGeom>
          <a:noFill/>
          <a:ln>
            <a:solidFill>
              <a:srgbClr val="C00000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6763003"/>
                      <a:gd name="connsiteY0" fmla="*/ 0 h 3588246"/>
                      <a:gd name="connsiteX1" fmla="*/ 608670 w 6763003"/>
                      <a:gd name="connsiteY1" fmla="*/ 0 h 3588246"/>
                      <a:gd name="connsiteX2" fmla="*/ 1082080 w 6763003"/>
                      <a:gd name="connsiteY2" fmla="*/ 0 h 3588246"/>
                      <a:gd name="connsiteX3" fmla="*/ 1893641 w 6763003"/>
                      <a:gd name="connsiteY3" fmla="*/ 0 h 3588246"/>
                      <a:gd name="connsiteX4" fmla="*/ 2502311 w 6763003"/>
                      <a:gd name="connsiteY4" fmla="*/ 0 h 3588246"/>
                      <a:gd name="connsiteX5" fmla="*/ 3110981 w 6763003"/>
                      <a:gd name="connsiteY5" fmla="*/ 0 h 3588246"/>
                      <a:gd name="connsiteX6" fmla="*/ 3922542 w 6763003"/>
                      <a:gd name="connsiteY6" fmla="*/ 0 h 3588246"/>
                      <a:gd name="connsiteX7" fmla="*/ 4463582 w 6763003"/>
                      <a:gd name="connsiteY7" fmla="*/ 0 h 3588246"/>
                      <a:gd name="connsiteX8" fmla="*/ 5275142 w 6763003"/>
                      <a:gd name="connsiteY8" fmla="*/ 0 h 3588246"/>
                      <a:gd name="connsiteX9" fmla="*/ 6086703 w 6763003"/>
                      <a:gd name="connsiteY9" fmla="*/ 0 h 3588246"/>
                      <a:gd name="connsiteX10" fmla="*/ 6763003 w 6763003"/>
                      <a:gd name="connsiteY10" fmla="*/ 0 h 3588246"/>
                      <a:gd name="connsiteX11" fmla="*/ 6763003 w 6763003"/>
                      <a:gd name="connsiteY11" fmla="*/ 669806 h 3588246"/>
                      <a:gd name="connsiteX12" fmla="*/ 6763003 w 6763003"/>
                      <a:gd name="connsiteY12" fmla="*/ 1303729 h 3588246"/>
                      <a:gd name="connsiteX13" fmla="*/ 6763003 w 6763003"/>
                      <a:gd name="connsiteY13" fmla="*/ 1794123 h 3588246"/>
                      <a:gd name="connsiteX14" fmla="*/ 6763003 w 6763003"/>
                      <a:gd name="connsiteY14" fmla="*/ 2392164 h 3588246"/>
                      <a:gd name="connsiteX15" fmla="*/ 6763003 w 6763003"/>
                      <a:gd name="connsiteY15" fmla="*/ 2990205 h 3588246"/>
                      <a:gd name="connsiteX16" fmla="*/ 6763003 w 6763003"/>
                      <a:gd name="connsiteY16" fmla="*/ 3588246 h 3588246"/>
                      <a:gd name="connsiteX17" fmla="*/ 6019073 w 6763003"/>
                      <a:gd name="connsiteY17" fmla="*/ 3588246 h 3588246"/>
                      <a:gd name="connsiteX18" fmla="*/ 5342772 w 6763003"/>
                      <a:gd name="connsiteY18" fmla="*/ 3588246 h 3588246"/>
                      <a:gd name="connsiteX19" fmla="*/ 4869362 w 6763003"/>
                      <a:gd name="connsiteY19" fmla="*/ 3588246 h 3588246"/>
                      <a:gd name="connsiteX20" fmla="*/ 4328322 w 6763003"/>
                      <a:gd name="connsiteY20" fmla="*/ 3588246 h 3588246"/>
                      <a:gd name="connsiteX21" fmla="*/ 3516762 w 6763003"/>
                      <a:gd name="connsiteY21" fmla="*/ 3588246 h 3588246"/>
                      <a:gd name="connsiteX22" fmla="*/ 2840461 w 6763003"/>
                      <a:gd name="connsiteY22" fmla="*/ 3588246 h 3588246"/>
                      <a:gd name="connsiteX23" fmla="*/ 2299421 w 6763003"/>
                      <a:gd name="connsiteY23" fmla="*/ 3588246 h 3588246"/>
                      <a:gd name="connsiteX24" fmla="*/ 1623121 w 6763003"/>
                      <a:gd name="connsiteY24" fmla="*/ 3588246 h 3588246"/>
                      <a:gd name="connsiteX25" fmla="*/ 1149711 w 6763003"/>
                      <a:gd name="connsiteY25" fmla="*/ 3588246 h 3588246"/>
                      <a:gd name="connsiteX26" fmla="*/ 676300 w 6763003"/>
                      <a:gd name="connsiteY26" fmla="*/ 3588246 h 3588246"/>
                      <a:gd name="connsiteX27" fmla="*/ 0 w 6763003"/>
                      <a:gd name="connsiteY27" fmla="*/ 3588246 h 3588246"/>
                      <a:gd name="connsiteX28" fmla="*/ 0 w 6763003"/>
                      <a:gd name="connsiteY28" fmla="*/ 3061970 h 3588246"/>
                      <a:gd name="connsiteX29" fmla="*/ 0 w 6763003"/>
                      <a:gd name="connsiteY29" fmla="*/ 2392164 h 3588246"/>
                      <a:gd name="connsiteX30" fmla="*/ 0 w 6763003"/>
                      <a:gd name="connsiteY30" fmla="*/ 1830005 h 3588246"/>
                      <a:gd name="connsiteX31" fmla="*/ 0 w 6763003"/>
                      <a:gd name="connsiteY31" fmla="*/ 1339612 h 3588246"/>
                      <a:gd name="connsiteX32" fmla="*/ 0 w 6763003"/>
                      <a:gd name="connsiteY32" fmla="*/ 705688 h 3588246"/>
                      <a:gd name="connsiteX33" fmla="*/ 0 w 6763003"/>
                      <a:gd name="connsiteY33" fmla="*/ 0 h 358824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</a:cxnLst>
                    <a:rect l="l" t="t" r="r" b="b"/>
                    <a:pathLst>
                      <a:path w="6763003" h="3588246" extrusionOk="0">
                        <a:moveTo>
                          <a:pt x="0" y="0"/>
                        </a:moveTo>
                        <a:cubicBezTo>
                          <a:pt x="150913" y="14122"/>
                          <a:pt x="431423" y="16336"/>
                          <a:pt x="608670" y="0"/>
                        </a:cubicBezTo>
                        <a:cubicBezTo>
                          <a:pt x="785917" y="-16336"/>
                          <a:pt x="914030" y="14094"/>
                          <a:pt x="1082080" y="0"/>
                        </a:cubicBezTo>
                        <a:cubicBezTo>
                          <a:pt x="1250130" y="-14094"/>
                          <a:pt x="1511771" y="-2132"/>
                          <a:pt x="1893641" y="0"/>
                        </a:cubicBezTo>
                        <a:cubicBezTo>
                          <a:pt x="2275511" y="2132"/>
                          <a:pt x="2264053" y="7655"/>
                          <a:pt x="2502311" y="0"/>
                        </a:cubicBezTo>
                        <a:cubicBezTo>
                          <a:pt x="2740569" y="-7655"/>
                          <a:pt x="2891180" y="-23488"/>
                          <a:pt x="3110981" y="0"/>
                        </a:cubicBezTo>
                        <a:cubicBezTo>
                          <a:pt x="3330782" y="23488"/>
                          <a:pt x="3661308" y="-29382"/>
                          <a:pt x="3922542" y="0"/>
                        </a:cubicBezTo>
                        <a:cubicBezTo>
                          <a:pt x="4183776" y="29382"/>
                          <a:pt x="4228840" y="19335"/>
                          <a:pt x="4463582" y="0"/>
                        </a:cubicBezTo>
                        <a:cubicBezTo>
                          <a:pt x="4698324" y="-19335"/>
                          <a:pt x="5022302" y="-12951"/>
                          <a:pt x="5275142" y="0"/>
                        </a:cubicBezTo>
                        <a:cubicBezTo>
                          <a:pt x="5527982" y="12951"/>
                          <a:pt x="5761840" y="30157"/>
                          <a:pt x="6086703" y="0"/>
                        </a:cubicBezTo>
                        <a:cubicBezTo>
                          <a:pt x="6411566" y="-30157"/>
                          <a:pt x="6577739" y="9596"/>
                          <a:pt x="6763003" y="0"/>
                        </a:cubicBezTo>
                        <a:cubicBezTo>
                          <a:pt x="6766360" y="251837"/>
                          <a:pt x="6779982" y="369068"/>
                          <a:pt x="6763003" y="669806"/>
                        </a:cubicBezTo>
                        <a:cubicBezTo>
                          <a:pt x="6746024" y="970544"/>
                          <a:pt x="6781266" y="1023362"/>
                          <a:pt x="6763003" y="1303729"/>
                        </a:cubicBezTo>
                        <a:cubicBezTo>
                          <a:pt x="6744740" y="1584096"/>
                          <a:pt x="6752815" y="1629334"/>
                          <a:pt x="6763003" y="1794123"/>
                        </a:cubicBezTo>
                        <a:cubicBezTo>
                          <a:pt x="6773191" y="1958912"/>
                          <a:pt x="6780069" y="2145187"/>
                          <a:pt x="6763003" y="2392164"/>
                        </a:cubicBezTo>
                        <a:cubicBezTo>
                          <a:pt x="6745937" y="2639141"/>
                          <a:pt x="6791316" y="2790933"/>
                          <a:pt x="6763003" y="2990205"/>
                        </a:cubicBezTo>
                        <a:cubicBezTo>
                          <a:pt x="6734690" y="3189477"/>
                          <a:pt x="6760486" y="3379964"/>
                          <a:pt x="6763003" y="3588246"/>
                        </a:cubicBezTo>
                        <a:cubicBezTo>
                          <a:pt x="6496774" y="3615872"/>
                          <a:pt x="6344918" y="3584392"/>
                          <a:pt x="6019073" y="3588246"/>
                        </a:cubicBezTo>
                        <a:cubicBezTo>
                          <a:pt x="5693228" y="3592101"/>
                          <a:pt x="5617308" y="3591565"/>
                          <a:pt x="5342772" y="3588246"/>
                        </a:cubicBezTo>
                        <a:cubicBezTo>
                          <a:pt x="5068236" y="3584927"/>
                          <a:pt x="4998539" y="3573594"/>
                          <a:pt x="4869362" y="3588246"/>
                        </a:cubicBezTo>
                        <a:cubicBezTo>
                          <a:pt x="4740185" y="3602899"/>
                          <a:pt x="4536655" y="3572835"/>
                          <a:pt x="4328322" y="3588246"/>
                        </a:cubicBezTo>
                        <a:cubicBezTo>
                          <a:pt x="4119989" y="3603657"/>
                          <a:pt x="3780992" y="3568456"/>
                          <a:pt x="3516762" y="3588246"/>
                        </a:cubicBezTo>
                        <a:cubicBezTo>
                          <a:pt x="3252532" y="3608036"/>
                          <a:pt x="3156539" y="3616307"/>
                          <a:pt x="2840461" y="3588246"/>
                        </a:cubicBezTo>
                        <a:cubicBezTo>
                          <a:pt x="2524383" y="3560185"/>
                          <a:pt x="2526699" y="3589185"/>
                          <a:pt x="2299421" y="3588246"/>
                        </a:cubicBezTo>
                        <a:cubicBezTo>
                          <a:pt x="2072143" y="3587307"/>
                          <a:pt x="1811192" y="3581867"/>
                          <a:pt x="1623121" y="3588246"/>
                        </a:cubicBezTo>
                        <a:cubicBezTo>
                          <a:pt x="1435050" y="3594625"/>
                          <a:pt x="1259085" y="3584095"/>
                          <a:pt x="1149711" y="3588246"/>
                        </a:cubicBezTo>
                        <a:cubicBezTo>
                          <a:pt x="1040337" y="3592398"/>
                          <a:pt x="848859" y="3579629"/>
                          <a:pt x="676300" y="3588246"/>
                        </a:cubicBezTo>
                        <a:cubicBezTo>
                          <a:pt x="503741" y="3596863"/>
                          <a:pt x="170169" y="3585193"/>
                          <a:pt x="0" y="3588246"/>
                        </a:cubicBezTo>
                        <a:cubicBezTo>
                          <a:pt x="-20104" y="3360859"/>
                          <a:pt x="-25283" y="3265022"/>
                          <a:pt x="0" y="3061970"/>
                        </a:cubicBezTo>
                        <a:cubicBezTo>
                          <a:pt x="25283" y="2858918"/>
                          <a:pt x="17793" y="2600399"/>
                          <a:pt x="0" y="2392164"/>
                        </a:cubicBezTo>
                        <a:cubicBezTo>
                          <a:pt x="-17793" y="2183929"/>
                          <a:pt x="-23355" y="2001685"/>
                          <a:pt x="0" y="1830005"/>
                        </a:cubicBezTo>
                        <a:cubicBezTo>
                          <a:pt x="23355" y="1658325"/>
                          <a:pt x="24307" y="1503296"/>
                          <a:pt x="0" y="1339612"/>
                        </a:cubicBezTo>
                        <a:cubicBezTo>
                          <a:pt x="-24307" y="1175928"/>
                          <a:pt x="29579" y="884881"/>
                          <a:pt x="0" y="705688"/>
                        </a:cubicBezTo>
                        <a:cubicBezTo>
                          <a:pt x="-29579" y="526495"/>
                          <a:pt x="-19393" y="26651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8DDC934-8D2B-3A65-5BB9-75663FFC7A7D}"/>
              </a:ext>
            </a:extLst>
          </p:cNvPr>
          <p:cNvSpPr/>
          <p:nvPr/>
        </p:nvSpPr>
        <p:spPr>
          <a:xfrm>
            <a:off x="4859215" y="3609106"/>
            <a:ext cx="4327984" cy="120032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defTabSz="685800"/>
            <a:r>
              <a:rPr lang="en-US">
                <a:latin typeface="Calibri" panose="020F0502020204030204"/>
              </a:rPr>
              <a:t>Possible approaches:</a:t>
            </a:r>
          </a:p>
          <a:p>
            <a:pPr defTabSz="685800"/>
            <a:r>
              <a:rPr lang="en-US" i="1">
                <a:latin typeface="Calibri" panose="020F0502020204030204"/>
              </a:rPr>
              <a:t>1) Closed environment (prototype available) </a:t>
            </a:r>
          </a:p>
          <a:p>
            <a:pPr defTabSz="685800"/>
            <a:r>
              <a:rPr lang="en-US" i="1">
                <a:latin typeface="Calibri" panose="020F0502020204030204"/>
              </a:rPr>
              <a:t>2) Via interface  </a:t>
            </a:r>
          </a:p>
          <a:p>
            <a:pPr defTabSz="685800"/>
            <a:r>
              <a:rPr lang="en-US" i="1">
                <a:latin typeface="Calibri" panose="020F0502020204030204"/>
              </a:rPr>
              <a:t>3) Federated</a:t>
            </a:r>
          </a:p>
        </p:txBody>
      </p:sp>
    </p:spTree>
    <p:extLst>
      <p:ext uri="{BB962C8B-B14F-4D97-AF65-F5344CB8AC3E}">
        <p14:creationId xmlns:p14="http://schemas.microsoft.com/office/powerpoint/2010/main" val="2480870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BC82270D-ED3D-4D83-8F17-C150CBA1EB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4721689"/>
              </p:ext>
            </p:extLst>
          </p:nvPr>
        </p:nvGraphicFramePr>
        <p:xfrm>
          <a:off x="519345" y="1370134"/>
          <a:ext cx="7886700" cy="525897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53723">
                  <a:extLst>
                    <a:ext uri="{9D8B030D-6E8A-4147-A177-3AD203B41FA5}">
                      <a16:colId xmlns:a16="http://schemas.microsoft.com/office/drawing/2014/main" val="1831836510"/>
                    </a:ext>
                  </a:extLst>
                </a:gridCol>
                <a:gridCol w="7032977">
                  <a:extLst>
                    <a:ext uri="{9D8B030D-6E8A-4147-A177-3AD203B41FA5}">
                      <a16:colId xmlns:a16="http://schemas.microsoft.com/office/drawing/2014/main" val="4209796879"/>
                    </a:ext>
                  </a:extLst>
                </a:gridCol>
              </a:tblGrid>
              <a:tr h="564837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800"/>
                        <a:t>No.</a:t>
                      </a:r>
                      <a:endParaRPr lang="en-US" sz="180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800"/>
                        <a:t>Title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2600907892"/>
                  </a:ext>
                </a:extLst>
              </a:tr>
              <a:tr h="45031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Calibri"/>
                          <a:cs typeface="Calibri"/>
                        </a:rPr>
                        <a:t>00</a:t>
                      </a:r>
                      <a:br>
                        <a:rPr lang="en-GB" sz="1800" dirty="0">
                          <a:latin typeface="Calibri"/>
                          <a:cs typeface="Calibri"/>
                        </a:rPr>
                      </a:br>
                      <a:r>
                        <a:rPr lang="en-GB" sz="1800" dirty="0">
                          <a:latin typeface="Calibri"/>
                          <a:cs typeface="Calibri"/>
                        </a:rPr>
                        <a:t>0.1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Overview of the FG-AI4H deliverables</a:t>
                      </a:r>
                    </a:p>
                    <a:p>
                      <a:r>
                        <a:rPr lang="en-GB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AI4H Terminology</a:t>
                      </a:r>
                      <a:endParaRPr lang="en-GB" sz="18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2427299255"/>
                  </a:ext>
                </a:extLst>
              </a:tr>
              <a:tr h="351461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AI4H ethics considerations</a:t>
                      </a:r>
                      <a:endParaRPr lang="en-GB" sz="18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388418885"/>
                  </a:ext>
                </a:extLst>
              </a:tr>
              <a:tr h="450311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800" dirty="0">
                          <a:latin typeface="Calibri"/>
                          <a:cs typeface="Calibri"/>
                        </a:rPr>
                        <a:t>2.2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800" dirty="0">
                          <a:latin typeface="Calibri"/>
                          <a:cs typeface="Calibri"/>
                        </a:rPr>
                        <a:t>AI4H regulatory considerations</a:t>
                      </a:r>
                      <a:br>
                        <a:rPr lang="en-GB" sz="1800" dirty="0">
                          <a:latin typeface="Calibri"/>
                          <a:cs typeface="Calibri"/>
                        </a:rPr>
                      </a:br>
                      <a:r>
                        <a:rPr lang="en-GB" sz="1800" dirty="0">
                          <a:latin typeface="Calibri"/>
                          <a:cs typeface="Calibri"/>
                        </a:rPr>
                        <a:t>Good practices for health applications of machine learning</a:t>
                      </a:r>
                      <a:endParaRPr lang="en-GB" sz="1800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468228247"/>
                  </a:ext>
                </a:extLst>
              </a:tr>
              <a:tr h="351461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8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AI4H requirements specifications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2576071484"/>
                  </a:ext>
                </a:extLst>
              </a:tr>
              <a:tr h="45031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n-GB" sz="18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AI4H software life cycle specification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2989676953"/>
                  </a:ext>
                </a:extLst>
              </a:tr>
              <a:tr h="35146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n-GB" sz="18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 specification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4164390354"/>
                  </a:ext>
                </a:extLst>
              </a:tr>
              <a:tr h="45031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n-GB" sz="18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AI training best practices specification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47945068"/>
                  </a:ext>
                </a:extLst>
              </a:tr>
              <a:tr h="35146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n-GB" sz="18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AI4H evaluation considerations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274118278"/>
                  </a:ext>
                </a:extLst>
              </a:tr>
              <a:tr h="35146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n-GB" sz="18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AI4H scale-up and adoption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2409425913"/>
                  </a:ext>
                </a:extLst>
              </a:tr>
              <a:tr h="35146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n-GB" sz="18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AI4H applications and platforms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223826780"/>
                  </a:ext>
                </a:extLst>
              </a:tr>
              <a:tr h="450311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8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AI4H use cases: Topic description documents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002438304"/>
                  </a:ext>
                </a:extLst>
              </a:tr>
            </a:tbl>
          </a:graphicData>
        </a:graphic>
      </p:graphicFrame>
      <p:pic>
        <p:nvPicPr>
          <p:cNvPr id="3" name="Picture 16" descr="A picture containing bird&#10;&#10;Description generated with very high confidence">
            <a:extLst>
              <a:ext uri="{FF2B5EF4-FFF2-40B4-BE49-F238E27FC236}">
                <a16:creationId xmlns:a16="http://schemas.microsoft.com/office/drawing/2014/main" id="{351DBA26-9AA8-492D-9C88-AA642FDDD74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61" b="24751"/>
          <a:stretch/>
        </p:blipFill>
        <p:spPr>
          <a:xfrm>
            <a:off x="8833558" y="1342292"/>
            <a:ext cx="3011216" cy="2571751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4E3D06B5-BFB3-431D-A4A7-F7DA0DF5BD24}"/>
              </a:ext>
            </a:extLst>
          </p:cNvPr>
          <p:cNvSpPr txBox="1">
            <a:spLocks/>
          </p:cNvSpPr>
          <p:nvPr/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 algn="l" defTabSz="88276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24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3600" b="1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0"/>
                  </a:srgbClr>
                </a:outerShdw>
              </a:effectLst>
              <a:latin typeface="Avenir Next LT Pro" panose="020B0504020202020204" pitchFamily="34" charset="77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07110C0-2288-449B-B90E-3CD4D52DF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deliverables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18F7E9-5D1D-3510-F093-4E2F58883FD4}"/>
              </a:ext>
            </a:extLst>
          </p:cNvPr>
          <p:cNvSpPr txBox="1"/>
          <p:nvPr/>
        </p:nvSpPr>
        <p:spPr>
          <a:xfrm>
            <a:off x="8401072" y="4331855"/>
            <a:ext cx="3121367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/>
              <a:t>Four pillars: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Ethics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Regulations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Technology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Clinical evaluation and use cases</a:t>
            </a:r>
          </a:p>
        </p:txBody>
      </p:sp>
    </p:spTree>
    <p:extLst>
      <p:ext uri="{BB962C8B-B14F-4D97-AF65-F5344CB8AC3E}">
        <p14:creationId xmlns:p14="http://schemas.microsoft.com/office/powerpoint/2010/main" val="68300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A6454-DF12-064A-5664-0897E7562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Recap FG-AI4H Deliverable interdependency</a:t>
            </a:r>
          </a:p>
        </p:txBody>
      </p:sp>
      <p:pic>
        <p:nvPicPr>
          <p:cNvPr id="4" name="Picture 4" descr="A picture containing diagram&#10;&#10;Description automatically generated">
            <a:extLst>
              <a:ext uri="{FF2B5EF4-FFF2-40B4-BE49-F238E27FC236}">
                <a16:creationId xmlns:a16="http://schemas.microsoft.com/office/drawing/2014/main" id="{97E290F0-EDFF-3419-C208-8CFEB5CCDE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40725" y="1825625"/>
            <a:ext cx="7710549" cy="4351338"/>
          </a:xfrm>
        </p:spPr>
      </p:pic>
    </p:spTree>
    <p:extLst>
      <p:ext uri="{BB962C8B-B14F-4D97-AF65-F5344CB8AC3E}">
        <p14:creationId xmlns:p14="http://schemas.microsoft.com/office/powerpoint/2010/main" val="2496131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16467-C6FD-338B-4C29-A9C6A6B09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cs typeface="Calibri Light"/>
              </a:rPr>
              <a:t>Recap: Focus Group outputs; where and how 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0266F4-4C1D-C77C-04C3-84D1054890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/>
          </a:bodyPr>
          <a:lstStyle/>
          <a:p>
            <a:pPr marL="0" indent="0">
              <a:buNone/>
            </a:pPr>
            <a:r>
              <a:rPr lang="en-GB" dirty="0">
                <a:cs typeface="Calibri"/>
              </a:rPr>
              <a:t>Focus Groups are ITU instruments for new workstreams, with great flexibility. Regular ITU standardization happens in ITU Study Groups, these standards become </a:t>
            </a:r>
            <a:r>
              <a:rPr lang="en-GB" i="1" dirty="0">
                <a:cs typeface="Calibri"/>
              </a:rPr>
              <a:t>ITU-T Recommendations</a:t>
            </a:r>
            <a:r>
              <a:rPr lang="en-GB" dirty="0">
                <a:cs typeface="Calibri"/>
              </a:rPr>
              <a:t> (like WHO Guidelines).</a:t>
            </a:r>
            <a:endParaRPr lang="en-US" dirty="0">
              <a:cs typeface="Calibri" panose="020F0502020204030204"/>
            </a:endParaRPr>
          </a:p>
          <a:p>
            <a:pPr marL="0" indent="0">
              <a:buNone/>
            </a:pPr>
            <a:r>
              <a:rPr lang="en-GB" dirty="0">
                <a:cs typeface="Calibri"/>
              </a:rPr>
              <a:t>Focus Group publication options:</a:t>
            </a:r>
          </a:p>
          <a:p>
            <a:r>
              <a:rPr lang="en-GB" dirty="0">
                <a:cs typeface="Calibri"/>
              </a:rPr>
              <a:t>Submit to a Study Group: if accepted </a:t>
            </a:r>
            <a:r>
              <a:rPr lang="en-GB" dirty="0">
                <a:cs typeface="Calibri"/>
                <a:sym typeface="Wingdings" panose="05000000000000000000" pitchFamily="2" charset="2"/>
              </a:rPr>
              <a:t></a:t>
            </a:r>
            <a:r>
              <a:rPr lang="en-GB" dirty="0">
                <a:cs typeface="Calibri"/>
              </a:rPr>
              <a:t> ITU-T Recommendation</a:t>
            </a:r>
          </a:p>
          <a:p>
            <a:r>
              <a:rPr lang="en-GB" dirty="0">
                <a:cs typeface="Calibri"/>
              </a:rPr>
              <a:t>Submit deliverables elsewhere, e.g., WHO or academia (derivatives, in particular conferences and other proceedings)</a:t>
            </a:r>
          </a:p>
          <a:p>
            <a:r>
              <a:rPr lang="en-GB" dirty="0">
                <a:cs typeface="Calibri"/>
              </a:rPr>
              <a:t>Create their own brand e.g., "ITU/WHO AI for Health Framework"</a:t>
            </a:r>
          </a:p>
          <a:p>
            <a:r>
              <a:rPr lang="en-GB" dirty="0">
                <a:cs typeface="Calibri"/>
              </a:rPr>
              <a:t>Combination of the above, including potential joint / dual publications</a:t>
            </a:r>
          </a:p>
        </p:txBody>
      </p:sp>
    </p:spTree>
    <p:extLst>
      <p:ext uri="{BB962C8B-B14F-4D97-AF65-F5344CB8AC3E}">
        <p14:creationId xmlns:p14="http://schemas.microsoft.com/office/powerpoint/2010/main" val="1247182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9A10B-BC33-0F32-5659-E70DC6E38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Outputs approved online in March 2023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3CC919-1CAD-EFAD-EF52-11CC3514A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US" dirty="0">
                <a:ea typeface="+mn-lt"/>
                <a:cs typeface="+mn-lt"/>
              </a:rPr>
              <a:t>DEL 2.1: Mapping of IMDRF essential principles to AI for health software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>
                <a:ea typeface="+mn-lt"/>
                <a:cs typeface="+mn-lt"/>
              </a:rPr>
              <a:t>DEL 3: AI4H requirement specifications</a:t>
            </a:r>
          </a:p>
          <a:p>
            <a:pPr marL="514350" indent="-514350">
              <a:buAutoNum type="arabicPeriod"/>
            </a:pPr>
            <a:r>
              <a:rPr lang="en-US" dirty="0">
                <a:ea typeface="+mn-lt"/>
                <a:cs typeface="+mn-lt"/>
              </a:rPr>
              <a:t>DEL 5.1: Data requirements</a:t>
            </a:r>
          </a:p>
          <a:p>
            <a:pPr marL="514350" indent="-514350">
              <a:buAutoNum type="arabicPeriod"/>
            </a:pPr>
            <a:r>
              <a:rPr lang="en-US" dirty="0">
                <a:ea typeface="+mn-lt"/>
                <a:cs typeface="+mn-lt"/>
              </a:rPr>
              <a:t>DEL 5.3: Data annotation specification</a:t>
            </a:r>
            <a:endParaRPr lang="en-US" dirty="0">
              <a:cs typeface="Calibri" panose="020F0502020204030204"/>
            </a:endParaRPr>
          </a:p>
          <a:p>
            <a:pPr marL="514350" indent="-514350">
              <a:buAutoNum type="arabicPeriod"/>
            </a:pPr>
            <a:r>
              <a:rPr lang="en-US" dirty="0">
                <a:ea typeface="+mn-lt"/>
                <a:cs typeface="+mn-lt"/>
              </a:rPr>
              <a:t>DEL 5.4: Training and test data specification.</a:t>
            </a:r>
            <a:endParaRPr lang="en-US" dirty="0">
              <a:cs typeface="Calibri" panose="020F0502020204030204"/>
            </a:endParaRPr>
          </a:p>
          <a:p>
            <a:pPr marL="514350" indent="-514350">
              <a:buAutoNum type="arabicPeriod"/>
            </a:pPr>
            <a:r>
              <a:rPr lang="en-US" dirty="0">
                <a:ea typeface="+mn-lt"/>
                <a:cs typeface="+mn-lt"/>
              </a:rPr>
              <a:t>DEL 5.5: Data handling</a:t>
            </a:r>
          </a:p>
          <a:p>
            <a:pPr marL="514350" indent="-514350">
              <a:buAutoNum type="arabicPeriod"/>
            </a:pPr>
            <a:r>
              <a:rPr lang="en-US" dirty="0">
                <a:ea typeface="+mn-lt"/>
                <a:cs typeface="+mn-lt"/>
              </a:rPr>
              <a:t>DEL 6: AI training best practices specification</a:t>
            </a:r>
          </a:p>
          <a:p>
            <a:pPr marL="514350" indent="-514350">
              <a:buAutoNum type="arabicPeriod"/>
            </a:pPr>
            <a:r>
              <a:rPr lang="en-US" dirty="0">
                <a:ea typeface="+mn-lt"/>
                <a:cs typeface="+mn-lt"/>
              </a:rPr>
              <a:t>DEL 7: AI for health evaluation considerations</a:t>
            </a:r>
          </a:p>
          <a:p>
            <a:pPr marL="514350" indent="-514350">
              <a:buAutoNum type="arabicPeriod"/>
            </a:pPr>
            <a:r>
              <a:rPr lang="en-US" dirty="0">
                <a:ea typeface="+mn-lt"/>
                <a:cs typeface="+mn-lt"/>
              </a:rPr>
              <a:t>DEL 7.2: AI technical test specification</a:t>
            </a:r>
          </a:p>
          <a:p>
            <a:pPr marL="514350" indent="-514350">
              <a:buAutoNum type="arabicPeriod"/>
            </a:pPr>
            <a:r>
              <a:rPr lang="en-US" dirty="0">
                <a:ea typeface="+mn-lt"/>
                <a:cs typeface="+mn-lt"/>
              </a:rPr>
              <a:t>DEL 10: AI4H use cases: Topic description documents</a:t>
            </a:r>
            <a:endParaRPr lang="en-US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644265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4082C-9513-D51C-F82D-4203F1782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020167" cy="1346157"/>
          </a:xfrm>
        </p:spPr>
        <p:txBody>
          <a:bodyPr/>
          <a:lstStyle/>
          <a:p>
            <a:r>
              <a:rPr lang="en-US">
                <a:cs typeface="Calibri Light"/>
              </a:rPr>
              <a:t>Submitted online March 2023 - Comments received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BE403A-A880-DCA0-DE2B-670010671C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cs typeface="Calibri"/>
              </a:rPr>
              <a:t>DEL 4: </a:t>
            </a:r>
            <a:r>
              <a:rPr lang="en-US" dirty="0">
                <a:ea typeface="+mn-lt"/>
                <a:cs typeface="+mn-lt"/>
              </a:rPr>
              <a:t>AI software life cycle specification</a:t>
            </a:r>
            <a:br>
              <a:rPr lang="en-US" dirty="0">
                <a:ea typeface="+mn-lt"/>
                <a:cs typeface="+mn-lt"/>
              </a:rPr>
            </a:br>
            <a:r>
              <a:rPr lang="en-US" dirty="0"/>
              <a:t>Doc </a:t>
            </a:r>
            <a:r>
              <a:rPr lang="pt-BR" dirty="0">
                <a:hlinkClick r:id="rId2"/>
              </a:rPr>
              <a:t>R-044</a:t>
            </a:r>
            <a:r>
              <a:rPr lang="en-US" dirty="0"/>
              <a:t> </a:t>
            </a:r>
            <a:r>
              <a:rPr lang="pt-BR" dirty="0"/>
              <a:t>(Text) + </a:t>
            </a:r>
            <a:r>
              <a:rPr lang="pt-BR" dirty="0">
                <a:hlinkClick r:id="rId3"/>
              </a:rPr>
              <a:t>A01</a:t>
            </a:r>
            <a:r>
              <a:rPr lang="pt-BR" dirty="0"/>
              <a:t> (Resolution log)</a:t>
            </a:r>
            <a:endParaRPr lang="en-US" dirty="0"/>
          </a:p>
          <a:p>
            <a:r>
              <a:rPr lang="en-US" dirty="0">
                <a:cs typeface="Calibri"/>
              </a:rPr>
              <a:t>DEL 7.4: </a:t>
            </a:r>
            <a:r>
              <a:rPr lang="en-US" dirty="0">
                <a:ea typeface="+mn-lt"/>
                <a:cs typeface="+mn-lt"/>
              </a:rPr>
              <a:t>Clinical evaluation of AI for health</a:t>
            </a:r>
            <a:br>
              <a:rPr lang="en-US" dirty="0">
                <a:ea typeface="+mn-lt"/>
                <a:cs typeface="+mn-lt"/>
              </a:rPr>
            </a:br>
            <a:r>
              <a:rPr lang="en-US" dirty="0"/>
              <a:t>Doc </a:t>
            </a:r>
            <a:r>
              <a:rPr lang="pt-BR" dirty="0">
                <a:hlinkClick r:id="rId4"/>
              </a:rPr>
              <a:t>R-052</a:t>
            </a:r>
            <a:r>
              <a:rPr lang="en-US" dirty="0"/>
              <a:t> </a:t>
            </a:r>
            <a:r>
              <a:rPr lang="pt-BR" dirty="0"/>
              <a:t>(Text) + </a:t>
            </a:r>
            <a:r>
              <a:rPr lang="pt-BR" dirty="0">
                <a:hlinkClick r:id="rId5"/>
              </a:rPr>
              <a:t>A01</a:t>
            </a:r>
            <a:r>
              <a:rPr lang="pt-BR" dirty="0"/>
              <a:t> (Resolution log) </a:t>
            </a:r>
            <a:r>
              <a:rPr lang="pt-BR" i="1" dirty="0"/>
              <a:t>[not uploaded yet]</a:t>
            </a:r>
            <a:endParaRPr lang="en-US" i="1" dirty="0">
              <a:ea typeface="+mn-lt"/>
              <a:cs typeface="+mn-lt"/>
            </a:endParaRPr>
          </a:p>
          <a:p>
            <a:endParaRPr lang="en-US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Options for this meeting for each of the above documents:</a:t>
            </a:r>
          </a:p>
          <a:p>
            <a:pPr marL="514350" indent="-514350">
              <a:buAutoNum type="arabicPeriod"/>
            </a:pPr>
            <a:r>
              <a:rPr lang="en-US" dirty="0">
                <a:ea typeface="+mn-lt"/>
                <a:cs typeface="+mn-lt"/>
              </a:rPr>
              <a:t>Approve here and now</a:t>
            </a:r>
          </a:p>
          <a:p>
            <a:pPr marL="514350" indent="-514350">
              <a:buAutoNum type="arabicPeriod"/>
            </a:pPr>
            <a:r>
              <a:rPr lang="en-US" dirty="0">
                <a:ea typeface="+mn-lt"/>
                <a:cs typeface="+mn-lt"/>
              </a:rPr>
              <a:t>Ask for more changes, then:</a:t>
            </a:r>
          </a:p>
          <a:p>
            <a:pPr marL="971550" lvl="1">
              <a:buAutoNum type="arabicPeriod"/>
            </a:pPr>
            <a:r>
              <a:rPr lang="en-US" dirty="0">
                <a:ea typeface="+mn-lt"/>
                <a:cs typeface="+mn-lt"/>
              </a:rPr>
              <a:t> Submit for online approval</a:t>
            </a:r>
          </a:p>
          <a:p>
            <a:pPr marL="971550" lvl="1">
              <a:buAutoNum type="arabicPeriod"/>
            </a:pPr>
            <a:r>
              <a:rPr lang="en-US" dirty="0">
                <a:ea typeface="+mn-lt"/>
                <a:cs typeface="+mn-lt"/>
              </a:rPr>
              <a:t> Review at the next meeting</a:t>
            </a:r>
          </a:p>
        </p:txBody>
      </p:sp>
    </p:spTree>
    <p:extLst>
      <p:ext uri="{BB962C8B-B14F-4D97-AF65-F5344CB8AC3E}">
        <p14:creationId xmlns:p14="http://schemas.microsoft.com/office/powerpoint/2010/main" val="873589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4">
            <a:extLst>
              <a:ext uri="{FF2B5EF4-FFF2-40B4-BE49-F238E27FC236}">
                <a16:creationId xmlns:a16="http://schemas.microsoft.com/office/drawing/2014/main" id="{53F29798-D584-4792-9B62-3F5F5C36D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6C3C2EA-85C8-6100-4232-F340933BF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805"/>
            <a:ext cx="10515600" cy="1505883"/>
          </a:xfrm>
        </p:spPr>
        <p:txBody>
          <a:bodyPr anchor="ctr">
            <a:normAutofit/>
          </a:bodyPr>
          <a:lstStyle/>
          <a:p>
            <a:pPr algn="ctr"/>
            <a:r>
              <a:rPr lang="en-GB" sz="5200"/>
              <a:t>Remaining deliverables - Horizontal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FD672FD7-0FF3-4D1F-1120-C2F2A46B32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7856575"/>
              </p:ext>
            </p:extLst>
          </p:nvPr>
        </p:nvGraphicFramePr>
        <p:xfrm>
          <a:off x="634255" y="1690688"/>
          <a:ext cx="10920442" cy="48617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2000">
                  <a:extLst>
                    <a:ext uri="{9D8B030D-6E8A-4147-A177-3AD203B41FA5}">
                      <a16:colId xmlns:a16="http://schemas.microsoft.com/office/drawing/2014/main" val="714512201"/>
                    </a:ext>
                  </a:extLst>
                </a:gridCol>
                <a:gridCol w="6322163">
                  <a:extLst>
                    <a:ext uri="{9D8B030D-6E8A-4147-A177-3AD203B41FA5}">
                      <a16:colId xmlns:a16="http://schemas.microsoft.com/office/drawing/2014/main" val="1732487068"/>
                    </a:ext>
                  </a:extLst>
                </a:gridCol>
                <a:gridCol w="2458512">
                  <a:extLst>
                    <a:ext uri="{9D8B030D-6E8A-4147-A177-3AD203B41FA5}">
                      <a16:colId xmlns:a16="http://schemas.microsoft.com/office/drawing/2014/main" val="4255673168"/>
                    </a:ext>
                  </a:extLst>
                </a:gridCol>
                <a:gridCol w="1487767">
                  <a:extLst>
                    <a:ext uri="{9D8B030D-6E8A-4147-A177-3AD203B41FA5}">
                      <a16:colId xmlns:a16="http://schemas.microsoft.com/office/drawing/2014/main" val="2269007639"/>
                    </a:ext>
                  </a:extLst>
                </a:gridCol>
              </a:tblGrid>
              <a:tr h="3810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dirty="0">
                          <a:effectLst/>
                        </a:rPr>
                        <a:t>Del No</a:t>
                      </a:r>
                      <a:endParaRPr lang="en-US" sz="1600" b="1" dirty="0" err="1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990" marR="13990" marT="13990" marB="67152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dirty="0">
                          <a:effectLst/>
                        </a:rPr>
                        <a:t>Deliverable</a:t>
                      </a:r>
                      <a:endParaRPr lang="en-US" sz="1600" b="1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990" marR="13990" marT="13990" marB="67152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dirty="0">
                          <a:effectLst/>
                        </a:rPr>
                        <a:t>Editor</a:t>
                      </a:r>
                      <a:endParaRPr lang="en-US" sz="1600" b="1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990" marR="13990" marT="13990" marB="67152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Maturity</a:t>
                      </a:r>
                    </a:p>
                  </a:txBody>
                  <a:tcPr marL="13990" marR="13990" marT="13990" marB="67152" anchor="b"/>
                </a:tc>
                <a:extLst>
                  <a:ext uri="{0D108BD9-81ED-4DB2-BD59-A6C34878D82A}">
                    <a16:rowId xmlns:a16="http://schemas.microsoft.com/office/drawing/2014/main" val="2876615029"/>
                  </a:ext>
                </a:extLst>
              </a:tr>
              <a:tr h="3810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dirty="0">
                          <a:effectLst/>
                        </a:rPr>
                        <a:t>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990" marR="13990" marT="13990" marB="67152" anchor="ctr"/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1600" dirty="0">
                          <a:effectLst/>
                        </a:rPr>
                        <a:t>Overview of the FG-AI4H deliverables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990" marR="13990" marT="13990" marB="67152" anchor="ctr"/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GB" sz="16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Shan Xu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990" marR="13990" marT="13990" marB="67152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990" marR="13990" marT="13990" marB="67152" anchor="ctr"/>
                </a:tc>
                <a:extLst>
                  <a:ext uri="{0D108BD9-81ED-4DB2-BD59-A6C34878D82A}">
                    <a16:rowId xmlns:a16="http://schemas.microsoft.com/office/drawing/2014/main" val="676601774"/>
                  </a:ext>
                </a:extLst>
              </a:tr>
              <a:tr h="3810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dirty="0">
                          <a:effectLst/>
                        </a:rPr>
                        <a:t>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990" marR="13990" marT="13990" marB="67152" anchor="ctr"/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1600" dirty="0">
                          <a:effectLst/>
                        </a:rPr>
                        <a:t>Data specification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990" marR="13990" marT="13990" marB="67152" anchor="ctr"/>
                </a:tc>
                <a:tc>
                  <a:txBody>
                    <a:bodyPr/>
                    <a:lstStyle/>
                    <a:p>
                      <a:pPr fontAlgn="b"/>
                      <a:r>
                        <a:rPr lang="fr-FR" sz="16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Marc Lecoultre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990" marR="13990" marT="13990" marB="67152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990" marR="13990" marT="13990" marB="67152" anchor="ctr"/>
                </a:tc>
                <a:extLst>
                  <a:ext uri="{0D108BD9-81ED-4DB2-BD59-A6C34878D82A}">
                    <a16:rowId xmlns:a16="http://schemas.microsoft.com/office/drawing/2014/main" val="3897362144"/>
                  </a:ext>
                </a:extLst>
              </a:tr>
              <a:tr h="3810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dirty="0">
                          <a:effectLst/>
                        </a:rPr>
                        <a:t>5.2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990" marR="13990" marT="13990" marB="67152" anchor="ctr"/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1600" dirty="0">
                          <a:effectLst/>
                        </a:rPr>
                        <a:t>Data acquisition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990" marR="13990" marT="13990" marB="67152" anchor="ctr"/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GB" sz="16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Rajaraman Subramanian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6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Vishnu Ram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990" marR="13990" marT="13990" marB="67152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dirty="0">
                          <a:effectLst/>
                          <a:latin typeface="Calibri"/>
                        </a:rPr>
                        <a:t>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990" marR="13990" marT="13990" marB="67152" anchor="ctr"/>
                </a:tc>
                <a:extLst>
                  <a:ext uri="{0D108BD9-81ED-4DB2-BD59-A6C34878D82A}">
                    <a16:rowId xmlns:a16="http://schemas.microsoft.com/office/drawing/2014/main" val="171328617"/>
                  </a:ext>
                </a:extLst>
              </a:tr>
              <a:tr h="3810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dirty="0">
                          <a:effectLst/>
                        </a:rPr>
                        <a:t>5.6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990" marR="13990" marT="13990" marB="67152" anchor="ctr"/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1600" dirty="0">
                          <a:effectLst/>
                        </a:rPr>
                        <a:t>Data sharing practices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990" marR="13990" marT="13990" marB="67152" anchor="ctr"/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GB" sz="16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/>
                        </a:rPr>
                        <a:t>Ferath Kherif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6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8"/>
                        </a:rPr>
                        <a:t>Banusri Velpandian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990" marR="13990" marT="13990" marB="67152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990" marR="13990" marT="13990" marB="67152" anchor="ctr"/>
                </a:tc>
                <a:extLst>
                  <a:ext uri="{0D108BD9-81ED-4DB2-BD59-A6C34878D82A}">
                    <a16:rowId xmlns:a16="http://schemas.microsoft.com/office/drawing/2014/main" val="371874622"/>
                  </a:ext>
                </a:extLst>
              </a:tr>
              <a:tr h="3810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dirty="0">
                          <a:effectLst/>
                        </a:rPr>
                        <a:t>7.1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990" marR="13990" marT="13990" marB="67152" anchor="ctr"/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1600" dirty="0">
                          <a:effectLst/>
                        </a:rPr>
                        <a:t>AI4H evaluation process description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990" marR="13990" marT="13990" marB="67152" anchor="ctr"/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</a:rPr>
                        <a:t>Vacant</a:t>
                      </a:r>
                      <a:endParaRPr lang="en-US" sz="16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13990" marR="13990" marT="13990" marB="67152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990" marR="13990" marT="13990" marB="67152" anchor="ctr"/>
                </a:tc>
                <a:extLst>
                  <a:ext uri="{0D108BD9-81ED-4DB2-BD59-A6C34878D82A}">
                    <a16:rowId xmlns:a16="http://schemas.microsoft.com/office/drawing/2014/main" val="331971926"/>
                  </a:ext>
                </a:extLst>
              </a:tr>
              <a:tr h="3810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dirty="0">
                          <a:effectLst/>
                        </a:rPr>
                        <a:t>7.3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990" marR="13990" marT="13990" marB="67152" anchor="ctr"/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1600" dirty="0">
                          <a:effectLst/>
                        </a:rPr>
                        <a:t>Data and artificial intelligence assessment methods (DAISAM) reference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990" marR="13990" marT="13990" marB="67152" anchor="ctr"/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GB" sz="16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9"/>
                        </a:rPr>
                        <a:t>Luis Oala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990" marR="13990" marT="13990" marB="67152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990" marR="13990" marT="13990" marB="67152" anchor="ctr"/>
                </a:tc>
                <a:extLst>
                  <a:ext uri="{0D108BD9-81ED-4DB2-BD59-A6C34878D82A}">
                    <a16:rowId xmlns:a16="http://schemas.microsoft.com/office/drawing/2014/main" val="4131324093"/>
                  </a:ext>
                </a:extLst>
              </a:tr>
              <a:tr h="3810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dirty="0">
                          <a:effectLst/>
                        </a:rPr>
                        <a:t>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990" marR="13990" marT="13990" marB="67152" anchor="ctr"/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1600" dirty="0">
                          <a:effectLst/>
                        </a:rPr>
                        <a:t>AI4H scale-up and adoption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990" marR="13990" marT="13990" marB="67152" anchor="ctr"/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GB" sz="16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0"/>
                        </a:rPr>
                        <a:t>Sameer Pujari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6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1"/>
                        </a:rPr>
                        <a:t>Yu Zhao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Javier Elkin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990" marR="13990" marT="13990" marB="67152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dirty="0">
                          <a:effectLst/>
                          <a:latin typeface="Calibri"/>
                        </a:rPr>
                        <a:t>F</a:t>
                      </a:r>
                    </a:p>
                  </a:txBody>
                  <a:tcPr marL="13990" marR="13990" marT="13990" marB="67152" anchor="ctr"/>
                </a:tc>
                <a:extLst>
                  <a:ext uri="{0D108BD9-81ED-4DB2-BD59-A6C34878D82A}">
                    <a16:rowId xmlns:a16="http://schemas.microsoft.com/office/drawing/2014/main" val="1466066848"/>
                  </a:ext>
                </a:extLst>
              </a:tr>
              <a:tr h="3810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dirty="0">
                          <a:effectLst/>
                        </a:rPr>
                        <a:t>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990" marR="13990" marT="13990" marB="67152" anchor="ctr"/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1600" dirty="0">
                          <a:effectLst/>
                        </a:rPr>
                        <a:t>AI4H applications and platforms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990" marR="13990" marT="13990" marB="67152" anchor="ctr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pt-BR" sz="1600" u="sng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hlinkClick r:id="rId12"/>
                        </a:rPr>
                        <a:t>Manjeet Chalga</a:t>
                      </a:r>
                      <a:endParaRPr lang="en-GB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dirty="0">
                          <a:effectLst/>
                          <a:latin typeface="Calibri"/>
                        </a:rPr>
                        <a:t>D</a:t>
                      </a:r>
                    </a:p>
                  </a:txBody>
                  <a:tcPr marL="13990" marR="13990" marT="13990" marB="67152" anchor="ctr"/>
                </a:tc>
                <a:extLst>
                  <a:ext uri="{0D108BD9-81ED-4DB2-BD59-A6C34878D82A}">
                    <a16:rowId xmlns:a16="http://schemas.microsoft.com/office/drawing/2014/main" val="1170202687"/>
                  </a:ext>
                </a:extLst>
              </a:tr>
              <a:tr h="3810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dirty="0">
                          <a:effectLst/>
                        </a:rPr>
                        <a:t>9.1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990" marR="13990" marT="13990" marB="67152" anchor="ctr"/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1600" dirty="0">
                          <a:effectLst/>
                        </a:rPr>
                        <a:t>Mobile applications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990" marR="13990" marT="13990" marB="67152" anchor="ctr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GB" sz="1600" u="sng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hlinkClick r:id="rId13"/>
                        </a:rPr>
                        <a:t>Khondaker Mamun</a:t>
                      </a:r>
                      <a:r>
                        <a:rPr lang="en-GB" sz="16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GB" sz="1600" u="sng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hlinkClick r:id="rId12"/>
                        </a:rPr>
                        <a:t>Manjeet Chalga</a:t>
                      </a:r>
                      <a:endParaRPr lang="en-GB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dirty="0">
                          <a:effectLst/>
                          <a:latin typeface="Calibri"/>
                        </a:rPr>
                        <a:t>D</a:t>
                      </a:r>
                    </a:p>
                  </a:txBody>
                  <a:tcPr marL="13990" marR="13990" marT="13990" marB="67152" anchor="ctr"/>
                </a:tc>
                <a:extLst>
                  <a:ext uri="{0D108BD9-81ED-4DB2-BD59-A6C34878D82A}">
                    <a16:rowId xmlns:a16="http://schemas.microsoft.com/office/drawing/2014/main" val="3422977591"/>
                  </a:ext>
                </a:extLst>
              </a:tr>
              <a:tr h="3810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dirty="0">
                          <a:effectLst/>
                        </a:rPr>
                        <a:t>9.2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990" marR="13990" marT="13990" marB="67152" anchor="ctr"/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1600" dirty="0">
                          <a:effectLst/>
                        </a:rPr>
                        <a:t>Cloud-based AI applications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990" marR="13990" marT="13990" marB="67152" anchor="ctr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GB" sz="1600" u="sng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hlinkClick r:id="rId13"/>
                        </a:rPr>
                        <a:t>Khondaker Mamun</a:t>
                      </a:r>
                      <a:endParaRPr lang="en-GB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dirty="0">
                          <a:effectLst/>
                          <a:latin typeface="Calibri"/>
                        </a:rPr>
                        <a:t>D</a:t>
                      </a:r>
                    </a:p>
                  </a:txBody>
                  <a:tcPr marL="13990" marR="13990" marT="13990" marB="67152" anchor="ctr"/>
                </a:tc>
                <a:extLst>
                  <a:ext uri="{0D108BD9-81ED-4DB2-BD59-A6C34878D82A}">
                    <a16:rowId xmlns:a16="http://schemas.microsoft.com/office/drawing/2014/main" val="1718840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4928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14">
            <a:extLst>
              <a:ext uri="{FF2B5EF4-FFF2-40B4-BE49-F238E27FC236}">
                <a16:creationId xmlns:a16="http://schemas.microsoft.com/office/drawing/2014/main" id="{53F29798-D584-4792-9B62-3F5F5C36D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D297DB-ECA9-EF82-A9A5-3BC9E5395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505883"/>
          </a:xfrm>
        </p:spPr>
        <p:txBody>
          <a:bodyPr anchor="ctr">
            <a:normAutofit/>
          </a:bodyPr>
          <a:lstStyle/>
          <a:p>
            <a:pPr algn="ctr"/>
            <a:r>
              <a:rPr lang="en-GB" sz="5200" dirty="0"/>
              <a:t>Remaining deliverables – Topic groups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FD672FD7-0FF3-4D1F-1120-C2F2A46B32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3595189"/>
              </p:ext>
            </p:extLst>
          </p:nvPr>
        </p:nvGraphicFramePr>
        <p:xfrm>
          <a:off x="838200" y="1223677"/>
          <a:ext cx="10294621" cy="5563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6378">
                  <a:extLst>
                    <a:ext uri="{9D8B030D-6E8A-4147-A177-3AD203B41FA5}">
                      <a16:colId xmlns:a16="http://schemas.microsoft.com/office/drawing/2014/main" val="714512201"/>
                    </a:ext>
                  </a:extLst>
                </a:gridCol>
                <a:gridCol w="4206420">
                  <a:extLst>
                    <a:ext uri="{9D8B030D-6E8A-4147-A177-3AD203B41FA5}">
                      <a16:colId xmlns:a16="http://schemas.microsoft.com/office/drawing/2014/main" val="1732487068"/>
                    </a:ext>
                  </a:extLst>
                </a:gridCol>
                <a:gridCol w="4475922">
                  <a:extLst>
                    <a:ext uri="{9D8B030D-6E8A-4147-A177-3AD203B41FA5}">
                      <a16:colId xmlns:a16="http://schemas.microsoft.com/office/drawing/2014/main" val="4255673168"/>
                    </a:ext>
                  </a:extLst>
                </a:gridCol>
                <a:gridCol w="925901">
                  <a:extLst>
                    <a:ext uri="{9D8B030D-6E8A-4147-A177-3AD203B41FA5}">
                      <a16:colId xmlns:a16="http://schemas.microsoft.com/office/drawing/2014/main" val="3758910146"/>
                    </a:ext>
                  </a:extLst>
                </a:gridCol>
              </a:tblGrid>
              <a:tr h="2811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dirty="0">
                          <a:effectLst/>
                        </a:rPr>
                        <a:t>Del No</a:t>
                      </a:r>
                      <a:endParaRPr lang="en-US" sz="1200" b="1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43566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dirty="0">
                          <a:effectLst/>
                        </a:rPr>
                        <a:t>Deliverable</a:t>
                      </a:r>
                      <a:endParaRPr lang="en-US" sz="1200" b="1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43566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dirty="0">
                          <a:effectLst/>
                        </a:rPr>
                        <a:t>Editor</a:t>
                      </a:r>
                      <a:endParaRPr lang="en-US" sz="1200" b="1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43566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dirty="0">
                          <a:solidFill>
                            <a:srgbClr val="FFFFFF"/>
                          </a:solidFill>
                          <a:effectLst/>
                        </a:rPr>
                        <a:t>Maturity</a:t>
                      </a:r>
                      <a:endParaRPr lang="en-US" sz="1200" b="1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43566" anchor="b"/>
                </a:tc>
                <a:extLst>
                  <a:ext uri="{0D108BD9-81ED-4DB2-BD59-A6C34878D82A}">
                    <a16:rowId xmlns:a16="http://schemas.microsoft.com/office/drawing/2014/main" val="2876615029"/>
                  </a:ext>
                </a:extLst>
              </a:tr>
              <a:tr h="2811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dirty="0">
                          <a:effectLst/>
                        </a:rPr>
                        <a:t>10.1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43566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dirty="0">
                          <a:effectLst/>
                        </a:rPr>
                        <a:t>Cardiovascular disease management (TG-Cardio)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43566" anchor="ctr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GB" sz="1200" u="sng" dirty="0">
                          <a:solidFill>
                            <a:srgbClr val="0000FF"/>
                          </a:solidFill>
                          <a:effectLst/>
                          <a:hlinkClick r:id="rId3"/>
                        </a:rPr>
                        <a:t>Benjamin Muthambi</a:t>
                      </a:r>
                      <a:endParaRPr lang="en-GB" sz="1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43566" anchor="ctr"/>
                </a:tc>
                <a:extLst>
                  <a:ext uri="{0D108BD9-81ED-4DB2-BD59-A6C34878D82A}">
                    <a16:rowId xmlns:a16="http://schemas.microsoft.com/office/drawing/2014/main" val="531325488"/>
                  </a:ext>
                </a:extLst>
              </a:tr>
              <a:tr h="2811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dirty="0">
                          <a:effectLst/>
                        </a:rPr>
                        <a:t>10.2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43566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dirty="0">
                          <a:effectLst/>
                        </a:rPr>
                        <a:t>Dermatology (TG-Derma)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43566" anchor="ctr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GB" sz="1200" u="sng" dirty="0">
                          <a:solidFill>
                            <a:srgbClr val="0000FF"/>
                          </a:solidFill>
                          <a:effectLst/>
                          <a:hlinkClick r:id="rId4"/>
                        </a:rPr>
                        <a:t>Harsha Jayakody</a:t>
                      </a:r>
                      <a:r>
                        <a:rPr lang="en-GB" sz="1200" dirty="0">
                          <a:effectLst/>
                        </a:rPr>
                        <a:t>, </a:t>
                      </a:r>
                      <a:r>
                        <a:rPr lang="en-GB" sz="1200" u="sng" dirty="0">
                          <a:solidFill>
                            <a:srgbClr val="0000FF"/>
                          </a:solidFill>
                          <a:effectLst/>
                          <a:hlinkClick r:id="rId5"/>
                        </a:rPr>
                        <a:t>Ivy Lee</a:t>
                      </a:r>
                      <a:endParaRPr lang="en-GB" sz="1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43566" anchor="ctr"/>
                </a:tc>
                <a:extLst>
                  <a:ext uri="{0D108BD9-81ED-4DB2-BD59-A6C34878D82A}">
                    <a16:rowId xmlns:a16="http://schemas.microsoft.com/office/drawing/2014/main" val="3507349565"/>
                  </a:ext>
                </a:extLst>
              </a:tr>
              <a:tr h="3885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dirty="0">
                          <a:effectLst/>
                        </a:rPr>
                        <a:t>10.3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43566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dirty="0">
                          <a:effectLst/>
                        </a:rPr>
                        <a:t>Diagnosis of bacterial infection and anti-microbial resistance (TG-Bacteria)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43566" anchor="ctr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GB" sz="1200" u="sng" dirty="0">
                          <a:solidFill>
                            <a:srgbClr val="0000FF"/>
                          </a:solidFill>
                          <a:effectLst/>
                          <a:hlinkClick r:id="rId6"/>
                        </a:rPr>
                        <a:t>Nada Malou</a:t>
                      </a:r>
                      <a:endParaRPr lang="en-GB" sz="1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dirty="0">
                          <a:effectLst/>
                        </a:rPr>
                        <a:t>F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43566" anchor="ctr"/>
                </a:tc>
                <a:extLst>
                  <a:ext uri="{0D108BD9-81ED-4DB2-BD59-A6C34878D82A}">
                    <a16:rowId xmlns:a16="http://schemas.microsoft.com/office/drawing/2014/main" val="3729175032"/>
                  </a:ext>
                </a:extLst>
              </a:tr>
              <a:tr h="2811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dirty="0">
                          <a:effectLst/>
                        </a:rPr>
                        <a:t>10.4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43566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dirty="0">
                          <a:effectLst/>
                        </a:rPr>
                        <a:t>Falls among the elderly (TG-Falls)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43566" anchor="ctr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it-IT" sz="1200" u="sng" kern="1200" dirty="0">
                          <a:solidFill>
                            <a:srgbClr val="0066CC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Inês Sousa</a:t>
                      </a:r>
                      <a:r>
                        <a:rPr lang="it-IT" sz="1200" u="sng" kern="1200" dirty="0">
                          <a:solidFill>
                            <a:srgbClr val="0066C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</a:t>
                      </a:r>
                      <a:r>
                        <a:rPr lang="it-IT" sz="1200" u="sng" dirty="0">
                          <a:solidFill>
                            <a:srgbClr val="0000FF"/>
                          </a:solidFill>
                          <a:effectLst/>
                          <a:hlinkClick r:id="rId8"/>
                        </a:rPr>
                        <a:t>Pierpaolo Palumbo</a:t>
                      </a:r>
                      <a:endParaRPr lang="en-GB" sz="1200" dirty="0">
                        <a:effectLst/>
                        <a:latin typeface="+mn-lt"/>
                        <a:ea typeface="+mn-e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dirty="0">
                          <a:effectLst/>
                          <a:latin typeface="Calibri"/>
                        </a:rPr>
                        <a:t>A/B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43566" anchor="ctr"/>
                </a:tc>
                <a:extLst>
                  <a:ext uri="{0D108BD9-81ED-4DB2-BD59-A6C34878D82A}">
                    <a16:rowId xmlns:a16="http://schemas.microsoft.com/office/drawing/2014/main" val="1961002234"/>
                  </a:ext>
                </a:extLst>
              </a:tr>
              <a:tr h="2811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dirty="0">
                          <a:effectLst/>
                        </a:rPr>
                        <a:t>10.6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43566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dirty="0">
                          <a:effectLst/>
                        </a:rPr>
                        <a:t>Malaria detection (TG-Malaria)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43566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  <a:defRPr/>
                      </a:pPr>
                      <a:r>
                        <a:rPr lang="en-GB" sz="1200" u="sng" dirty="0">
                          <a:solidFill>
                            <a:srgbClr val="0000FF"/>
                          </a:solidFill>
                          <a:effectLst/>
                          <a:hlinkClick r:id="rId9"/>
                        </a:rPr>
                        <a:t>Rose Nakasi</a:t>
                      </a:r>
                      <a:endParaRPr lang="en-GB" sz="1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43566" anchor="ctr"/>
                </a:tc>
                <a:extLst>
                  <a:ext uri="{0D108BD9-81ED-4DB2-BD59-A6C34878D82A}">
                    <a16:rowId xmlns:a16="http://schemas.microsoft.com/office/drawing/2014/main" val="2103979879"/>
                  </a:ext>
                </a:extLst>
              </a:tr>
              <a:tr h="2811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dirty="0">
                          <a:effectLst/>
                        </a:rPr>
                        <a:t>10.7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43566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dirty="0">
                          <a:effectLst/>
                        </a:rPr>
                        <a:t>Maternal and child health (TG-MCH)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43566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  <a:defRPr/>
                      </a:pPr>
                      <a:r>
                        <a:rPr lang="en-GB" sz="1200" u="sng" dirty="0">
                          <a:solidFill>
                            <a:srgbClr val="0000FF"/>
                          </a:solidFill>
                          <a:effectLst/>
                          <a:hlinkClick r:id="rId10"/>
                        </a:rPr>
                        <a:t>Alexandre Chiavegatto Filho</a:t>
                      </a:r>
                      <a:endParaRPr lang="en-GB" sz="1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43566" anchor="ctr"/>
                </a:tc>
                <a:extLst>
                  <a:ext uri="{0D108BD9-81ED-4DB2-BD59-A6C34878D82A}">
                    <a16:rowId xmlns:a16="http://schemas.microsoft.com/office/drawing/2014/main" val="15299123"/>
                  </a:ext>
                </a:extLst>
              </a:tr>
              <a:tr h="281164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>
                          <a:effectLst/>
                        </a:rPr>
                        <a:t>10.9</a:t>
                      </a:r>
                    </a:p>
                  </a:txBody>
                  <a:tcPr marL="9076" marR="9076" marT="9076" marB="43566" anchor="ctr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200" b="0" i="0" u="none" strike="noStrike" noProof="0" dirty="0">
                          <a:effectLst/>
                          <a:latin typeface="+mn-lt"/>
                        </a:rPr>
                        <a:t>Ophthalmology (TG-</a:t>
                      </a:r>
                      <a:r>
                        <a:rPr lang="en-US" sz="1200" b="0" i="0" u="none" strike="noStrike" noProof="0" dirty="0" err="1">
                          <a:effectLst/>
                          <a:latin typeface="+mn-lt"/>
                        </a:rPr>
                        <a:t>Ophthalmo</a:t>
                      </a:r>
                      <a:r>
                        <a:rPr lang="en-US" sz="1200" b="0" i="0" u="none" strike="noStrike" noProof="0" dirty="0">
                          <a:effectLst/>
                          <a:latin typeface="+mn-lt"/>
                        </a:rPr>
                        <a:t>)</a:t>
                      </a:r>
                      <a:endParaRPr lang="en-US" dirty="0"/>
                    </a:p>
                  </a:txBody>
                  <a:tcPr marL="9076" marR="9076" marT="9076" marB="43566" anchor="ctr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2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solidFill>
                            <a:srgbClr val="0066CC"/>
                          </a:solidFill>
                          <a:effectLst/>
                          <a:latin typeface="Calibri"/>
                          <a:hlinkClick r:id="rId1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Arun Shroff</a:t>
                      </a:r>
                      <a:endParaRPr lang="en-US" dirty="0">
                        <a:solidFill>
                          <a:srgbClr val="0066CC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>
                          <a:effectLst/>
                          <a:latin typeface="Calibri"/>
                        </a:rPr>
                        <a:t>A/B</a:t>
                      </a:r>
                    </a:p>
                  </a:txBody>
                  <a:tcPr marL="9076" marR="9076" marT="9076" marB="43566" anchor="ctr"/>
                </a:tc>
                <a:extLst>
                  <a:ext uri="{0D108BD9-81ED-4DB2-BD59-A6C34878D82A}">
                    <a16:rowId xmlns:a16="http://schemas.microsoft.com/office/drawing/2014/main" val="3121970732"/>
                  </a:ext>
                </a:extLst>
              </a:tr>
              <a:tr h="2811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dirty="0">
                          <a:effectLst/>
                        </a:rPr>
                        <a:t>10.10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43566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dirty="0">
                          <a:effectLst/>
                        </a:rPr>
                        <a:t>Outbreak detection (TG-Outbreaks)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43566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  <a:defRPr/>
                      </a:pPr>
                      <a:r>
                        <a:rPr lang="en-GB" sz="1200" u="sng" dirty="0">
                          <a:solidFill>
                            <a:srgbClr val="0000FF"/>
                          </a:solidFill>
                          <a:effectLst/>
                          <a:hlinkClick r:id="rId12"/>
                        </a:rPr>
                        <a:t>Auss Abbood</a:t>
                      </a:r>
                      <a:r>
                        <a:rPr lang="en-GB" sz="1200" dirty="0">
                          <a:effectLst/>
                        </a:rPr>
                        <a:t>; </a:t>
                      </a:r>
                      <a:r>
                        <a:rPr lang="en-GB" sz="1200" u="sng" dirty="0">
                          <a:solidFill>
                            <a:srgbClr val="0000FF"/>
                          </a:solidFill>
                          <a:effectLst/>
                          <a:hlinkClick r:id="rId13"/>
                        </a:rPr>
                        <a:t>Alexander Ullrich</a:t>
                      </a:r>
                      <a:r>
                        <a:rPr lang="en-GB" sz="1200" dirty="0">
                          <a:effectLst/>
                        </a:rPr>
                        <a:t>; </a:t>
                      </a:r>
                      <a:r>
                        <a:rPr lang="en-GB" sz="1200" u="sng" dirty="0">
                          <a:solidFill>
                            <a:srgbClr val="0000FF"/>
                          </a:solidFill>
                          <a:effectLst/>
                          <a:hlinkClick r:id="rId14"/>
                        </a:rPr>
                        <a:t>Khahlil Louisy</a:t>
                      </a:r>
                      <a:r>
                        <a:rPr lang="en-GB" sz="1200" dirty="0">
                          <a:effectLst/>
                        </a:rPr>
                        <a:t> and </a:t>
                      </a:r>
                      <a:r>
                        <a:rPr lang="en-GB" sz="1200" u="sng" dirty="0">
                          <a:solidFill>
                            <a:srgbClr val="0000FF"/>
                          </a:solidFill>
                          <a:effectLst/>
                          <a:hlinkClick r:id="rId15"/>
                        </a:rPr>
                        <a:t>Alexander Radunsky</a:t>
                      </a:r>
                      <a:endParaRPr lang="en-GB" sz="1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43566" anchor="ctr"/>
                </a:tc>
                <a:extLst>
                  <a:ext uri="{0D108BD9-81ED-4DB2-BD59-A6C34878D82A}">
                    <a16:rowId xmlns:a16="http://schemas.microsoft.com/office/drawing/2014/main" val="847990133"/>
                  </a:ext>
                </a:extLst>
              </a:tr>
              <a:tr h="2811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dirty="0">
                          <a:effectLst/>
                        </a:rPr>
                        <a:t>10.12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43566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dirty="0">
                          <a:effectLst/>
                        </a:rPr>
                        <a:t>AI for radiology (TG-Radiology)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43566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  <a:defRPr/>
                      </a:pPr>
                      <a:r>
                        <a:rPr lang="it-IT" sz="1200" u="sng" dirty="0">
                          <a:solidFill>
                            <a:srgbClr val="0000FF"/>
                          </a:solidFill>
                          <a:effectLst/>
                          <a:hlinkClick r:id="rId16"/>
                        </a:rPr>
                        <a:t>Darlington Ahiale Akogo</a:t>
                      </a:r>
                      <a:endParaRPr lang="en-GB" sz="1200" u="sng" dirty="0">
                        <a:solidFill>
                          <a:srgbClr val="0000FF"/>
                        </a:solidFill>
                        <a:effectLst/>
                        <a:hlinkClick r:id="rId1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dirty="0">
                          <a:effectLst/>
                          <a:latin typeface="Calibri"/>
                        </a:rPr>
                        <a:t>A/B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43566" anchor="ctr"/>
                </a:tc>
                <a:extLst>
                  <a:ext uri="{0D108BD9-81ED-4DB2-BD59-A6C34878D82A}">
                    <a16:rowId xmlns:a16="http://schemas.microsoft.com/office/drawing/2014/main" val="2457120306"/>
                  </a:ext>
                </a:extLst>
              </a:tr>
              <a:tr h="2811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dirty="0">
                          <a:effectLst/>
                        </a:rPr>
                        <a:t>10.14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43566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dirty="0">
                          <a:effectLst/>
                        </a:rPr>
                        <a:t>Symptom assessment (TG-Symptom)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43566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  <a:defRPr/>
                      </a:pPr>
                      <a:r>
                        <a:rPr lang="en-GB" sz="1200" u="sng" dirty="0">
                          <a:solidFill>
                            <a:srgbClr val="0000FF"/>
                          </a:solidFill>
                          <a:effectLst/>
                          <a:hlinkClick r:id="rId18"/>
                        </a:rPr>
                        <a:t>Henry Hoffmann</a:t>
                      </a:r>
                      <a:r>
                        <a:rPr lang="en-GB" sz="1200" dirty="0">
                          <a:effectLst/>
                        </a:rPr>
                        <a:t> and </a:t>
                      </a:r>
                      <a:r>
                        <a:rPr lang="en-GB" sz="1200" u="sng" dirty="0">
                          <a:solidFill>
                            <a:srgbClr val="0000FF"/>
                          </a:solidFill>
                          <a:effectLst/>
                          <a:hlinkClick r:id="rId19"/>
                        </a:rPr>
                        <a:t>Martin Cansdale</a:t>
                      </a:r>
                      <a:endParaRPr lang="en-GB" sz="1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dirty="0">
                          <a:effectLst/>
                          <a:latin typeface="Calibri"/>
                        </a:rPr>
                        <a:t>A/B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43566" anchor="ctr"/>
                </a:tc>
                <a:extLst>
                  <a:ext uri="{0D108BD9-81ED-4DB2-BD59-A6C34878D82A}">
                    <a16:rowId xmlns:a16="http://schemas.microsoft.com/office/drawing/2014/main" val="1232579"/>
                  </a:ext>
                </a:extLst>
              </a:tr>
              <a:tr h="2811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dirty="0">
                          <a:effectLst/>
                        </a:rPr>
                        <a:t>10.16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43566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dirty="0">
                          <a:effectLst/>
                        </a:rPr>
                        <a:t>Volumetric chest CT (TG-</a:t>
                      </a:r>
                      <a:r>
                        <a:rPr lang="en-US" sz="1200" dirty="0" err="1">
                          <a:effectLst/>
                        </a:rPr>
                        <a:t>DiagnosticCT</a:t>
                      </a:r>
                      <a:r>
                        <a:rPr lang="en-US" sz="1200" dirty="0">
                          <a:effectLst/>
                        </a:rPr>
                        <a:t>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43566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  <a:defRPr/>
                      </a:pPr>
                      <a:r>
                        <a:rPr lang="en-GB" sz="1200" u="sng" dirty="0">
                          <a:solidFill>
                            <a:srgbClr val="0000FF"/>
                          </a:solidFill>
                          <a:effectLst/>
                          <a:hlinkClick r:id="rId20"/>
                        </a:rPr>
                        <a:t>Kuan Chen</a:t>
                      </a:r>
                      <a:endParaRPr lang="en-GB" sz="1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43566" anchor="ctr"/>
                </a:tc>
                <a:extLst>
                  <a:ext uri="{0D108BD9-81ED-4DB2-BD59-A6C34878D82A}">
                    <a16:rowId xmlns:a16="http://schemas.microsoft.com/office/drawing/2014/main" val="2164662882"/>
                  </a:ext>
                </a:extLst>
              </a:tr>
              <a:tr h="2811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dirty="0">
                          <a:effectLst/>
                        </a:rPr>
                        <a:t>10.17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43566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dirty="0">
                          <a:effectLst/>
                        </a:rPr>
                        <a:t>Dental diagnostics and digital dentistry (TG-Dental)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43566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  <a:defRPr/>
                      </a:pPr>
                      <a:r>
                        <a:rPr lang="en-GB" sz="1200" u="sng" dirty="0">
                          <a:solidFill>
                            <a:srgbClr val="0000FF"/>
                          </a:solidFill>
                          <a:effectLst/>
                          <a:hlinkClick r:id="rId21"/>
                        </a:rPr>
                        <a:t>Falk Schwendicke</a:t>
                      </a:r>
                      <a:r>
                        <a:rPr lang="en-GB" sz="1200" dirty="0">
                          <a:effectLst/>
                        </a:rPr>
                        <a:t> and </a:t>
                      </a:r>
                      <a:r>
                        <a:rPr lang="en-GB" sz="1200" u="sng" dirty="0">
                          <a:solidFill>
                            <a:srgbClr val="0000FF"/>
                          </a:solidFill>
                          <a:effectLst/>
                          <a:hlinkClick r:id="rId22"/>
                        </a:rPr>
                        <a:t>Joachim Krois</a:t>
                      </a:r>
                      <a:r>
                        <a:rPr lang="en-GB" sz="1200" dirty="0">
                          <a:effectLst/>
                        </a:rPr>
                        <a:t>; </a:t>
                      </a:r>
                      <a:r>
                        <a:rPr lang="en-GB" sz="1200" u="sng" dirty="0">
                          <a:solidFill>
                            <a:srgbClr val="0000FF"/>
                          </a:solidFill>
                          <a:effectLst/>
                          <a:hlinkClick r:id="rId23"/>
                        </a:rPr>
                        <a:t>Tarry Singh</a:t>
                      </a:r>
                      <a:endParaRPr lang="de-DE" sz="1200" u="sng" dirty="0">
                        <a:solidFill>
                          <a:srgbClr val="0000FF"/>
                        </a:solidFill>
                        <a:effectLst/>
                        <a:hlinkClick r:id="rId2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dirty="0">
                          <a:effectLst/>
                          <a:latin typeface="Calibri"/>
                        </a:rPr>
                        <a:t>A/B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43566" anchor="ctr"/>
                </a:tc>
                <a:extLst>
                  <a:ext uri="{0D108BD9-81ED-4DB2-BD59-A6C34878D82A}">
                    <a16:rowId xmlns:a16="http://schemas.microsoft.com/office/drawing/2014/main" val="1844658174"/>
                  </a:ext>
                </a:extLst>
              </a:tr>
              <a:tr h="2811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dirty="0">
                          <a:effectLst/>
                        </a:rPr>
                        <a:t>10.18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43566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dirty="0">
                          <a:effectLst/>
                        </a:rPr>
                        <a:t>Falsified Medicine (TG-</a:t>
                      </a:r>
                      <a:r>
                        <a:rPr lang="en-US" sz="1200" dirty="0" err="1">
                          <a:effectLst/>
                        </a:rPr>
                        <a:t>FakeMed</a:t>
                      </a:r>
                      <a:r>
                        <a:rPr lang="en-US" sz="1200" dirty="0">
                          <a:effectLst/>
                        </a:rPr>
                        <a:t>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43566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  <a:defRPr/>
                      </a:pPr>
                      <a:r>
                        <a:rPr lang="en-GB" sz="1200" u="sng" dirty="0">
                          <a:solidFill>
                            <a:srgbClr val="0066CC"/>
                          </a:solidFill>
                          <a:effectLst/>
                          <a:hlinkClick r:id="rId1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Franck Verzefé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43566" anchor="ctr"/>
                </a:tc>
                <a:extLst>
                  <a:ext uri="{0D108BD9-81ED-4DB2-BD59-A6C34878D82A}">
                    <a16:rowId xmlns:a16="http://schemas.microsoft.com/office/drawing/2014/main" val="1268048020"/>
                  </a:ext>
                </a:extLst>
              </a:tr>
              <a:tr h="2811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dirty="0">
                          <a:effectLst/>
                        </a:rPr>
                        <a:t>10.19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43566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dirty="0">
                          <a:effectLst/>
                        </a:rPr>
                        <a:t>Primary and secondary diabetes prediction (TG-Diabetes)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43566" anchor="ctr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GB" sz="12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GB" sz="1200" dirty="0">
                          <a:effectLst/>
                          <a:latin typeface="+mn-lt"/>
                          <a:ea typeface="Times New Roman" panose="02020603050405020304" pitchFamily="18" charset="0"/>
                          <a:hlinkClick r:id="rId25"/>
                        </a:rPr>
                        <a:t>Andrés Valdivieso</a:t>
                      </a:r>
                      <a:endParaRPr lang="en-GB" sz="1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dirty="0">
                          <a:effectLst/>
                        </a:rPr>
                        <a:t>D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43566" anchor="ctr"/>
                </a:tc>
                <a:extLst>
                  <a:ext uri="{0D108BD9-81ED-4DB2-BD59-A6C34878D82A}">
                    <a16:rowId xmlns:a16="http://schemas.microsoft.com/office/drawing/2014/main" val="248934489"/>
                  </a:ext>
                </a:extLst>
              </a:tr>
              <a:tr h="2811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dirty="0">
                          <a:effectLst/>
                        </a:rPr>
                        <a:t>10.21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43566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dirty="0">
                          <a:effectLst/>
                        </a:rPr>
                        <a:t>AI for musculoskeletal medicine (TG-MSK)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43566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  <a:defRPr/>
                      </a:pPr>
                      <a:r>
                        <a:rPr lang="en-GB" sz="1200" u="sng" dirty="0">
                          <a:solidFill>
                            <a:srgbClr val="0066CC"/>
                          </a:solidFill>
                          <a:effectLst/>
                        </a:rPr>
                        <a:t>​​​​​Peter Grinbergs​ (EQL, UK) and </a:t>
                      </a:r>
                      <a:r>
                        <a:rPr lang="en-GB" sz="1200" u="sng" dirty="0" err="1">
                          <a:solidFill>
                            <a:srgbClr val="0066CC"/>
                          </a:solidFill>
                          <a:effectLst/>
                        </a:rPr>
                        <a:t>Yura</a:t>
                      </a:r>
                      <a:r>
                        <a:rPr lang="en-GB" sz="1200" u="sng" dirty="0">
                          <a:solidFill>
                            <a:srgbClr val="0066CC"/>
                          </a:solidFill>
                          <a:effectLst/>
                        </a:rPr>
                        <a:t> </a:t>
                      </a:r>
                      <a:r>
                        <a:rPr lang="en-GB" sz="1200" u="sng" dirty="0" err="1">
                          <a:solidFill>
                            <a:srgbClr val="0066CC"/>
                          </a:solidFill>
                          <a:effectLst/>
                        </a:rPr>
                        <a:t>Perov</a:t>
                      </a:r>
                      <a:endParaRPr lang="en-GB" sz="1200" dirty="0">
                        <a:solidFill>
                          <a:srgbClr val="0066CC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43566" anchor="ctr"/>
                </a:tc>
                <a:extLst>
                  <a:ext uri="{0D108BD9-81ED-4DB2-BD59-A6C34878D82A}">
                    <a16:rowId xmlns:a16="http://schemas.microsoft.com/office/drawing/2014/main" val="2229053056"/>
                  </a:ext>
                </a:extLst>
              </a:tr>
              <a:tr h="2811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dirty="0">
                          <a:effectLst/>
                        </a:rPr>
                        <a:t>10.22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43566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dirty="0">
                          <a:effectLst/>
                        </a:rPr>
                        <a:t>AI for human reproduction and fertility (TG-Fertility)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43566" anchor="ctr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it-IT" sz="1200" u="sng" dirty="0">
                          <a:solidFill>
                            <a:srgbClr val="0000FF"/>
                          </a:solidFill>
                          <a:effectLst/>
                          <a:hlinkClick r:id="rId26"/>
                        </a:rPr>
                        <a:t>Susanna Brandi</a:t>
                      </a:r>
                      <a:r>
                        <a:rPr lang="it-IT" sz="1200" u="none" dirty="0">
                          <a:solidFill>
                            <a:schemeClr val="tx1"/>
                          </a:solidFill>
                          <a:effectLst/>
                        </a:rPr>
                        <a:t> and </a:t>
                      </a:r>
                      <a:r>
                        <a:rPr lang="it-IT" sz="1200" u="sng" dirty="0">
                          <a:solidFill>
                            <a:srgbClr val="0000FF"/>
                          </a:solidFill>
                          <a:effectLst/>
                          <a:hlinkClick r:id="rId27"/>
                        </a:rPr>
                        <a:t>Eleonora Lippolis</a:t>
                      </a:r>
                      <a:endParaRPr lang="en-GB" sz="1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43566" anchor="ctr"/>
                </a:tc>
                <a:extLst>
                  <a:ext uri="{0D108BD9-81ED-4DB2-BD59-A6C34878D82A}">
                    <a16:rowId xmlns:a16="http://schemas.microsoft.com/office/drawing/2014/main" val="2911552726"/>
                  </a:ext>
                </a:extLst>
              </a:tr>
              <a:tr h="2811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dirty="0">
                          <a:effectLst/>
                        </a:rPr>
                        <a:t>10.23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43566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dirty="0">
                          <a:effectLst/>
                        </a:rPr>
                        <a:t>AI in traditional medicine (TG-TM)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43566" anchor="ctr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GB" sz="1200" dirty="0">
                          <a:effectLst/>
                          <a:latin typeface="+mn-lt"/>
                          <a:ea typeface="Times New Roman" panose="02020603050405020304" pitchFamily="18" charset="0"/>
                          <a:hlinkClick r:id="rId28"/>
                        </a:rPr>
                        <a:t>Saketh Thrigulla</a:t>
                      </a:r>
                      <a:r>
                        <a:rPr lang="en-GB" sz="12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43566" anchor="ctr"/>
                </a:tc>
                <a:extLst>
                  <a:ext uri="{0D108BD9-81ED-4DB2-BD59-A6C34878D82A}">
                    <a16:rowId xmlns:a16="http://schemas.microsoft.com/office/drawing/2014/main" val="2979685930"/>
                  </a:ext>
                </a:extLst>
              </a:tr>
              <a:tr h="2811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dirty="0">
                          <a:effectLst/>
                        </a:rPr>
                        <a:t>10.24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43566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dirty="0">
                          <a:effectLst/>
                        </a:rPr>
                        <a:t>AI for point-of care diagnostics (TG-POC)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43566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  <a:defRPr/>
                      </a:pPr>
                      <a:r>
                        <a:rPr lang="de-DE" sz="1200" u="sng" dirty="0">
                          <a:solidFill>
                            <a:srgbClr val="0066CC"/>
                          </a:solidFill>
                          <a:effectLst/>
                        </a:rPr>
                        <a:t>Nina Linder</a:t>
                      </a:r>
                      <a:endParaRPr lang="en-GB" sz="1200" dirty="0">
                        <a:solidFill>
                          <a:srgbClr val="0066CC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43566" anchor="ctr"/>
                </a:tc>
                <a:extLst>
                  <a:ext uri="{0D108BD9-81ED-4DB2-BD59-A6C34878D82A}">
                    <a16:rowId xmlns:a16="http://schemas.microsoft.com/office/drawing/2014/main" val="2250229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7101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e530ecd20c263b95f6042ee110165eb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5e75d33b50fbf3f19c1feb9a309975b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ECDB79F-E2BE-4807-B380-40FB421CBD38}"/>
</file>

<file path=customXml/itemProps2.xml><?xml version="1.0" encoding="utf-8"?>
<ds:datastoreItem xmlns:ds="http://schemas.openxmlformats.org/officeDocument/2006/customXml" ds:itemID="{8D757891-533E-4B08-9CC2-432445C0232A}"/>
</file>

<file path=customXml/itemProps3.xml><?xml version="1.0" encoding="utf-8"?>
<ds:datastoreItem xmlns:ds="http://schemas.openxmlformats.org/officeDocument/2006/customXml" ds:itemID="{263EDF69-883F-4630-8D5D-47FF3AA110B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891</Words>
  <Application>Microsoft Office PowerPoint</Application>
  <PresentationFormat>Widescreen</PresentationFormat>
  <Paragraphs>197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等线</vt:lpstr>
      <vt:lpstr>Arial</vt:lpstr>
      <vt:lpstr>Avenir Next LT Pro</vt:lpstr>
      <vt:lpstr>Calibri</vt:lpstr>
      <vt:lpstr>Calibri Light</vt:lpstr>
      <vt:lpstr>Times New Roman</vt:lpstr>
      <vt:lpstr>Office 主题​​</vt:lpstr>
      <vt:lpstr>Office Theme</vt:lpstr>
      <vt:lpstr>PowerPoint Presentation</vt:lpstr>
      <vt:lpstr>Recap: FG vision: benchmarking framework</vt:lpstr>
      <vt:lpstr>Overview of deliverables</vt:lpstr>
      <vt:lpstr>Recap FG-AI4H Deliverable interdependency</vt:lpstr>
      <vt:lpstr>Recap: Focus Group outputs; where and how </vt:lpstr>
      <vt:lpstr>Outputs approved online in March 2023</vt:lpstr>
      <vt:lpstr>Submitted online March 2023 - Comments received</vt:lpstr>
      <vt:lpstr>Remaining deliverables - Horizontal</vt:lpstr>
      <vt:lpstr>Remaining deliverables – Topic groups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Att.2 - FG Deliverable status update - Presentation</dc:title>
  <dc:creator>Campos, Simao</dc:creator>
  <cp:lastModifiedBy>TSB (HT)</cp:lastModifiedBy>
  <cp:revision>21</cp:revision>
  <cp:lastPrinted>2019-04-04T08:49:31Z</cp:lastPrinted>
  <dcterms:created xsi:type="dcterms:W3CDTF">2019-03-31T15:53:06Z</dcterms:created>
  <dcterms:modified xsi:type="dcterms:W3CDTF">2023-03-23T09:22:17Z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