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9"/>
  </p:notesMasterIdLst>
  <p:sldIdLst>
    <p:sldId id="256" r:id="rId6"/>
    <p:sldId id="349" r:id="rId7"/>
    <p:sldId id="332" r:id="rId8"/>
    <p:sldId id="348" r:id="rId9"/>
    <p:sldId id="359" r:id="rId10"/>
    <p:sldId id="361" r:id="rId11"/>
    <p:sldId id="362" r:id="rId12"/>
    <p:sldId id="363" r:id="rId13"/>
    <p:sldId id="351" r:id="rId14"/>
    <p:sldId id="342" r:id="rId15"/>
    <p:sldId id="364" r:id="rId16"/>
    <p:sldId id="343" r:id="rId17"/>
    <p:sldId id="333" r:id="rId18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2029" autoAdjust="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64AB42-1656-4AA3-AD0C-563F4A5A9C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9490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69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D9D4-4500-49F7-9693-C5C742EAE3C2}" type="datetime1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/>
            </a:lvl1pPr>
          </a:lstStyle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95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66D12-855D-4F82-82F1-14E52F43EF67}" type="datetime1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/>
            </a:lvl1pPr>
          </a:lstStyle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69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7260-1AB0-4C1A-9B70-279C97CE024A}" type="datetime1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97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1259-A897-427E-81FB-EDD216D362BE}" type="datetime1">
              <a:rPr lang="en-US" smtClean="0"/>
              <a:pPr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12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FA38-E8DD-4A79-8B72-6736E505573D}" type="datetime1">
              <a:rPr lang="en-US" smtClean="0"/>
              <a:pPr/>
              <a:t>12/14/2022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71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EA72-6E7C-49EB-B86D-4070A86FE430}" type="datetime1">
              <a:rPr lang="en-US" smtClean="0"/>
              <a:pPr/>
              <a:t>12/14/2022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566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2922-5AFB-496A-8E50-9832802DEBE2}" type="datetime1">
              <a:rPr lang="en-US" smtClean="0"/>
              <a:pPr/>
              <a:t>12/14/2022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986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FDE9-0147-436B-940E-4467CCFA739B}" type="datetime1">
              <a:rPr lang="en-US" smtClean="0"/>
              <a:pPr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6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838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1FC46-932D-4B86-B208-6337A5262658}" type="datetime1">
              <a:rPr lang="en-US" smtClean="0"/>
              <a:pPr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487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2475-3C29-4D73-8B9C-2BE6DA9CCEE9}" type="datetime1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87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FEA5-2F3F-467D-AAED-D811BD169EBD}" type="datetime1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23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8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32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5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50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2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2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88302-4C1C-4B0E-8D48-BA398AD95301}" type="datetime1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A2A11-9618-422A-BFE7-652E5382B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21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014492" y="935321"/>
            <a:ext cx="1994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FGAI4H-Q-047-A01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7201706" y="1304653"/>
            <a:ext cx="2807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Douala, 6-9 </a:t>
            </a:r>
            <a:r>
              <a:rPr lang="en-US"/>
              <a:t>December 2022</a:t>
            </a:r>
            <a:endParaRPr lang="en-GB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809462"/>
              </p:ext>
            </p:extLst>
          </p:nvPr>
        </p:nvGraphicFramePr>
        <p:xfrm>
          <a:off x="1790700" y="3247161"/>
          <a:ext cx="8401049" cy="2080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6348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476483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57821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Editor DEL9.1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fr-FR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Att.1 - </a:t>
                      </a:r>
                      <a:r>
                        <a:rPr lang="en-US" sz="1800" b="0" i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Presentation</a:t>
                      </a:r>
                      <a:r>
                        <a:rPr lang="fr-FR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Updates on DEL9.1 - Mobile Applications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Manjeet Singh Chalga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manjeetchalga@gmail.com, chalgams.hq@icmr.gov.in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contains u</a:t>
                      </a:r>
                      <a:r>
                        <a:rPr lang="fr-FR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pdates</a:t>
                      </a:r>
                      <a:r>
                        <a:rPr lang="fr-FR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DEL9.1 - Mobile Applications</a:t>
                      </a:r>
                      <a:r>
                        <a:rPr lang="en-US" sz="1800" dirty="0"/>
                        <a:t>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304801"/>
            <a:ext cx="85563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1F497D"/>
                </a:solidFill>
                <a:latin typeface="Calibri"/>
              </a:rPr>
              <a:t>Working of Web &amp; Mobile App based System</a:t>
            </a:r>
          </a:p>
        </p:txBody>
      </p:sp>
      <p:sp>
        <p:nvSpPr>
          <p:cNvPr id="8" name="Down Arrow 7"/>
          <p:cNvSpPr/>
          <p:nvPr/>
        </p:nvSpPr>
        <p:spPr>
          <a:xfrm>
            <a:off x="2514601" y="2574552"/>
            <a:ext cx="380999" cy="914400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0" name="Picture 5" descr="Image result for computer pic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636061"/>
            <a:ext cx="1512238" cy="1118245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981200" y="4936653"/>
            <a:ext cx="213360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2400" b="1" dirty="0">
                <a:solidFill>
                  <a:prstClr val="black"/>
                </a:solidFill>
                <a:latin typeface="Calibri"/>
              </a:rPr>
              <a:t>Web Server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267200" y="4708152"/>
            <a:ext cx="19770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IN" sz="2000" b="1" dirty="0">
                <a:solidFill>
                  <a:srgbClr val="1F497D"/>
                </a:solidFill>
                <a:latin typeface="Calibri"/>
              </a:rPr>
              <a:t>Data Synchronization</a:t>
            </a:r>
          </a:p>
        </p:txBody>
      </p:sp>
      <p:sp>
        <p:nvSpPr>
          <p:cNvPr id="17" name="AutoShape 2"/>
          <p:cNvSpPr>
            <a:spLocks noChangeArrowheads="1"/>
          </p:cNvSpPr>
          <p:nvPr/>
        </p:nvSpPr>
        <p:spPr bwMode="auto">
          <a:xfrm rot="10800000">
            <a:off x="4267201" y="4250952"/>
            <a:ext cx="1828800" cy="228600"/>
          </a:xfrm>
          <a:prstGeom prst="rightArrow">
            <a:avLst>
              <a:gd name="adj1" fmla="val 50000"/>
              <a:gd name="adj2" fmla="val 7368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IN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8" name="AutoShape 2"/>
          <p:cNvSpPr>
            <a:spLocks noChangeArrowheads="1"/>
          </p:cNvSpPr>
          <p:nvPr/>
        </p:nvSpPr>
        <p:spPr bwMode="auto">
          <a:xfrm>
            <a:off x="4267202" y="3869952"/>
            <a:ext cx="1905000" cy="228600"/>
          </a:xfrm>
          <a:prstGeom prst="rightArrow">
            <a:avLst>
              <a:gd name="adj1" fmla="val 50000"/>
              <a:gd name="adj2" fmla="val 7368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IN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9" name="Cloud 18"/>
          <p:cNvSpPr/>
          <p:nvPr/>
        </p:nvSpPr>
        <p:spPr>
          <a:xfrm>
            <a:off x="4419602" y="3565152"/>
            <a:ext cx="1219200" cy="11430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IN" sz="2400" b="1" dirty="0">
                <a:solidFill>
                  <a:prstClr val="white"/>
                </a:solidFill>
                <a:latin typeface="Calibri"/>
              </a:rPr>
              <a:t>Internet</a:t>
            </a:r>
            <a:endParaRPr lang="en-US" sz="2400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496361" y="6036076"/>
            <a:ext cx="25145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IN" sz="2000" b="1" dirty="0">
                <a:solidFill>
                  <a:srgbClr val="1F497D"/>
                </a:solidFill>
                <a:latin typeface="Calibri"/>
              </a:rPr>
              <a:t>Mobile Application</a:t>
            </a:r>
          </a:p>
        </p:txBody>
      </p:sp>
      <p:pic>
        <p:nvPicPr>
          <p:cNvPr id="21" name="Picture 2" descr="F:\manjeet\Research\cachar\Screenshots\Screenshot_2017-11-21-11-40-3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4400" y="2879352"/>
            <a:ext cx="1688480" cy="3156724"/>
          </a:xfrm>
          <a:prstGeom prst="rect">
            <a:avLst/>
          </a:prstGeom>
          <a:noFill/>
        </p:spPr>
      </p:pic>
      <p:sp>
        <p:nvSpPr>
          <p:cNvPr id="22" name="Right Arrow 21"/>
          <p:cNvSpPr/>
          <p:nvPr/>
        </p:nvSpPr>
        <p:spPr>
          <a:xfrm rot="1870296">
            <a:off x="5981913" y="1939005"/>
            <a:ext cx="2228547" cy="45810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1" y="1143000"/>
            <a:ext cx="1259317" cy="133015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3886200" y="1447428"/>
            <a:ext cx="23622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2400" b="1" dirty="0">
                <a:solidFill>
                  <a:prstClr val="black"/>
                </a:solidFill>
                <a:latin typeface="Calibri"/>
              </a:rPr>
              <a:t>Common Questionnaire Database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9016" y="2903970"/>
            <a:ext cx="1751631" cy="313210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152400"/>
            <a:ext cx="855631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1F497D"/>
                </a:solidFill>
                <a:latin typeface="Calibri"/>
              </a:rPr>
              <a:t>Research Activities being Conducted at </a:t>
            </a:r>
          </a:p>
          <a:p>
            <a:pPr algn="ctr" defTabSz="914400"/>
            <a:r>
              <a:rPr lang="en-GB" sz="3200" b="1" dirty="0">
                <a:solidFill>
                  <a:srgbClr val="1F497D"/>
                </a:solidFill>
                <a:latin typeface="Calibri"/>
              </a:rPr>
              <a:t>ICMR-</a:t>
            </a:r>
            <a:r>
              <a:rPr lang="en-GB" sz="3200" b="1" dirty="0" err="1">
                <a:solidFill>
                  <a:srgbClr val="1F497D"/>
                </a:solidFill>
                <a:latin typeface="Calibri"/>
              </a:rPr>
              <a:t>eGovernance</a:t>
            </a:r>
            <a:r>
              <a:rPr lang="en-GB" sz="3200" b="1" dirty="0">
                <a:solidFill>
                  <a:srgbClr val="1F497D"/>
                </a:solidFill>
                <a:latin typeface="Calibri"/>
              </a:rPr>
              <a:t> Cell using automated system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7400" y="1371600"/>
            <a:ext cx="8153400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black"/>
                </a:solidFill>
                <a:latin typeface="Calibri"/>
              </a:rPr>
              <a:t>TB prevalence in Tribal Population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RBSK-TB among school students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Adherence to TB Preventive Treatment</a:t>
            </a:r>
            <a:endParaRPr lang="en-GB" sz="3200" dirty="0">
              <a:solidFill>
                <a:prstClr val="black"/>
              </a:solidFill>
              <a:latin typeface="Calibri"/>
            </a:endParaRP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Strengthening NTEP Program 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Mega TB Elimination Project</a:t>
            </a:r>
            <a:endParaRPr lang="en-US" sz="32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Mobile App to Assign Cause of </a:t>
            </a:r>
            <a:r>
              <a:rPr lang="en-GB" sz="3200" dirty="0">
                <a:solidFill>
                  <a:srgbClr val="0070C0"/>
                </a:solidFill>
                <a:latin typeface="Calibri"/>
              </a:rPr>
              <a:t>Death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black"/>
                </a:solidFill>
                <a:latin typeface="Calibri"/>
              </a:rPr>
              <a:t>Palliative Care for Cancer patients</a:t>
            </a: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  <a:latin typeface="Calibri"/>
              </a:rPr>
              <a:t>AI Tool for </a:t>
            </a:r>
            <a:r>
              <a:rPr lang="en-US" sz="3200" dirty="0">
                <a:solidFill>
                  <a:srgbClr val="0070C0"/>
                </a:solidFill>
                <a:latin typeface="Calibri"/>
              </a:rPr>
              <a:t>Screening/detection of TB using Chest X-rays</a:t>
            </a:r>
            <a:endParaRPr lang="en-GB" sz="3200" dirty="0">
              <a:solidFill>
                <a:srgbClr val="0070C0"/>
              </a:solidFill>
              <a:latin typeface="Calibri"/>
            </a:endParaRPr>
          </a:p>
          <a:p>
            <a:pPr marL="457200" indent="-457200" defTabSz="9144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black"/>
                </a:solidFill>
                <a:latin typeface="Calibri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772923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06888" y="294383"/>
            <a:ext cx="85563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0070C0"/>
                </a:solidFill>
                <a:latin typeface="Calibri"/>
              </a:rPr>
              <a:t>Benefits of automated Website &amp; App System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37FA2A11-9618-422A-BFE7-652E5382B1B8}" type="slidenum">
              <a:rPr lang="en-US">
                <a:solidFill>
                  <a:prstClr val="white">
                    <a:tint val="75000"/>
                  </a:prstClr>
                </a:solidFill>
                <a:latin typeface="Calibri"/>
              </a:rPr>
              <a:pPr defTabSz="914400"/>
              <a:t>12</a:t>
            </a:fld>
            <a:endParaRPr lang="en-US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33600" y="1379816"/>
            <a:ext cx="8153400" cy="38779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41325" indent="-44132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 err="1">
                <a:solidFill>
                  <a:prstClr val="black"/>
                </a:solidFill>
                <a:latin typeface="Calibri"/>
              </a:rPr>
              <a:t>Updation</a:t>
            </a:r>
            <a:r>
              <a:rPr lang="en-GB" sz="2800" b="1" dirty="0">
                <a:solidFill>
                  <a:prstClr val="black"/>
                </a:solidFill>
                <a:latin typeface="Calibri"/>
              </a:rPr>
              <a:t> in website &amp; App is easy by modifying common questionnaire database</a:t>
            </a:r>
          </a:p>
          <a:p>
            <a:pPr marL="441325" indent="-44132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>
                <a:solidFill>
                  <a:prstClr val="black"/>
                </a:solidFill>
                <a:latin typeface="Calibri"/>
              </a:rPr>
              <a:t>Easy Data synchronisation between App &amp; website </a:t>
            </a:r>
          </a:p>
          <a:p>
            <a:pPr marL="441325" indent="-44132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>
                <a:solidFill>
                  <a:prstClr val="black"/>
                </a:solidFill>
                <a:latin typeface="Calibri"/>
              </a:rPr>
              <a:t>Easy Data validation</a:t>
            </a:r>
          </a:p>
          <a:p>
            <a:pPr marL="441325" indent="-44132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>
                <a:solidFill>
                  <a:prstClr val="black"/>
                </a:solidFill>
                <a:latin typeface="Calibri"/>
              </a:rPr>
              <a:t>Export of Data in Decoded/Encoded format is easy</a:t>
            </a:r>
          </a:p>
          <a:p>
            <a:pPr marL="441325" indent="-44132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>
                <a:solidFill>
                  <a:prstClr val="black"/>
                </a:solidFill>
                <a:latin typeface="Calibri"/>
              </a:rPr>
              <a:t>Easy to implement Security policies</a:t>
            </a:r>
          </a:p>
          <a:p>
            <a:pPr marL="441325" indent="-44132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>
                <a:solidFill>
                  <a:prstClr val="black"/>
                </a:solidFill>
                <a:latin typeface="Calibri"/>
              </a:rPr>
              <a:t>Easily replicable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21530" y="2967335"/>
            <a:ext cx="3148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914400"/>
            <a:r>
              <a:rPr lang="en-US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rPr>
              <a:t>Thank You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37FA2A11-9618-422A-BFE7-652E5382B1B8}" type="slidenum">
              <a:rPr lang="en-US">
                <a:solidFill>
                  <a:prstClr val="white">
                    <a:tint val="75000"/>
                  </a:prstClr>
                </a:solidFill>
                <a:latin typeface="Calibri"/>
              </a:rPr>
              <a:pPr defTabSz="914400"/>
              <a:t>13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06888" y="228601"/>
            <a:ext cx="85563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defTabSz="914400"/>
            <a:r>
              <a:rPr lang="en-IN" sz="2400" b="1" dirty="0">
                <a:solidFill>
                  <a:srgbClr val="C00000"/>
                </a:solidFill>
                <a:latin typeface="Calibri"/>
              </a:rPr>
              <a:t>FG-AI4H</a:t>
            </a:r>
          </a:p>
          <a:p>
            <a:pPr algn="r" defTabSz="914400"/>
            <a:r>
              <a:rPr lang="en-US" sz="2400" dirty="0">
                <a:solidFill>
                  <a:srgbClr val="C00000"/>
                </a:solidFill>
                <a:latin typeface="Calibri"/>
              </a:rPr>
              <a:t>Douala, 6-9 December 2022</a:t>
            </a:r>
            <a:endParaRPr lang="en-GB" sz="2400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06888" y="1091626"/>
            <a:ext cx="85563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IN" sz="3200" b="1" dirty="0">
                <a:solidFill>
                  <a:srgbClr val="1F497D"/>
                </a:solidFill>
                <a:latin typeface="Calibri"/>
              </a:rPr>
              <a:t>DEL-09 :  AI4H Applications and Platforms</a:t>
            </a:r>
            <a:endParaRPr lang="en-US" sz="32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06888" y="3307141"/>
            <a:ext cx="855631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IN" sz="3200" b="1" dirty="0">
                <a:solidFill>
                  <a:prstClr val="black"/>
                </a:solidFill>
                <a:latin typeface="Calibri"/>
              </a:rPr>
              <a:t>Dr Manjeet Singh Chalga</a:t>
            </a:r>
          </a:p>
          <a:p>
            <a:pPr algn="ctr" defTabSz="914400"/>
            <a:r>
              <a:rPr lang="en-IN" sz="3200" b="1" dirty="0">
                <a:solidFill>
                  <a:prstClr val="black"/>
                </a:solidFill>
                <a:latin typeface="Calibri"/>
              </a:rPr>
              <a:t>Scientist-D </a:t>
            </a:r>
          </a:p>
          <a:p>
            <a:pPr algn="ctr" defTabSz="914400"/>
            <a:r>
              <a:rPr lang="en-IN" sz="3200" b="1" dirty="0">
                <a:solidFill>
                  <a:prstClr val="black"/>
                </a:solidFill>
                <a:latin typeface="Calibri"/>
              </a:rPr>
              <a:t>Indian Council of Medical Research, India</a:t>
            </a:r>
          </a:p>
          <a:p>
            <a:pPr algn="ctr" defTabSz="914400"/>
            <a:r>
              <a:rPr lang="en-IN" sz="3200" b="1" dirty="0">
                <a:solidFill>
                  <a:prstClr val="black"/>
                </a:solidFill>
                <a:latin typeface="Calibri"/>
              </a:rPr>
              <a:t>+91-95827 76792</a:t>
            </a:r>
          </a:p>
          <a:p>
            <a:pPr algn="ctr" defTabSz="914400"/>
            <a:r>
              <a:rPr lang="en-IN" sz="3200" b="1" dirty="0">
                <a:solidFill>
                  <a:prstClr val="black"/>
                </a:solidFill>
                <a:latin typeface="Calibri"/>
              </a:rPr>
              <a:t>manjeetchalga@gmail.com, chalgams.hq@icmr.gov.in</a:t>
            </a:r>
            <a:endParaRPr lang="en-US" sz="32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Picture 2" descr="https://egovcell.icmr.org.in/images/new_logo_icm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2038" y="2057401"/>
            <a:ext cx="2381250" cy="1143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06888" y="381001"/>
            <a:ext cx="8556312" cy="50013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0070C0"/>
                </a:solidFill>
                <a:latin typeface="Calibri"/>
              </a:rPr>
              <a:t>Objectives:</a:t>
            </a:r>
            <a:endParaRPr lang="en-US" sz="3200" dirty="0">
              <a:solidFill>
                <a:srgbClr val="0070C0"/>
              </a:solidFill>
              <a:latin typeface="Calibri"/>
            </a:endParaRPr>
          </a:p>
          <a:p>
            <a:pPr marL="536575" indent="-536575" defTabSz="914400">
              <a:spcAft>
                <a:spcPts val="600"/>
              </a:spcAft>
              <a:buFont typeface="Arial" pitchFamily="34" charset="0"/>
              <a:buChar char="•"/>
            </a:pPr>
            <a:endParaRPr lang="en-GB" sz="1600" dirty="0">
              <a:solidFill>
                <a:prstClr val="black"/>
              </a:solidFill>
              <a:latin typeface="Calibri"/>
            </a:endParaRPr>
          </a:p>
          <a:p>
            <a:pPr marL="536575" indent="-536575" defTabSz="9144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3200" dirty="0">
                <a:solidFill>
                  <a:prstClr val="black"/>
                </a:solidFill>
                <a:latin typeface="Calibri"/>
              </a:rPr>
              <a:t>to understand development of AI tool for Health using Mobile Applications &amp; Cloud Applications</a:t>
            </a: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536575" indent="-536575" defTabSz="9144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3200" dirty="0">
                <a:solidFill>
                  <a:prstClr val="black"/>
                </a:solidFill>
                <a:latin typeface="Calibri"/>
              </a:rPr>
              <a:t>to discuss on technology, security and legal issues related to these AI tools </a:t>
            </a: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536575" indent="-536575" defTabSz="9144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3200" dirty="0">
                <a:solidFill>
                  <a:prstClr val="black"/>
                </a:solidFill>
                <a:latin typeface="Calibri"/>
              </a:rPr>
              <a:t>to coordinate the process in collaboration with the Focus Group management and working groups.</a:t>
            </a:r>
            <a:endParaRPr lang="en-US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37FA2A11-9618-422A-BFE7-652E5382B1B8}" type="slidenum">
              <a:rPr lang="en-US">
                <a:solidFill>
                  <a:prstClr val="white">
                    <a:tint val="75000"/>
                  </a:prstClr>
                </a:solidFill>
                <a:latin typeface="Calibri"/>
              </a:rPr>
              <a:pPr defTabSz="914400"/>
              <a:t>3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06888" y="294382"/>
            <a:ext cx="855631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0070C0"/>
                </a:solidFill>
                <a:latin typeface="Calibri"/>
              </a:rPr>
              <a:t>Key features required for development of AI tool for Health using Mobile Application 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7400" y="1730812"/>
            <a:ext cx="81534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dirty="0">
                <a:solidFill>
                  <a:prstClr val="black"/>
                </a:solidFill>
                <a:latin typeface="Calibri"/>
              </a:rPr>
              <a:t>PAS 277:2015 Health and wellness apps. Quality criteria across the life cycle. Code of practice</a:t>
            </a:r>
            <a:endParaRPr lang="en-US" sz="32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7400" y="3260497"/>
            <a:ext cx="81534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dirty="0">
                <a:solidFill>
                  <a:prstClr val="black"/>
                </a:solidFill>
                <a:latin typeface="Calibri"/>
              </a:rPr>
              <a:t>Good practice guidelines on health apps and smart devices (mobile health or </a:t>
            </a:r>
            <a:r>
              <a:rPr lang="en-GB" sz="3200" dirty="0" err="1">
                <a:solidFill>
                  <a:prstClr val="black"/>
                </a:solidFill>
                <a:latin typeface="Calibri"/>
              </a:rPr>
              <a:t>mhealth</a:t>
            </a:r>
            <a:r>
              <a:rPr lang="en-GB" sz="3200" dirty="0">
                <a:solidFill>
                  <a:prstClr val="black"/>
                </a:solidFill>
                <a:latin typeface="Calibri"/>
              </a:rPr>
              <a:t>)</a:t>
            </a:r>
            <a:endParaRPr lang="en-US" sz="32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790182"/>
            <a:ext cx="81534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dirty="0">
                <a:solidFill>
                  <a:prstClr val="black"/>
                </a:solidFill>
                <a:latin typeface="Calibri"/>
              </a:rPr>
              <a:t>Guiding Principles of Practice and Transparency for Mobile Health Solutions (CTA-2073)</a:t>
            </a:r>
            <a:endParaRPr lang="en-US" sz="3200" b="1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304800"/>
            <a:ext cx="855631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2800" b="1" u="sng" dirty="0">
                <a:solidFill>
                  <a:srgbClr val="1F497D"/>
                </a:solidFill>
                <a:latin typeface="Calibri"/>
              </a:rPr>
              <a:t>Mobile Applications for Health increasing globally</a:t>
            </a:r>
            <a:r>
              <a:rPr lang="en-GB" sz="3200" b="1" u="sng" baseline="30000" dirty="0">
                <a:solidFill>
                  <a:srgbClr val="1F497D"/>
                </a:solidFill>
                <a:latin typeface="Calibri"/>
              </a:rPr>
              <a:t>[1]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7400" y="838201"/>
            <a:ext cx="815340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85750" indent="-285750" defTabSz="9144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prstClr val="black"/>
                </a:solidFill>
                <a:latin typeface="Calibri"/>
              </a:rPr>
              <a:t>In 2018, Mobile Applications on Health valued around US$28.320 billion</a:t>
            </a:r>
          </a:p>
          <a:p>
            <a:pPr marL="285750" indent="-285750" defTabSz="9144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  <a:latin typeface="Calibri"/>
              </a:rPr>
              <a:t>By 2023, Mobile Applications is estimated to touch US$102.35 billion </a:t>
            </a:r>
          </a:p>
          <a:p>
            <a:pPr marL="285750" indent="-285750" defTabSz="9144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prstClr val="black"/>
                </a:solidFill>
                <a:latin typeface="Calibri"/>
              </a:rPr>
              <a:t>Compounded Annual Growth Rate is 29.30%</a:t>
            </a:r>
          </a:p>
          <a:p>
            <a:pPr defTabSz="914400">
              <a:lnSpc>
                <a:spcPct val="150000"/>
              </a:lnSpc>
            </a:pPr>
            <a:r>
              <a:rPr lang="en-GB" sz="2400" b="1" u="sng" dirty="0">
                <a:solidFill>
                  <a:srgbClr val="FF0000"/>
                </a:solidFill>
                <a:latin typeface="Calibri"/>
              </a:rPr>
              <a:t>In the first quarter of 2022</a:t>
            </a:r>
          </a:p>
          <a:p>
            <a:pPr marL="285750" indent="-285750" defTabSz="9144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  <a:latin typeface="Calibri"/>
              </a:rPr>
              <a:t>52,565</a:t>
            </a:r>
            <a:r>
              <a:rPr lang="en-GB" sz="2400" b="1" dirty="0">
                <a:solidFill>
                  <a:prstClr val="black"/>
                </a:solidFill>
                <a:latin typeface="Calibri"/>
              </a:rPr>
              <a:t> healthcare apps were available at Google play store</a:t>
            </a:r>
          </a:p>
          <a:p>
            <a:pPr marL="285750" indent="-285750" defTabSz="9144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  <a:latin typeface="Calibri"/>
              </a:rPr>
              <a:t>51,320</a:t>
            </a:r>
            <a:r>
              <a:rPr lang="en-GB" sz="2400" b="1" dirty="0">
                <a:solidFill>
                  <a:prstClr val="black"/>
                </a:solidFill>
                <a:latin typeface="Calibri"/>
              </a:rPr>
              <a:t> healthcare apps were available at Apple App Store</a:t>
            </a:r>
            <a:endParaRPr lang="en-IN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33600" y="5410201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Bef>
                <a:spcPts val="600"/>
              </a:spcBef>
            </a:pPr>
            <a:r>
              <a:rPr lang="en-GB" b="1" dirty="0">
                <a:solidFill>
                  <a:srgbClr val="1F497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[1] </a:t>
            </a:r>
            <a:r>
              <a:rPr lang="en-US" b="1" dirty="0">
                <a:solidFill>
                  <a:srgbClr val="1F497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Mobile Health (</a:t>
            </a:r>
            <a:r>
              <a:rPr lang="en-US" b="1" dirty="0" err="1">
                <a:solidFill>
                  <a:srgbClr val="1F497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mHealth</a:t>
            </a:r>
            <a:r>
              <a:rPr lang="en-US" b="1" dirty="0">
                <a:solidFill>
                  <a:srgbClr val="1F497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App Market 2017-2023:  </a:t>
            </a:r>
            <a:r>
              <a:rPr lang="en-GB" b="1" u="sng" dirty="0">
                <a:solidFill>
                  <a:srgbClr val="1F497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https://www.globenewswire.com/news-release/2017/12/15/1262662/0/en/Mobile-Health-mHealth-App-Market-2017-2023-by-App-Type-Service-Connected-Medical-Device-Geography.html</a:t>
            </a:r>
            <a:endParaRPr lang="en-IN" b="1" dirty="0">
              <a:solidFill>
                <a:srgbClr val="1F497D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063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47530" y="762000"/>
            <a:ext cx="4224670" cy="5054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Education &amp; Prevention</a:t>
            </a:r>
            <a:endParaRPr lang="en-IN" sz="24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Scheduling &amp; Reminders</a:t>
            </a:r>
            <a:endParaRPr lang="en-IN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Patient Engagement &amp; Support</a:t>
            </a:r>
            <a:endParaRPr lang="en-IN" sz="24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Chronic Disease Management</a:t>
            </a:r>
            <a:endParaRPr lang="en-IN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Condition Education &amp; Management</a:t>
            </a:r>
            <a:endParaRPr lang="en-IN" sz="24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Telehealth &amp; Telemedicine</a:t>
            </a:r>
            <a:endParaRPr lang="en-IN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Prescription Filling &amp; Adherence</a:t>
            </a:r>
            <a:endParaRPr lang="en-IN" sz="24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67000" y="175438"/>
            <a:ext cx="6761146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lnSpc>
                <a:spcPct val="107000"/>
              </a:lnSpc>
              <a:spcAft>
                <a:spcPts val="800"/>
              </a:spcAft>
            </a:pPr>
            <a:r>
              <a:rPr lang="en-US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Health Apps for Consumers (Approx. 85%)</a:t>
            </a:r>
            <a:r>
              <a:rPr lang="en-US" sz="2800" b="1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 [2]</a:t>
            </a:r>
            <a:endParaRPr lang="en-IN" sz="2800" b="1" baseline="30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48130" y="819185"/>
            <a:ext cx="3538870" cy="4762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Health Services Directory</a:t>
            </a:r>
            <a:endParaRPr lang="en-IN" sz="24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Self-Monitoring</a:t>
            </a:r>
            <a:endParaRPr lang="en-IN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Symptom Checkers</a:t>
            </a:r>
            <a:endParaRPr lang="en-IN" sz="24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Rehabilitation Programs</a:t>
            </a:r>
            <a:endParaRPr lang="en-IN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Lifestyle &amp; Wellness</a:t>
            </a:r>
            <a:endParaRPr lang="en-IN" sz="24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Mental Health</a:t>
            </a:r>
            <a:endParaRPr lang="en-IN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Fitness &amp; Dieting</a:t>
            </a:r>
            <a:endParaRPr lang="en-IN" sz="24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Women’s Health</a:t>
            </a:r>
            <a:endParaRPr lang="en-IN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33600" y="5906869"/>
            <a:ext cx="8077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sz="2000" b="1" i="1" dirty="0">
                <a:solidFill>
                  <a:srgbClr val="1F497D"/>
                </a:solidFill>
                <a:latin typeface="Calibri"/>
              </a:rPr>
              <a:t>[2] Liquid State : A Dive into Health Apps: Types, Trends &amp; Tips for Success (</a:t>
            </a:r>
            <a:r>
              <a:rPr lang="en-IN" sz="2000" b="1" i="1" dirty="0">
                <a:solidFill>
                  <a:srgbClr val="1F497D"/>
                </a:solidFill>
                <a:latin typeface="Calibri"/>
              </a:rPr>
              <a:t>https://liquid-state.com/mobile-health-apps-types-trends-tips/)</a:t>
            </a:r>
          </a:p>
        </p:txBody>
      </p:sp>
    </p:spTree>
    <p:extLst>
      <p:ext uri="{BB962C8B-B14F-4D97-AF65-F5344CB8AC3E}">
        <p14:creationId xmlns:p14="http://schemas.microsoft.com/office/powerpoint/2010/main" val="380559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47530" y="914401"/>
            <a:ext cx="4224670" cy="4642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Medical Reference &amp; Database</a:t>
            </a: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Drug Reference</a:t>
            </a: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Disease Diagnosis</a:t>
            </a: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Medical Calculators</a:t>
            </a: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Clinical Communication </a:t>
            </a: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Hospital Information Systems</a:t>
            </a: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Medical Education &amp; Teaching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2755940" y="152401"/>
            <a:ext cx="7073860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lnSpc>
                <a:spcPct val="107000"/>
              </a:lnSpc>
              <a:spcAft>
                <a:spcPts val="800"/>
              </a:spcAft>
            </a:pPr>
            <a:r>
              <a:rPr lang="en-US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Health Apps for Professionals (Approx. 15%)</a:t>
            </a:r>
            <a:r>
              <a:rPr lang="en-US" sz="2800" b="1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 [2]</a:t>
            </a:r>
            <a:endParaRPr lang="en-IN" sz="2800" b="1" baseline="30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ngsana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24600" y="971585"/>
            <a:ext cx="3810000" cy="4161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Telehealth </a:t>
            </a: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Patient Health Tracking</a:t>
            </a: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Remote Patient Monitoring</a:t>
            </a: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Appointments &amp; Clinical Assistance</a:t>
            </a: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Managing Clinical &amp; Financial Records</a:t>
            </a:r>
          </a:p>
          <a:p>
            <a:pPr marL="457200" indent="-457200" defTabSz="9144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/>
              </a:rPr>
              <a:t>Professional Networking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2133600" y="5638800"/>
            <a:ext cx="8077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sz="2000" b="1" i="1" dirty="0">
                <a:solidFill>
                  <a:srgbClr val="0070C0"/>
                </a:solidFill>
                <a:latin typeface="Calibri"/>
              </a:rPr>
              <a:t>[2] Liquid State : A Dive into Health Apps: Types, Trends &amp; Tips for Success (</a:t>
            </a:r>
            <a:r>
              <a:rPr lang="en-IN" sz="2000" b="1" i="1" dirty="0">
                <a:solidFill>
                  <a:srgbClr val="0070C0"/>
                </a:solidFill>
                <a:latin typeface="Calibri"/>
              </a:rPr>
              <a:t>https://liquid-state.com/mobile-health-apps-types-trends-tips/)</a:t>
            </a:r>
          </a:p>
        </p:txBody>
      </p:sp>
    </p:spTree>
    <p:extLst>
      <p:ext uri="{BB962C8B-B14F-4D97-AF65-F5344CB8AC3E}">
        <p14:creationId xmlns:p14="http://schemas.microsoft.com/office/powerpoint/2010/main" val="213884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28800" y="294382"/>
            <a:ext cx="855631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1F497D"/>
                </a:solidFill>
                <a:latin typeface="Calibri"/>
              </a:rPr>
              <a:t>Basic Structure of Mobile Application and Cloud based Applications developed by ICMR- </a:t>
            </a:r>
            <a:r>
              <a:rPr lang="en-GB" sz="3200" b="1" dirty="0" err="1">
                <a:solidFill>
                  <a:srgbClr val="1F497D"/>
                </a:solidFill>
                <a:latin typeface="Calibri"/>
              </a:rPr>
              <a:t>eGovernance</a:t>
            </a:r>
            <a:r>
              <a:rPr lang="en-GB" sz="3200" b="1" dirty="0">
                <a:solidFill>
                  <a:srgbClr val="1F497D"/>
                </a:solidFill>
                <a:latin typeface="Calibri"/>
              </a:rPr>
              <a:t> Cell for Disease Surveillance</a:t>
            </a:r>
          </a:p>
        </p:txBody>
      </p:sp>
      <p:sp>
        <p:nvSpPr>
          <p:cNvPr id="6" name="Rectangle 5"/>
          <p:cNvSpPr/>
          <p:nvPr/>
        </p:nvSpPr>
        <p:spPr>
          <a:xfrm>
            <a:off x="1828800" y="1752600"/>
            <a:ext cx="8229600" cy="46474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endParaRPr lang="en-GB" sz="2400" b="1" dirty="0">
              <a:solidFill>
                <a:prstClr val="black"/>
              </a:solidFill>
              <a:latin typeface="Calibri"/>
            </a:endParaRPr>
          </a:p>
          <a:p>
            <a:pPr marL="536575" indent="-53657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>
                <a:solidFill>
                  <a:prstClr val="black"/>
                </a:solidFill>
                <a:latin typeface="Calibri"/>
              </a:rPr>
              <a:t>Applications for Disease Surveillance contains </a:t>
            </a:r>
            <a:r>
              <a:rPr lang="en-GB" sz="2800" b="1" dirty="0">
                <a:solidFill>
                  <a:srgbClr val="0070C0"/>
                </a:solidFill>
                <a:latin typeface="Calibri"/>
              </a:rPr>
              <a:t> repeated pattern of questionnaire</a:t>
            </a:r>
            <a:r>
              <a:rPr lang="en-GB" sz="2800" b="1" dirty="0">
                <a:solidFill>
                  <a:prstClr val="black"/>
                </a:solidFill>
                <a:latin typeface="Calibri"/>
              </a:rPr>
              <a:t>. </a:t>
            </a:r>
          </a:p>
          <a:p>
            <a:pPr marL="536575" indent="-53657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>
                <a:solidFill>
                  <a:srgbClr val="0070C0"/>
                </a:solidFill>
                <a:latin typeface="Calibri"/>
              </a:rPr>
              <a:t>Content Management System</a:t>
            </a:r>
            <a:r>
              <a:rPr lang="en-GB" sz="2800" b="1" dirty="0">
                <a:solidFill>
                  <a:prstClr val="black"/>
                </a:solidFill>
                <a:latin typeface="Calibri"/>
              </a:rPr>
              <a:t> for developing web based health information system are available for generating questionnaire for Disease Surveillance </a:t>
            </a:r>
          </a:p>
          <a:p>
            <a:pPr marL="536575" indent="-536575" defTabSz="9144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b="1" dirty="0">
                <a:solidFill>
                  <a:srgbClr val="0070C0"/>
                </a:solidFill>
                <a:latin typeface="Calibri"/>
              </a:rPr>
              <a:t>ICMR-</a:t>
            </a:r>
            <a:r>
              <a:rPr lang="en-GB" sz="2800" b="1" dirty="0" err="1">
                <a:solidFill>
                  <a:srgbClr val="0070C0"/>
                </a:solidFill>
                <a:latin typeface="Calibri"/>
              </a:rPr>
              <a:t>eGovernance</a:t>
            </a:r>
            <a:r>
              <a:rPr lang="en-GB" sz="2800" b="1" dirty="0">
                <a:solidFill>
                  <a:srgbClr val="0070C0"/>
                </a:solidFill>
                <a:latin typeface="Calibri"/>
              </a:rPr>
              <a:t> Cell</a:t>
            </a:r>
            <a:r>
              <a:rPr lang="en-GB" sz="2800" b="1" dirty="0">
                <a:solidFill>
                  <a:prstClr val="black"/>
                </a:solidFill>
                <a:latin typeface="Calibri"/>
              </a:rPr>
              <a:t> has developed its own Web based and Mobile App based system which can be replicated easily to conduct </a:t>
            </a:r>
            <a:r>
              <a:rPr lang="en-GB" sz="2800" b="1" dirty="0">
                <a:solidFill>
                  <a:srgbClr val="0070C0"/>
                </a:solidFill>
                <a:latin typeface="Calibri"/>
              </a:rPr>
              <a:t>research studies</a:t>
            </a:r>
            <a:endParaRPr lang="en-US" sz="2800" b="1" dirty="0">
              <a:solidFill>
                <a:srgbClr val="0070C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0236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0"/>
            <a:ext cx="855631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3200" b="1" dirty="0">
                <a:solidFill>
                  <a:srgbClr val="1F497D"/>
                </a:solidFill>
                <a:latin typeface="Calibri"/>
              </a:rPr>
              <a:t>Web based system for preparing questionnaire for Disease Surveillance based Research Projects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1304762"/>
            <a:ext cx="6692342" cy="547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377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GAI4H-Q-000_PPT-Template-16x9.pptx" id="{EB050EB5-7CE9-4C37-B18E-39E881A05EF8}" vid="{B07F01C1-6099-4740-A8A3-10552FEDBA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E8BD07-8CD8-4296-A424-1FB8FE82C8F2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FGAI4H-Q-000_PPT-Template-16x9</Template>
  <TotalTime>8</TotalTime>
  <Words>666</Words>
  <Application>Microsoft Office PowerPoint</Application>
  <PresentationFormat>Widescreen</PresentationFormat>
  <Paragraphs>106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等线</vt:lpstr>
      <vt:lpstr>Arial</vt:lpstr>
      <vt:lpstr>Calibri</vt:lpstr>
      <vt:lpstr>Calibri Light</vt:lpstr>
      <vt:lpstr>Times New Roman</vt:lpstr>
      <vt:lpstr>Office 主题​​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Att.1 - Presentation - Updates on DEL9.1 - Mobile Applications</dc:title>
  <dc:creator>TSB (HT)</dc:creator>
  <cp:lastModifiedBy>TSB (HT)</cp:lastModifiedBy>
  <cp:revision>1</cp:revision>
  <cp:lastPrinted>2019-04-04T08:49:31Z</cp:lastPrinted>
  <dcterms:created xsi:type="dcterms:W3CDTF">2022-12-14T11:14:40Z</dcterms:created>
  <dcterms:modified xsi:type="dcterms:W3CDTF">2022-12-14T11:23:25Z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