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2"/>
  </p:notesMasterIdLst>
  <p:sldIdLst>
    <p:sldId id="256" r:id="rId2"/>
    <p:sldId id="265" r:id="rId3"/>
    <p:sldId id="264" r:id="rId4"/>
    <p:sldId id="266" r:id="rId5"/>
    <p:sldId id="261" r:id="rId6"/>
    <p:sldId id="262" r:id="rId7"/>
    <p:sldId id="257" r:id="rId8"/>
    <p:sldId id="260" r:id="rId9"/>
    <p:sldId id="25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21"/>
  </p:normalViewPr>
  <p:slideViewPr>
    <p:cSldViewPr snapToGrid="0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971D4-1B8A-D742-8758-E44918F7C586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98E9A-A543-A14D-82C6-980058ED90D3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77270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236234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247158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216778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24030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1065868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52964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9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226931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61091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G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42754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191593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FAD37F5-84BC-4D41-B1E6-1DF902741E3B}" type="datetimeFigureOut">
              <a:rPr lang="en-GH" smtClean="0"/>
              <a:t>06/12/2022</a:t>
            </a:fld>
            <a:endParaRPr lang="en-G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26AA1FE-FE2B-D941-B3A3-4805910CA13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130288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354E-E58C-B719-22C3-D7E528B53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H" dirty="0"/>
              <a:t>THE CHALLENGES OF RADIOLOGY IN AFRICA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5C6B84-2277-8930-C92D-32EAA4962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H" dirty="0"/>
              <a:t>DR. BENJAMIN DABO SARKODIE</a:t>
            </a:r>
          </a:p>
          <a:p>
            <a:r>
              <a:rPr lang="en-GH" dirty="0"/>
              <a:t>UNIVERSITY OF GHANA MEDICAL SCHOOL</a:t>
            </a:r>
          </a:p>
          <a:p>
            <a:r>
              <a:rPr lang="en-GH" dirty="0"/>
              <a:t>Senior Lecturer and Consultant Interventional radiologist</a:t>
            </a:r>
          </a:p>
          <a:p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1387434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B3F44-B665-EED1-9BC6-ABD7B3B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H" dirty="0"/>
              <a:t> </a:t>
            </a:r>
            <a:br>
              <a:rPr lang="en-GH" dirty="0"/>
            </a:br>
            <a:r>
              <a:rPr lang="en-GH" dirty="0"/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9DE8F-E872-53D4-CFCB-B4F3B8BE0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0" i="0" u="none" strike="noStrike" dirty="0">
              <a:solidFill>
                <a:srgbClr val="505050"/>
              </a:solidFill>
              <a:effectLst/>
              <a:latin typeface="Source Sans Pro" panose="020B0503030403020204" pitchFamily="34" charset="0"/>
            </a:endParaRPr>
          </a:p>
          <a:p>
            <a:endParaRPr lang="en-GB" dirty="0">
              <a:solidFill>
                <a:srgbClr val="505050"/>
              </a:solidFill>
              <a:latin typeface="Source Sans Pro" panose="020B0503030403020204" pitchFamily="34" charset="0"/>
            </a:endParaRPr>
          </a:p>
          <a:p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There are major challenges facing Radiology in Africa</a:t>
            </a:r>
          </a:p>
          <a:p>
            <a:r>
              <a:rPr lang="en-GB" dirty="0">
                <a:solidFill>
                  <a:srgbClr val="505050"/>
                </a:solidFill>
                <a:latin typeface="Source Sans Pro" panose="020B0503030403020204" pitchFamily="34" charset="0"/>
              </a:rPr>
              <a:t>Time to think out of the box solutions</a:t>
            </a:r>
            <a:endParaRPr lang="en-GB" b="0" i="0" u="none" strike="noStrike" dirty="0">
              <a:solidFill>
                <a:srgbClr val="505050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The need to better exploit the potential of artificial intelligence for imaging </a:t>
            </a:r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379584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58A0-77DC-8338-3287-0D35B815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H" dirty="0"/>
            </a:br>
            <a:r>
              <a:rPr lang="en-GH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AA39C-0987-9DF4-1F26-86A6482A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H" dirty="0"/>
          </a:p>
          <a:p>
            <a:pPr marL="0" indent="0">
              <a:buNone/>
            </a:pPr>
            <a:endParaRPr lang="en-GH" dirty="0"/>
          </a:p>
          <a:p>
            <a:pPr marL="0" indent="0">
              <a:buNone/>
            </a:pPr>
            <a:endParaRPr lang="en-GH" dirty="0"/>
          </a:p>
          <a:p>
            <a:pPr marL="0" indent="0">
              <a:buNone/>
            </a:pPr>
            <a:r>
              <a:rPr lang="en-GH" dirty="0"/>
              <a:t>CONSULTANT FOR MINOHEALTH AI LAB</a:t>
            </a:r>
          </a:p>
        </p:txBody>
      </p:sp>
    </p:spTree>
    <p:extLst>
      <p:ext uri="{BB962C8B-B14F-4D97-AF65-F5344CB8AC3E}">
        <p14:creationId xmlns:p14="http://schemas.microsoft.com/office/powerpoint/2010/main" val="397013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1609-CE29-78AA-5C9F-2BBFE2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H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499DB-8487-2FAE-89C8-EE429081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H" dirty="0"/>
              <a:t>RADIOLOGY</a:t>
            </a:r>
          </a:p>
          <a:p>
            <a:r>
              <a:rPr lang="en-GH" dirty="0"/>
              <a:t>BENEFITS OF A GOOD RADIOLOGY SYSTEM</a:t>
            </a:r>
          </a:p>
          <a:p>
            <a:r>
              <a:rPr lang="en-GH" dirty="0"/>
              <a:t>CHALLENGES IN AFRICA</a:t>
            </a:r>
          </a:p>
          <a:p>
            <a:r>
              <a:rPr lang="en-GH" dirty="0"/>
              <a:t>CONCLUSION/WAY FORWARD</a:t>
            </a:r>
          </a:p>
        </p:txBody>
      </p:sp>
    </p:spTree>
    <p:extLst>
      <p:ext uri="{BB962C8B-B14F-4D97-AF65-F5344CB8AC3E}">
        <p14:creationId xmlns:p14="http://schemas.microsoft.com/office/powerpoint/2010/main" val="111519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71A60-B6A1-1167-E447-C5E0104F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H" dirty="0"/>
            </a:br>
            <a:r>
              <a:rPr lang="en-GH" dirty="0"/>
              <a:t>Radiology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34C-3755-3A29-7835-16E467671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H" dirty="0"/>
          </a:p>
          <a:p>
            <a:pPr marL="0" indent="0">
              <a:buNone/>
            </a:pPr>
            <a:endParaRPr lang="en-GH" dirty="0"/>
          </a:p>
          <a:p>
            <a:r>
              <a:rPr lang="en-GH" dirty="0"/>
              <a:t>Medical discipline that uses imaging technology to diagnose and treat diseases</a:t>
            </a:r>
          </a:p>
        </p:txBody>
      </p:sp>
    </p:spTree>
    <p:extLst>
      <p:ext uri="{BB962C8B-B14F-4D97-AF65-F5344CB8AC3E}">
        <p14:creationId xmlns:p14="http://schemas.microsoft.com/office/powerpoint/2010/main" val="78279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52B-093B-8EE5-C869-3157580C9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</a:t>
            </a:r>
            <a:r>
              <a:rPr lang="en-GH" b="1" dirty="0"/>
              <a:t>hy Radiology/Imaging?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C8F-411D-3079-018F-40DA9129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Imaging is crucial for the </a:t>
            </a:r>
            <a:r>
              <a:rPr lang="en-GB" b="1" dirty="0"/>
              <a:t>management</a:t>
            </a:r>
            <a:r>
              <a:rPr lang="en-GB" dirty="0"/>
              <a:t> of various diseases and is a major factor in ensuring the continuum of care ranging from primary prevention, timely detection and diagnosis to treatment and post-therapy rehabilitation or palliative care. </a:t>
            </a:r>
          </a:p>
          <a:p>
            <a:r>
              <a:rPr lang="en-GB" dirty="0"/>
              <a:t>Imaging strongly contributes to </a:t>
            </a:r>
            <a:r>
              <a:rPr lang="en-GB" b="1" dirty="0"/>
              <a:t>establishing accurate and timely diagnosis</a:t>
            </a:r>
            <a:r>
              <a:rPr lang="en-GB" dirty="0"/>
              <a:t>, informs and guides treatment decisions and contributes to improving treatment outcomes. </a:t>
            </a:r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161897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9F4482D-9150-68A6-F593-CEEDC8B1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planning</a:t>
            </a:r>
            <a:r>
              <a:rPr lang="en-GH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2E83A-0E35-E362-5B14-A6FDEE7B2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Imaging is used for accurate planning of radiotherapy procedures as well as for real-time visualisation of different image-guided interventions and is essential in tumour sampling for pathology work-up. </a:t>
            </a:r>
          </a:p>
          <a:p>
            <a:r>
              <a:rPr lang="en-GB" dirty="0">
                <a:effectLst/>
              </a:rPr>
              <a:t>Appropriate imaging is very important, especially in Africa where health-care resources are scarce </a:t>
            </a:r>
          </a:p>
          <a:p>
            <a:endParaRPr lang="en-G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14B73-32DE-7A1F-1F73-EB6D7548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3854" y="6356350"/>
            <a:ext cx="4360126" cy="365125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Brownlee S. et al. </a:t>
            </a:r>
            <a:r>
              <a:rPr lang="en-GB" b="0" i="1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Lancet.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 2017; </a:t>
            </a:r>
            <a:r>
              <a:rPr lang="en-GB" b="1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390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: 156-168</a:t>
            </a:r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35944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292D-F1E4-A1F5-7860-4F6628A0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H" dirty="0"/>
              <a:t> </a:t>
            </a:r>
            <a:r>
              <a:rPr lang="en-GB" b="1" dirty="0">
                <a:effectLst/>
              </a:rPr>
              <a:t>Huge shortage of imaging equipment</a:t>
            </a:r>
            <a:endParaRPr lang="en-GH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EB6D3-A7A3-E5F7-4E95-7E82631A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ffectLst/>
              </a:rPr>
              <a:t>For example, there is less than 1 CT scanner per million inhabitants in LMICs compared to almost 40 scanners per million inhabitants in high- income countries (HICs). </a:t>
            </a:r>
          </a:p>
          <a:p>
            <a:pPr marL="0" indent="0">
              <a:buNone/>
            </a:pPr>
            <a:r>
              <a:rPr lang="en-GB" dirty="0">
                <a:effectLst/>
              </a:rPr>
              <a:t>The gap is even wider for MRI and nuclear medicine equipment. This shortage of equipment is accompanied by a shortage of Radiologist, radiographers, nurses etc</a:t>
            </a:r>
          </a:p>
          <a:p>
            <a:pPr marL="0" indent="0">
              <a:buNone/>
            </a:pPr>
            <a:r>
              <a:rPr lang="en-GB" dirty="0"/>
              <a:t>Low GDP</a:t>
            </a:r>
          </a:p>
          <a:p>
            <a:pPr marL="0" indent="0">
              <a:buNone/>
            </a:pPr>
            <a:r>
              <a:rPr lang="en-GB" dirty="0">
                <a:effectLst/>
              </a:rPr>
              <a:t>Competition for infrastructure- roads, schools, water etc</a:t>
            </a:r>
          </a:p>
          <a:p>
            <a:pPr marL="0" indent="0">
              <a:buNone/>
            </a:pPr>
            <a:r>
              <a:rPr lang="en-GB" dirty="0"/>
              <a:t>R&amp;D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F30F3-59B6-7B38-DA2B-A497546A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1278" y="5965902"/>
            <a:ext cx="3782122" cy="755573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Hricak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 H. et </a:t>
            </a:r>
            <a:r>
              <a:rPr lang="en-GB" b="0" i="0" u="none" strike="noStrike" dirty="0" err="1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al.</a:t>
            </a:r>
            <a:r>
              <a:rPr lang="en-GB" b="0" i="1" u="none" strike="noStrike" dirty="0" err="1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Lancet</a:t>
            </a:r>
            <a:r>
              <a:rPr lang="en-GB" b="0" i="1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 Oncol.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 2021; </a:t>
            </a:r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18521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52EE-FE04-2F46-841E-3D714EF3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H" dirty="0"/>
              <a:t> </a:t>
            </a:r>
            <a:br>
              <a:rPr lang="en-GH" dirty="0"/>
            </a:br>
            <a:r>
              <a:rPr lang="en-GB" b="1" dirty="0"/>
              <a:t>Massive</a:t>
            </a:r>
            <a:r>
              <a:rPr lang="en-GB" b="1" dirty="0">
                <a:effectLst/>
              </a:rPr>
              <a:t> workforce shortage</a:t>
            </a:r>
            <a:endParaRPr lang="en-GH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F6506-B89A-F30B-7B4B-E7FC678F9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</a:t>
            </a:r>
            <a:r>
              <a:rPr lang="en-GB" dirty="0">
                <a:effectLst/>
              </a:rPr>
              <a:t>uge workforce shortage affecting radiologists, radiographers and medical physicists (</a:t>
            </a:r>
            <a:r>
              <a:rPr lang="en-GB" b="1" dirty="0">
                <a:effectLst/>
              </a:rPr>
              <a:t>1.9 vs. 97.9 </a:t>
            </a:r>
            <a:r>
              <a:rPr lang="en-GB" dirty="0">
                <a:effectLst/>
              </a:rPr>
              <a:t>radiologists per million inhabitants in low and high-income countries respectively).</a:t>
            </a:r>
          </a:p>
          <a:p>
            <a:r>
              <a:rPr lang="en-GB" dirty="0"/>
              <a:t>High cost of training</a:t>
            </a:r>
          </a:p>
          <a:p>
            <a:r>
              <a:rPr lang="en-GB" dirty="0">
                <a:effectLst/>
              </a:rPr>
              <a:t>Long duration of training affecting subspecialty training</a:t>
            </a:r>
          </a:p>
          <a:p>
            <a:r>
              <a:rPr lang="en-GB" dirty="0"/>
              <a:t>Demand from Western countries</a:t>
            </a:r>
          </a:p>
          <a:p>
            <a:pPr marL="0" indent="0">
              <a:buNone/>
            </a:pPr>
            <a:endParaRPr lang="en-GB" dirty="0">
              <a:effectLst/>
            </a:endParaRPr>
          </a:p>
          <a:p>
            <a:pPr marL="0" indent="0">
              <a:buNone/>
            </a:pPr>
            <a:endParaRPr lang="en-G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DA868-9707-C19F-7539-4F5BD8A0F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Brownlee S. et al. </a:t>
            </a:r>
            <a:r>
              <a:rPr lang="en-GB" b="0" i="1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Lancet.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 2017; </a:t>
            </a:r>
            <a:r>
              <a:rPr lang="en-GB" b="1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390</a:t>
            </a:r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: 156-168</a:t>
            </a:r>
            <a:endParaRPr lang="en-GH" dirty="0"/>
          </a:p>
          <a:p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56552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6A9D-273F-B593-3EAA-5807D8D3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H" dirty="0"/>
              <a:t> </a:t>
            </a:r>
            <a:br>
              <a:rPr lang="en-GH" dirty="0"/>
            </a:br>
            <a:r>
              <a:rPr lang="en-GB" b="1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The lack of access</a:t>
            </a:r>
            <a:b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02B3-A4D2-8307-2061-EE2C6068F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Non-communicable diseases (NCDs) are growing in Africa. Imaging/Radiology services remain crucial for the diagnosis and treatment of these NCDs and also of many communicable diseases (e.g., TB</a:t>
            </a:r>
            <a:r>
              <a:rPr lang="en-GB" dirty="0">
                <a:effectLst/>
              </a:rPr>
              <a:t>, Covid-19). </a:t>
            </a:r>
          </a:p>
          <a:p>
            <a:pPr marL="0" indent="0">
              <a:buNone/>
            </a:pPr>
            <a:r>
              <a:rPr lang="en-GB" dirty="0">
                <a:effectLst/>
              </a:rPr>
              <a:t>The lack of access makes it unlikely that the sustainable development goals (SDGs), including the universal health coverage concept (UHC), will be achieved by 2030/2035 unless current circumstances change</a:t>
            </a:r>
          </a:p>
          <a:p>
            <a:pPr marL="0" indent="0">
              <a:buNone/>
            </a:pPr>
            <a:r>
              <a:rPr lang="en-GB" dirty="0"/>
              <a:t>Long travel to access radiology services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>
              <a:effectLst/>
            </a:endParaRPr>
          </a:p>
          <a:p>
            <a:pPr marL="0" indent="0">
              <a:buNone/>
            </a:pPr>
            <a:endParaRPr lang="en-G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69262-D2C8-7032-D78D-D2A1BD30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505050"/>
                </a:solidFill>
                <a:effectLst/>
                <a:latin typeface="Source Sans Pro" panose="020B0503030403020204" pitchFamily="34" charset="0"/>
              </a:rPr>
              <a:t>World Health Organization. (2020)</a:t>
            </a:r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41297396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0D19E-56B6-454E-AEF4-0DE5B3C596A6}"/>
</file>

<file path=customXml/itemProps2.xml><?xml version="1.0" encoding="utf-8"?>
<ds:datastoreItem xmlns:ds="http://schemas.openxmlformats.org/officeDocument/2006/customXml" ds:itemID="{94219044-C62D-4F50-AF9D-EBE9E7A1AE24}"/>
</file>

<file path=customXml/itemProps3.xml><?xml version="1.0" encoding="utf-8"?>
<ds:datastoreItem xmlns:ds="http://schemas.openxmlformats.org/officeDocument/2006/customXml" ds:itemID="{82A63EB6-1B04-4992-AFEF-C85C405D8368}"/>
</file>

<file path=docProps/app.xml><?xml version="1.0" encoding="utf-8"?>
<Properties xmlns="http://schemas.openxmlformats.org/officeDocument/2006/extended-properties" xmlns:vt="http://schemas.openxmlformats.org/officeDocument/2006/docPropsVTypes">
  <Template>{ED761086-5ED4-4F4C-BE4A-46E97F194F34}tf10001120</Template>
  <TotalTime>558</TotalTime>
  <Words>452</Words>
  <Application>Microsoft Macintosh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Source Sans Pro</vt:lpstr>
      <vt:lpstr>Parcel</vt:lpstr>
      <vt:lpstr>THE CHALLENGES OF RADIOLOGY IN AFRICA</vt:lpstr>
      <vt:lpstr> DISCLOSURES</vt:lpstr>
      <vt:lpstr>OUTLINE</vt:lpstr>
      <vt:lpstr> Radiology</vt:lpstr>
      <vt:lpstr>Why Radiology/Imaging?</vt:lpstr>
      <vt:lpstr>planning </vt:lpstr>
      <vt:lpstr> Huge shortage of imaging equipment</vt:lpstr>
      <vt:lpstr>  Massive workforce shortage</vt:lpstr>
      <vt:lpstr>  The lack of access </vt:lpstr>
      <vt:lpstr>  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Att.11 - Presentation - Challenges Facing Radiology in Africa</dc:title>
  <dc:creator>Benjamin SARKODIE</dc:creator>
  <cp:lastModifiedBy>Benjamin SARKODIE</cp:lastModifiedBy>
  <cp:revision>13</cp:revision>
  <dcterms:created xsi:type="dcterms:W3CDTF">2022-12-06T06:26:52Z</dcterms:created>
  <dcterms:modified xsi:type="dcterms:W3CDTF">2022-12-06T15:45:31Z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