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6"/>
  </p:notesMasterIdLst>
  <p:sldIdLst>
    <p:sldId id="269" r:id="rId2"/>
    <p:sldId id="257" r:id="rId3"/>
    <p:sldId id="258" r:id="rId4"/>
    <p:sldId id="259" r:id="rId5"/>
    <p:sldId id="278" r:id="rId6"/>
    <p:sldId id="279" r:id="rId7"/>
    <p:sldId id="280" r:id="rId8"/>
    <p:sldId id="283" r:id="rId9"/>
    <p:sldId id="284" r:id="rId10"/>
    <p:sldId id="285" r:id="rId11"/>
    <p:sldId id="286" r:id="rId12"/>
    <p:sldId id="270" r:id="rId13"/>
    <p:sldId id="271" r:id="rId14"/>
    <p:sldId id="272" r:id="rId15"/>
    <p:sldId id="273" r:id="rId16"/>
    <p:sldId id="274" r:id="rId17"/>
    <p:sldId id="275" r:id="rId18"/>
    <p:sldId id="287" r:id="rId19"/>
    <p:sldId id="288" r:id="rId20"/>
    <p:sldId id="289" r:id="rId21"/>
    <p:sldId id="276" r:id="rId22"/>
    <p:sldId id="281" r:id="rId23"/>
    <p:sldId id="282" r:id="rId24"/>
    <p:sldId id="26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53072-0F8C-4198-878A-89EAFD4ABDF6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40D41-ECDB-4D1A-8D88-42DCA5B99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17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19211-E770-4F16-98D2-A0C6D1BD9D4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92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CCAFF-8638-44A0-9520-6999034C880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00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D305-C8F3-48C2-94BF-E1094241577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11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D305-C8F3-48C2-94BF-E1094241577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6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543FBDF7-0855-4D69-98A3-DD4B841BF076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CF60CB7-DAED-4D90-BD89-AC488351B76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BDF7-0855-4D69-98A3-DD4B841BF076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F60CB7-DAED-4D90-BD89-AC488351B76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BDF7-0855-4D69-98A3-DD4B841BF076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F60CB7-DAED-4D90-BD89-AC488351B76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BDF7-0855-4D69-98A3-DD4B841BF076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F60CB7-DAED-4D90-BD89-AC488351B76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543FBDF7-0855-4D69-98A3-DD4B841BF076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CF60CB7-DAED-4D90-BD89-AC488351B76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BDF7-0855-4D69-98A3-DD4B841BF076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F60CB7-DAED-4D90-BD89-AC488351B76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BDF7-0855-4D69-98A3-DD4B841BF076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F60CB7-DAED-4D90-BD89-AC488351B76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BDF7-0855-4D69-98A3-DD4B841BF076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F60CB7-DAED-4D90-BD89-AC488351B76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BDF7-0855-4D69-98A3-DD4B841BF076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F60CB7-DAED-4D90-BD89-AC488351B76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BDF7-0855-4D69-98A3-DD4B841BF076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F60CB7-DAED-4D90-BD89-AC488351B76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BDF7-0855-4D69-98A3-DD4B841BF076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F60CB7-DAED-4D90-BD89-AC488351B764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F60CB7-DAED-4D90-BD89-AC488351B7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3FBDF7-0855-4D69-98A3-DD4B841BF076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hmedahidjo@hot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 descr="GetAttachmen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092" t="4645" r="3842" b="47363"/>
          <a:stretch>
            <a:fillRect/>
          </a:stretch>
        </p:blipFill>
        <p:spPr>
          <a:xfrm>
            <a:off x="-47911" y="0"/>
            <a:ext cx="9191911" cy="6858000"/>
          </a:xfrm>
          <a:noFill/>
          <a:ln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657600" y="4769637"/>
            <a:ext cx="4419600" cy="1383618"/>
          </a:xfrm>
          <a:prstGeom prst="rect">
            <a:avLst/>
          </a:prstGeom>
        </p:spPr>
        <p:txBody>
          <a:bodyPr vert="horz" lIns="137160" tIns="68580">
            <a:noAutofit/>
          </a:bodyPr>
          <a:lstStyle/>
          <a:p>
            <a:pPr marL="198882" indent="-198882" algn="just">
              <a:spcBef>
                <a:spcPts val="188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98882" indent="-198882" algn="just">
              <a:spcBef>
                <a:spcPts val="188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98882" indent="-198882" algn="just">
              <a:spcBef>
                <a:spcPts val="188"/>
              </a:spcBef>
              <a:buClr>
                <a:schemeClr val="accent1"/>
              </a:buClr>
              <a:buSzPct val="80000"/>
              <a:defRPr/>
            </a:pP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Prof. </a:t>
            </a:r>
            <a:r>
              <a:rPr lang="en-US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Dr</a:t>
            </a: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Ahmed Ahidjo</a:t>
            </a:r>
          </a:p>
          <a:p>
            <a:pPr marL="198882" indent="-198882" algn="just">
              <a:spcBef>
                <a:spcPts val="188"/>
              </a:spcBef>
              <a:buClr>
                <a:schemeClr val="accent1"/>
              </a:buClr>
              <a:buSzPct val="80000"/>
              <a:defRPr/>
            </a:pP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Professor of Radiology</a:t>
            </a:r>
          </a:p>
          <a:p>
            <a:pPr marL="198882" indent="-198882" algn="just">
              <a:spcBef>
                <a:spcPts val="188"/>
              </a:spcBef>
              <a:buClr>
                <a:schemeClr val="accent1"/>
              </a:buClr>
              <a:buSzPct val="80000"/>
              <a:defRPr/>
            </a:pP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Consultant Diagnostic and Interventional Radiologist  </a:t>
            </a:r>
          </a:p>
          <a:p>
            <a:pPr marL="198882" indent="-198882" algn="just">
              <a:spcBef>
                <a:spcPts val="188"/>
              </a:spcBef>
              <a:buClr>
                <a:schemeClr val="accent1"/>
              </a:buClr>
              <a:buSzPct val="80000"/>
              <a:defRPr/>
            </a:pP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Department of Radiology</a:t>
            </a:r>
          </a:p>
          <a:p>
            <a:pPr marL="198882" indent="-198882" algn="just">
              <a:spcBef>
                <a:spcPts val="188"/>
              </a:spcBef>
              <a:buClr>
                <a:schemeClr val="accent1"/>
              </a:buClr>
              <a:buSzPct val="80000"/>
              <a:defRPr/>
            </a:pP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University of Maiduguri Teaching Hospital </a:t>
            </a:r>
          </a:p>
          <a:p>
            <a:pPr marL="198882" indent="-198882" algn="just">
              <a:spcBef>
                <a:spcPts val="188"/>
              </a:spcBef>
              <a:buClr>
                <a:schemeClr val="accent1"/>
              </a:buClr>
              <a:buSzPct val="80000"/>
              <a:defRPr/>
            </a:pP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PMB 1414, Borno State, Nigeria</a:t>
            </a:r>
          </a:p>
          <a:p>
            <a:pPr marL="198882" indent="-198882" algn="just">
              <a:spcBef>
                <a:spcPts val="188"/>
              </a:spcBef>
              <a:buClr>
                <a:schemeClr val="accent1"/>
              </a:buClr>
              <a:buSzPct val="80000"/>
              <a:defRPr/>
            </a:pP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Email: </a:t>
            </a:r>
            <a:r>
              <a:rPr lang="en-US" sz="1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/>
              </a:rPr>
              <a:t>ahmedahidjo@hotmail.com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602159"/>
            <a:ext cx="74676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RADIOLOGY IN AFRICA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613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UMTH\Downloads\WhatsApp Image 2022-12-06 at 2.28.48 AM (1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2" b="13888"/>
          <a:stretch/>
        </p:blipFill>
        <p:spPr bwMode="auto">
          <a:xfrm>
            <a:off x="-796636" y="-45230"/>
            <a:ext cx="4306930" cy="693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MTH\Downloads\WhatsApp Image 2022-12-06 at 2.28.49 AM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4" r="22584"/>
          <a:stretch/>
        </p:blipFill>
        <p:spPr bwMode="auto">
          <a:xfrm>
            <a:off x="3505200" y="-1"/>
            <a:ext cx="6324600" cy="688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59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UMTH\Downloads\WhatsApp Image 2022-12-06 at 11.46.56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19" y="34636"/>
            <a:ext cx="9199419" cy="6899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843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25880"/>
            <a:ext cx="7696200" cy="43891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300" dirty="0" smtClean="0">
                <a:latin typeface="Bahnschrift SemiBold" pitchFamily="34" charset="0"/>
              </a:rPr>
              <a:t>General </a:t>
            </a:r>
            <a:r>
              <a:rPr lang="en-US" sz="2300" dirty="0">
                <a:latin typeface="Bahnschrift SemiBold" pitchFamily="34" charset="0"/>
              </a:rPr>
              <a:t>Radiology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300" dirty="0" err="1" smtClean="0">
                <a:latin typeface="Bahnschrift SemiBold" pitchFamily="34" charset="0"/>
              </a:rPr>
              <a:t>Neuro</a:t>
            </a:r>
            <a:r>
              <a:rPr lang="en-US" sz="2300" dirty="0" smtClean="0">
                <a:latin typeface="Bahnschrift SemiBold" pitchFamily="34" charset="0"/>
              </a:rPr>
              <a:t>-Radiology</a:t>
            </a:r>
            <a:endParaRPr lang="en-US" sz="2300" dirty="0">
              <a:latin typeface="Bahnschrift SemiBold" pitchFamily="34" charset="0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300" dirty="0" smtClean="0">
                <a:latin typeface="Bahnschrift SemiBold" pitchFamily="34" charset="0"/>
              </a:rPr>
              <a:t>Breast/Female </a:t>
            </a:r>
            <a:r>
              <a:rPr lang="en-US" sz="2300" dirty="0">
                <a:latin typeface="Bahnschrift SemiBold" pitchFamily="34" charset="0"/>
              </a:rPr>
              <a:t>Imaging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300" dirty="0" smtClean="0">
                <a:latin typeface="Bahnschrift SemiBold" pitchFamily="34" charset="0"/>
              </a:rPr>
              <a:t>Vascular </a:t>
            </a:r>
            <a:r>
              <a:rPr lang="en-US" sz="2300" dirty="0">
                <a:latin typeface="Bahnschrift SemiBold" pitchFamily="34" charset="0"/>
              </a:rPr>
              <a:t>and Interventional Radiology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300" dirty="0" smtClean="0">
                <a:latin typeface="Bahnschrift SemiBold" pitchFamily="34" charset="0"/>
              </a:rPr>
              <a:t>Musculoskeletal </a:t>
            </a:r>
            <a:r>
              <a:rPr lang="en-US" sz="2300" dirty="0">
                <a:latin typeface="Bahnschrift SemiBold" pitchFamily="34" charset="0"/>
              </a:rPr>
              <a:t>Radiology </a:t>
            </a:r>
            <a:endParaRPr lang="en-US" sz="2300" dirty="0" smtClean="0">
              <a:latin typeface="Bahnschrift SemiBold" pitchFamily="34" charset="0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300" dirty="0" smtClean="0">
                <a:latin typeface="Bahnschrift SemiBold" pitchFamily="34" charset="0"/>
              </a:rPr>
              <a:t>Chest Radiology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300" dirty="0" err="1" smtClean="0">
                <a:latin typeface="Bahnschrift SemiBold" pitchFamily="34" charset="0"/>
              </a:rPr>
              <a:t>Paediatric</a:t>
            </a:r>
            <a:r>
              <a:rPr lang="en-US" sz="2300" dirty="0" smtClean="0">
                <a:latin typeface="Bahnschrift SemiBold" pitchFamily="34" charset="0"/>
              </a:rPr>
              <a:t> </a:t>
            </a:r>
            <a:r>
              <a:rPr lang="en-US" sz="2300" dirty="0">
                <a:latin typeface="Bahnschrift SemiBold" pitchFamily="34" charset="0"/>
              </a:rPr>
              <a:t>Radiology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300" dirty="0" err="1" smtClean="0">
                <a:latin typeface="Bahnschrift SemiBold" pitchFamily="34" charset="0"/>
              </a:rPr>
              <a:t>Uro</a:t>
            </a:r>
            <a:r>
              <a:rPr lang="en-US" sz="2300" dirty="0" smtClean="0">
                <a:latin typeface="Bahnschrift SemiBold" pitchFamily="34" charset="0"/>
              </a:rPr>
              <a:t>-Radiology</a:t>
            </a:r>
            <a:endParaRPr lang="en-US" sz="2300" dirty="0">
              <a:latin typeface="Bahnschrift SemiBold" pitchFamily="34" charset="0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300" dirty="0" smtClean="0">
                <a:latin typeface="Bahnschrift SemiBold" pitchFamily="34" charset="0"/>
              </a:rPr>
              <a:t>Emergency </a:t>
            </a:r>
            <a:r>
              <a:rPr lang="en-US" sz="2300" dirty="0">
                <a:latin typeface="Bahnschrift SemiBold" pitchFamily="34" charset="0"/>
              </a:rPr>
              <a:t>Radiology</a:t>
            </a:r>
          </a:p>
          <a:p>
            <a:pPr marL="0" indent="0">
              <a:buNone/>
            </a:pPr>
            <a:endParaRPr lang="en-US" sz="2300" dirty="0">
              <a:latin typeface="Bahnschrift SemiBol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1295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RADIOLOGY SPECIALTIES:</a:t>
            </a:r>
            <a:br>
              <a:rPr lang="en-US" sz="3200" b="1" dirty="0" smtClean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89098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8229600" cy="43891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400" dirty="0" smtClean="0">
                <a:latin typeface="Bahnschrift SemiBold" pitchFamily="34" charset="0"/>
              </a:rPr>
              <a:t>Ultrasound</a:t>
            </a:r>
            <a:endParaRPr lang="en-US" sz="2400" dirty="0">
              <a:latin typeface="Bahnschrift SemiBold" pitchFamily="34" charset="0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400" dirty="0" smtClean="0">
                <a:latin typeface="Bahnschrift SemiBold" pitchFamily="34" charset="0"/>
              </a:rPr>
              <a:t>Mammography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 smtClean="0">
                <a:latin typeface="Bahnschrift SemiBold" pitchFamily="34" charset="0"/>
              </a:rPr>
              <a:t>Angiography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 smtClean="0">
                <a:latin typeface="Bahnschrift SemiBold" pitchFamily="34" charset="0"/>
              </a:rPr>
              <a:t>CT</a:t>
            </a:r>
            <a:endParaRPr lang="en-US" sz="2400" dirty="0">
              <a:latin typeface="Bahnschrift SemiBold" pitchFamily="34" charset="0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400" dirty="0" smtClean="0">
                <a:latin typeface="Bahnschrift SemiBold" pitchFamily="34" charset="0"/>
              </a:rPr>
              <a:t>MRI</a:t>
            </a:r>
            <a:endParaRPr lang="en-US" sz="2400" dirty="0">
              <a:latin typeface="Bahnschrift SemiBold" pitchFamily="34" charset="0"/>
            </a:endParaRPr>
          </a:p>
          <a:p>
            <a:pPr marL="0" indent="0">
              <a:buNone/>
            </a:pPr>
            <a:endParaRPr lang="en-US" sz="2400" dirty="0">
              <a:latin typeface="Bahnschrift SemiBol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MODALITY BASED SPECIALTIES </a:t>
            </a:r>
            <a:br>
              <a:rPr lang="en-US" sz="3200" b="1" dirty="0" smtClean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44390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Bahnschrift SemiBold" pitchFamily="34" charset="0"/>
              </a:rPr>
              <a:t>1. RESIDENCY </a:t>
            </a:r>
            <a:endParaRPr lang="en-US" sz="2400" b="1" dirty="0">
              <a:latin typeface="Bahnschrift SemiBold" pitchFamily="34" charset="0"/>
            </a:endParaRPr>
          </a:p>
          <a:p>
            <a:pPr marL="742950" lvl="1" indent="-514350">
              <a:buFont typeface="+mj-lt"/>
              <a:buAutoNum type="alphaLcPeriod"/>
            </a:pPr>
            <a:r>
              <a:rPr lang="en-US" sz="2400" dirty="0" smtClean="0">
                <a:latin typeface="Bahnschrift SemiBold" pitchFamily="34" charset="0"/>
              </a:rPr>
              <a:t>Requirement </a:t>
            </a:r>
            <a:endParaRPr lang="en-US" sz="2400" dirty="0">
              <a:latin typeface="Bahnschrift SemiBold" pitchFamily="34" charset="0"/>
            </a:endParaRPr>
          </a:p>
          <a:p>
            <a:pPr marL="742950" lvl="1" indent="-514350">
              <a:buFont typeface="+mj-lt"/>
              <a:buAutoNum type="alphaLcPeriod"/>
            </a:pPr>
            <a:r>
              <a:rPr lang="en-US" sz="2400" dirty="0" smtClean="0">
                <a:latin typeface="Bahnschrift SemiBold" pitchFamily="34" charset="0"/>
              </a:rPr>
              <a:t>Duration </a:t>
            </a:r>
          </a:p>
          <a:p>
            <a:pPr marL="742950" lvl="1" indent="-514350">
              <a:buFont typeface="+mj-lt"/>
              <a:buAutoNum type="alphaLcPeriod"/>
            </a:pPr>
            <a:r>
              <a:rPr lang="en-US" sz="2400" dirty="0" smtClean="0">
                <a:latin typeface="Bahnschrift SemiBold" pitchFamily="34" charset="0"/>
              </a:rPr>
              <a:t>Accreditation </a:t>
            </a:r>
          </a:p>
          <a:p>
            <a:pPr marL="742950" lvl="1" indent="-514350">
              <a:buFont typeface="+mj-lt"/>
              <a:buAutoNum type="alphaLcPeriod"/>
            </a:pPr>
            <a:r>
              <a:rPr lang="en-US" sz="2400" dirty="0" smtClean="0">
                <a:latin typeface="Bahnschrift SemiBold" pitchFamily="34" charset="0"/>
              </a:rPr>
              <a:t>Institutions </a:t>
            </a:r>
            <a:endParaRPr lang="en-US" sz="2400" dirty="0">
              <a:latin typeface="Bahnschrift SemiBold" pitchFamily="34" charset="0"/>
            </a:endParaRPr>
          </a:p>
          <a:p>
            <a:pPr marL="742950" lvl="1" indent="-514350">
              <a:buFont typeface="+mj-lt"/>
              <a:buAutoNum type="alphaLcPeriod"/>
            </a:pPr>
            <a:r>
              <a:rPr lang="en-US" sz="2400" dirty="0" smtClean="0">
                <a:latin typeface="Bahnschrift SemiBold" pitchFamily="34" charset="0"/>
              </a:rPr>
              <a:t>Fellowship/Memberships </a:t>
            </a:r>
            <a:endParaRPr lang="en-US" sz="2400" dirty="0">
              <a:latin typeface="Bahnschrift SemiBold" pitchFamily="34" charset="0"/>
            </a:endParaRPr>
          </a:p>
          <a:p>
            <a:pPr marL="742950" lvl="1" indent="-514350">
              <a:buFont typeface="+mj-lt"/>
              <a:buAutoNum type="alphaLcPeriod"/>
            </a:pPr>
            <a:r>
              <a:rPr lang="en-US" sz="2400" dirty="0" smtClean="0">
                <a:latin typeface="Bahnschrift SemiBold" pitchFamily="34" charset="0"/>
              </a:rPr>
              <a:t>MSc/PhD</a:t>
            </a:r>
            <a:endParaRPr lang="en-US" sz="2400" dirty="0">
              <a:latin typeface="Bahnschrift SemiBold" pitchFamily="34" charset="0"/>
            </a:endParaRPr>
          </a:p>
          <a:p>
            <a:pPr marL="742950" lvl="1" indent="-514350">
              <a:buFont typeface="+mj-lt"/>
              <a:buAutoNum type="alphaLcPeriod"/>
            </a:pPr>
            <a:r>
              <a:rPr lang="en-US" sz="2400" dirty="0" smtClean="0">
                <a:latin typeface="Bahnschrift SemiBold" pitchFamily="34" charset="0"/>
              </a:rPr>
              <a:t>Short </a:t>
            </a:r>
            <a:r>
              <a:rPr lang="en-US" sz="2400" dirty="0">
                <a:latin typeface="Bahnschrift SemiBold" pitchFamily="34" charset="0"/>
              </a:rPr>
              <a:t>term Clinical attachment </a:t>
            </a:r>
          </a:p>
          <a:p>
            <a:pPr marL="742950" lvl="1" indent="-514350">
              <a:buFont typeface="+mj-lt"/>
              <a:buAutoNum type="alphaLcPeriod"/>
            </a:pPr>
            <a:r>
              <a:rPr lang="en-US" sz="2400" dirty="0" smtClean="0">
                <a:latin typeface="Bahnschrift SemiBold" pitchFamily="34" charset="0"/>
              </a:rPr>
              <a:t>CPD</a:t>
            </a:r>
            <a:endParaRPr lang="en-US" sz="2400" dirty="0">
              <a:latin typeface="Bahnschrift SemiBold" pitchFamily="34" charset="0"/>
            </a:endParaRPr>
          </a:p>
          <a:p>
            <a:pPr marL="0" indent="0">
              <a:buNone/>
            </a:pPr>
            <a:endParaRPr lang="en-US" sz="2400" dirty="0">
              <a:latin typeface="Bahnschrift SemiBol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896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>TRAINING </a:t>
            </a:r>
            <a:br>
              <a:rPr lang="en-US" sz="3200" b="1" dirty="0" smtClean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50862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Bahnschrift SemiBold" pitchFamily="34" charset="0"/>
              </a:rPr>
              <a:t>2. </a:t>
            </a:r>
            <a:r>
              <a:rPr lang="en-US" sz="2400" b="1" dirty="0" smtClean="0">
                <a:latin typeface="Bahnschrift SemiBold" pitchFamily="34" charset="0"/>
              </a:rPr>
              <a:t>RADIOGRAPHERS/TECHNICIANS</a:t>
            </a:r>
          </a:p>
          <a:p>
            <a:pPr marL="0" indent="0">
              <a:buNone/>
            </a:pPr>
            <a:endParaRPr lang="en-US" sz="1000" b="1" dirty="0">
              <a:latin typeface="Bahnschrift SemiBold" pitchFamily="34" charset="0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400" dirty="0">
                <a:latin typeface="Bahnschrift SemiBold" pitchFamily="34" charset="0"/>
              </a:rPr>
              <a:t>Training </a:t>
            </a:r>
            <a:r>
              <a:rPr lang="en-US" sz="2400" dirty="0" err="1">
                <a:latin typeface="Bahnschrift SemiBold" pitchFamily="34" charset="0"/>
              </a:rPr>
              <a:t>Programme</a:t>
            </a:r>
            <a:endParaRPr lang="en-US" sz="2400" dirty="0">
              <a:latin typeface="Bahnschrift SemiBold" pitchFamily="34" charset="0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400" dirty="0">
                <a:latin typeface="Bahnschrift SemiBold" pitchFamily="34" charset="0"/>
              </a:rPr>
              <a:t>Service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>
                <a:latin typeface="Bahnschrift SemiBold" pitchFamily="34" charset="0"/>
              </a:rPr>
              <a:t>Availability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>
                <a:latin typeface="Bahnschrift SemiBold" pitchFamily="34" charset="0"/>
              </a:rPr>
              <a:t>Team Work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>
                <a:latin typeface="Bahnschrift SemiBold" pitchFamily="34" charset="0"/>
              </a:rPr>
              <a:t>Delegated duty</a:t>
            </a:r>
          </a:p>
          <a:p>
            <a:pPr marL="0" indent="0">
              <a:buNone/>
            </a:pPr>
            <a:endParaRPr lang="en-US" sz="2400" dirty="0">
              <a:latin typeface="Bahnschrift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17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8229600" cy="43891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 smtClean="0">
                <a:latin typeface="Bahnschrift SemiBold" pitchFamily="34" charset="0"/>
              </a:rPr>
              <a:t>Continental/African</a:t>
            </a:r>
            <a:endParaRPr lang="en-US" sz="2800" dirty="0">
              <a:latin typeface="Bahnschrift SemiBold" pitchFamily="34" charset="0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800" dirty="0">
                <a:latin typeface="Bahnschrift SemiBold" pitchFamily="34" charset="0"/>
              </a:rPr>
              <a:t>Regional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dirty="0">
                <a:latin typeface="Bahnschrift SemiBold" pitchFamily="34" charset="0"/>
              </a:rPr>
              <a:t>Country Societies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dirty="0">
                <a:latin typeface="Bahnschrift SemiBold" pitchFamily="34" charset="0"/>
              </a:rPr>
              <a:t>State Chapters</a:t>
            </a:r>
          </a:p>
          <a:p>
            <a:pPr marL="0" indent="0">
              <a:buNone/>
            </a:pPr>
            <a:endParaRPr lang="en-US" sz="2800" dirty="0">
              <a:latin typeface="Bahnschrift SemiBol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162800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PROFESSIONAL SOCIETIES</a:t>
            </a:r>
            <a:br>
              <a:rPr lang="en-US" sz="3200" b="1" dirty="0" smtClean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87822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92480"/>
            <a:ext cx="8229600" cy="43891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400" dirty="0" smtClean="0">
                <a:latin typeface="Bahnschrift SemiBold" pitchFamily="34" charset="0"/>
              </a:rPr>
              <a:t>Practice</a:t>
            </a:r>
            <a:endParaRPr lang="en-US" sz="2400" dirty="0">
              <a:latin typeface="Bahnschrift SemiBold" pitchFamily="34" charset="0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400" dirty="0">
                <a:latin typeface="Bahnschrift SemiBold" pitchFamily="34" charset="0"/>
              </a:rPr>
              <a:t>Training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>
                <a:latin typeface="Bahnschrift SemiBold" pitchFamily="34" charset="0"/>
              </a:rPr>
              <a:t>Societies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>
                <a:latin typeface="Bahnschrift SemiBold" pitchFamily="34" charset="0"/>
              </a:rPr>
              <a:t>Collaboration</a:t>
            </a:r>
          </a:p>
          <a:p>
            <a:pPr marL="0" indent="0">
              <a:buNone/>
            </a:pPr>
            <a:endParaRPr lang="en-US" sz="2400" dirty="0">
              <a:latin typeface="Bahnschrift SemiBol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086600" cy="1676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INTERVENTIONAL RADIOLOGY </a:t>
            </a:r>
            <a:br>
              <a:rPr lang="en-US" sz="3200" b="1" dirty="0" smtClean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3416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Dr Ahmed Ahidjo\Documents\calabar\DSCN05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87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r Ahmed Ahidjo\Desktop\calabar\DSCN0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1638" y="-301625"/>
            <a:ext cx="9948863" cy="746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519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MTH\Downloads\Map-of-Africa-highlighting-countr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9460"/>
            <a:ext cx="6096000" cy="6468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5410200"/>
            <a:ext cx="1905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4353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r Ahmed Ahidjo\Desktop\calabar\DSCN0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1638" y="-301625"/>
            <a:ext cx="9948863" cy="746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630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8229600" cy="4953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400" dirty="0" smtClean="0">
                <a:latin typeface="Bahnschrift SemiBold" pitchFamily="34" charset="0"/>
              </a:rPr>
              <a:t>What </a:t>
            </a:r>
            <a:r>
              <a:rPr lang="en-US" sz="2400" dirty="0">
                <a:latin typeface="Bahnschrift SemiBold" pitchFamily="34" charset="0"/>
              </a:rPr>
              <a:t>is it?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>
                <a:latin typeface="Bahnschrift SemiBold" pitchFamily="34" charset="0"/>
              </a:rPr>
              <a:t>My experience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>
                <a:latin typeface="Bahnschrift SemiBold" pitchFamily="34" charset="0"/>
              </a:rPr>
              <a:t>RSNA 2022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>
                <a:latin typeface="Bahnschrift SemiBold" pitchFamily="34" charset="0"/>
              </a:rPr>
              <a:t>Benefits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>
                <a:latin typeface="Bahnschrift SemiBold" pitchFamily="34" charset="0"/>
              </a:rPr>
              <a:t>Challenges </a:t>
            </a:r>
          </a:p>
          <a:p>
            <a:pPr marL="0" indent="0">
              <a:buNone/>
            </a:pPr>
            <a:r>
              <a:rPr lang="en-US" sz="2400" dirty="0">
                <a:latin typeface="Bahnschrift SemiBold" pitchFamily="34" charset="0"/>
              </a:rPr>
              <a:t>Infrastructural deficits </a:t>
            </a:r>
          </a:p>
          <a:p>
            <a:pPr marL="731520" lvl="1" indent="-457200">
              <a:buFont typeface="Wingdings" pitchFamily="2" charset="2"/>
              <a:buChar char="§"/>
            </a:pPr>
            <a:r>
              <a:rPr lang="en-US" sz="2400" dirty="0">
                <a:latin typeface="Bahnschrift SemiBold" pitchFamily="34" charset="0"/>
              </a:rPr>
              <a:t>Funding</a:t>
            </a:r>
          </a:p>
          <a:p>
            <a:pPr marL="731520" lvl="1" indent="-457200">
              <a:buFont typeface="Wingdings" pitchFamily="2" charset="2"/>
              <a:buChar char="§"/>
            </a:pPr>
            <a:r>
              <a:rPr lang="en-US" sz="2400" dirty="0">
                <a:latin typeface="Bahnschrift SemiBold" pitchFamily="34" charset="0"/>
              </a:rPr>
              <a:t>Electricity </a:t>
            </a:r>
          </a:p>
          <a:p>
            <a:pPr marL="731520" lvl="1" indent="-457200">
              <a:buFont typeface="Wingdings" pitchFamily="2" charset="2"/>
              <a:buChar char="§"/>
            </a:pPr>
            <a:r>
              <a:rPr lang="en-US" sz="2400" dirty="0">
                <a:latin typeface="Bahnschrift SemiBold" pitchFamily="34" charset="0"/>
              </a:rPr>
              <a:t>Funding</a:t>
            </a:r>
          </a:p>
          <a:p>
            <a:pPr marL="731520" lvl="1" indent="-457200">
              <a:buFont typeface="Wingdings" pitchFamily="2" charset="2"/>
              <a:buChar char="§"/>
            </a:pPr>
            <a:r>
              <a:rPr lang="en-US" sz="2400" dirty="0">
                <a:latin typeface="Bahnschrift SemiBold" pitchFamily="34" charset="0"/>
              </a:rPr>
              <a:t>Human Resources </a:t>
            </a:r>
          </a:p>
          <a:p>
            <a:pPr marL="731520" lvl="1" indent="-457200">
              <a:buFont typeface="Wingdings" pitchFamily="2" charset="2"/>
              <a:buChar char="§"/>
            </a:pPr>
            <a:r>
              <a:rPr lang="en-US" sz="2400" dirty="0">
                <a:latin typeface="Bahnschrift SemiBold" pitchFamily="34" charset="0"/>
              </a:rPr>
              <a:t>Africanizing/domesticating software</a:t>
            </a:r>
          </a:p>
          <a:p>
            <a:pPr marL="0" indent="0">
              <a:buNone/>
            </a:pPr>
            <a:endParaRPr lang="en-US" sz="2400" dirty="0">
              <a:latin typeface="Bahnschrift SemiBol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ARTIFICIAL INTELLIGENCE AI</a:t>
            </a:r>
            <a:br>
              <a:rPr lang="en-US" sz="3200" b="1" dirty="0" smtClean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51915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UMTH\Downloads\WhatsApp Image 2022-12-06 at 2.20.21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0"/>
            <a:ext cx="51435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MTH\Downloads\WhatsApp Image 2022-12-06 at 2.20.21 AM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227" y="0"/>
            <a:ext cx="51435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846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UMTH\Downloads\WhatsApp Image 2022-12-06 at 2.25.22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20781"/>
            <a:ext cx="9130145" cy="684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328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UMTH\Downloads\WhatsApp Image 2022-12-06 at 11.49.51 AM (1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8357" l="0" r="100000">
                        <a14:foregroundMark x1="4526" y1="41582" x2="6681" y2="45233"/>
                        <a14:foregroundMark x1="36638" y1="22312" x2="41379" y2="58824"/>
                        <a14:foregroundMark x1="42672" y1="52738" x2="64871" y2="65517"/>
                        <a14:foregroundMark x1="79741" y1="22718" x2="79741" y2="33266"/>
                        <a14:foregroundMark x1="96336" y1="43611" x2="83190" y2="66937"/>
                        <a14:foregroundMark x1="72629" y1="56389" x2="75647" y2="66329"/>
                        <a14:foregroundMark x1="32328" y1="36917" x2="32759" y2="59432"/>
                        <a14:foregroundMark x1="89009" y1="61460" x2="92888" y2="50710"/>
                        <a14:foregroundMark x1="18534" y1="7911" x2="19612" y2="25761"/>
                        <a14:foregroundMark x1="61638" y1="11156" x2="69181" y2="12576"/>
                        <a14:foregroundMark x1="68534" y1="11156" x2="65733" y2="13793"/>
                        <a14:foregroundMark x1="67888" y1="14402" x2="66379" y2="9331"/>
                        <a14:foregroundMark x1="89871" y1="10953" x2="91164" y2="16836"/>
                        <a14:backgroundMark x1="4310" y1="19473" x2="10776" y2="8519"/>
                        <a14:backgroundMark x1="6034" y1="3854" x2="49353" y2="2840"/>
                        <a14:backgroundMark x1="63147" y1="4260" x2="98707" y2="3854"/>
                        <a14:backgroundMark x1="73707" y1="8519" x2="75647" y2="19878"/>
                        <a14:backgroundMark x1="77371" y1="9736" x2="84267" y2="5477"/>
                        <a14:backgroundMark x1="53017" y1="2231" x2="59052" y2="26978"/>
                        <a14:backgroundMark x1="24569" y1="9331" x2="25647" y2="22312"/>
                        <a14:backgroundMark x1="1724" y1="41988" x2="2802" y2="63692"/>
                        <a14:backgroundMark x1="87716" y1="4462" x2="99353" y2="19878"/>
                        <a14:backgroundMark x1="65948" y1="6694" x2="68103" y2="10751"/>
                        <a14:backgroundMark x1="64009" y1="6897" x2="60776" y2="11156"/>
                        <a14:backgroundMark x1="66164" y1="13996" x2="69181" y2="10953"/>
                        <a14:backgroundMark x1="70474" y1="12576" x2="63147" y2="9736"/>
                        <a14:backgroundMark x1="23276" y1="21298" x2="25000" y2="21501"/>
                      </a14:backgroundRemoval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597"/>
          <a:stretch/>
        </p:blipFill>
        <p:spPr bwMode="auto">
          <a:xfrm>
            <a:off x="299953" y="-457200"/>
            <a:ext cx="8234447" cy="5022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6927" y="4495800"/>
            <a:ext cx="9144000" cy="273921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1600" b="1" dirty="0" smtClean="0"/>
          </a:p>
          <a:p>
            <a:pPr algn="ctr"/>
            <a:r>
              <a:rPr lang="en-US" sz="4000" b="1" dirty="0" smtClean="0"/>
              <a:t>GOODBYE </a:t>
            </a:r>
          </a:p>
          <a:p>
            <a:pPr algn="ctr"/>
            <a:r>
              <a:rPr lang="en-US" sz="4000" b="1" dirty="0" smtClean="0"/>
              <a:t>AU REVOIR </a:t>
            </a:r>
          </a:p>
          <a:p>
            <a:pPr algn="ctr"/>
            <a:r>
              <a:rPr lang="en-US" sz="4000" b="1" dirty="0" smtClean="0"/>
              <a:t>MIYETTI</a:t>
            </a:r>
          </a:p>
          <a:p>
            <a:pPr algn="ctr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51950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8229600" cy="4038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latin typeface="Bahnschrift SemiBold" pitchFamily="34" charset="0"/>
              </a:rPr>
              <a:t>CLINICAL SERVICE 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000" dirty="0" smtClean="0">
                <a:latin typeface="Bahnschrift SemiBold" pitchFamily="34" charset="0"/>
              </a:rPr>
              <a:t>Equipment 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000" dirty="0" smtClean="0">
                <a:latin typeface="Bahnschrift SemiBold" pitchFamily="34" charset="0"/>
              </a:rPr>
              <a:t>Personnel 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000" dirty="0" smtClean="0">
                <a:latin typeface="Bahnschrift SemiBold" pitchFamily="34" charset="0"/>
              </a:rPr>
              <a:t>Skills 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000" dirty="0" smtClean="0">
                <a:latin typeface="Bahnschrift SemiBold" pitchFamily="34" charset="0"/>
              </a:rPr>
              <a:t>Public/Private 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000" dirty="0" smtClean="0">
                <a:latin typeface="Bahnschrift SemiBold" pitchFamily="34" charset="0"/>
              </a:rPr>
              <a:t>Primary, Secondary or Tertiary</a:t>
            </a:r>
          </a:p>
          <a:p>
            <a:pPr marL="400050" lvl="1" indent="0">
              <a:buNone/>
            </a:pPr>
            <a:endParaRPr lang="en-US" sz="2000" dirty="0" smtClean="0">
              <a:latin typeface="Bahnschrift SemiBol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latin typeface="Bahnschrift SemiBold" pitchFamily="34" charset="0"/>
              </a:rPr>
              <a:t>TRAINING</a:t>
            </a:r>
          </a:p>
          <a:p>
            <a:pPr marL="914400" lvl="1" indent="-514350">
              <a:buAutoNum type="alphaLcPeriod"/>
            </a:pPr>
            <a:r>
              <a:rPr lang="en-US" sz="2000" dirty="0" smtClean="0">
                <a:latin typeface="Bahnschrift SemiBold" pitchFamily="34" charset="0"/>
              </a:rPr>
              <a:t>Residency </a:t>
            </a:r>
          </a:p>
          <a:p>
            <a:pPr marL="914400" lvl="1" indent="-514350">
              <a:buAutoNum type="alphaLcPeriod"/>
            </a:pPr>
            <a:r>
              <a:rPr lang="en-US" sz="2000" dirty="0" smtClean="0">
                <a:latin typeface="Bahnschrift SemiBold" pitchFamily="34" charset="0"/>
              </a:rPr>
              <a:t>Radiography </a:t>
            </a:r>
          </a:p>
          <a:p>
            <a:pPr marL="400050" lvl="1" indent="0">
              <a:buNone/>
            </a:pPr>
            <a:endParaRPr lang="en-US" sz="2000" dirty="0" smtClean="0">
              <a:latin typeface="Bahnschrift SemiBol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latin typeface="Bahnschrift SemiBold" pitchFamily="34" charset="0"/>
              </a:rPr>
              <a:t>RESEARCH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000" dirty="0" smtClean="0">
                <a:latin typeface="Bahnschrift SemiBold" pitchFamily="34" charset="0"/>
              </a:rPr>
              <a:t>Mostly for academic progression 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000" dirty="0" smtClean="0">
                <a:latin typeface="Bahnschrift SemiBold" pitchFamily="34" charset="0"/>
              </a:rPr>
              <a:t>Need for research 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000" dirty="0" smtClean="0">
                <a:latin typeface="Bahnschrift SemiBold" pitchFamily="34" charset="0"/>
              </a:rPr>
              <a:t>Grants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534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OUTLINE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6587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382000" cy="4648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200" dirty="0" smtClean="0">
                <a:latin typeface="Bahnschrift SemiBold" pitchFamily="34" charset="0"/>
              </a:rPr>
              <a:t>Ultrasound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200" dirty="0" smtClean="0">
                <a:latin typeface="Bahnschrift SemiBold" pitchFamily="34" charset="0"/>
              </a:rPr>
              <a:t>Radiography units-mobile, static, conventional, digital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200" dirty="0" smtClean="0">
                <a:latin typeface="Bahnschrift SemiBold" pitchFamily="34" charset="0"/>
              </a:rPr>
              <a:t>Fluoroscopy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200" dirty="0" smtClean="0">
                <a:latin typeface="Bahnschrift SemiBold" pitchFamily="34" charset="0"/>
              </a:rPr>
              <a:t>Mammography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200" dirty="0" err="1" smtClean="0">
                <a:latin typeface="Bahnschrift SemiBold" pitchFamily="34" charset="0"/>
              </a:rPr>
              <a:t>Dexa</a:t>
            </a:r>
            <a:endParaRPr lang="en-US" sz="2200" dirty="0" smtClean="0">
              <a:latin typeface="Bahnschrift SemiBold" pitchFamily="34" charset="0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200" dirty="0" smtClean="0">
                <a:latin typeface="Bahnschrift SemiBold" pitchFamily="34" charset="0"/>
              </a:rPr>
              <a:t>Angiography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200" dirty="0" smtClean="0">
                <a:latin typeface="Bahnschrift SemiBold" pitchFamily="34" charset="0"/>
              </a:rPr>
              <a:t>CT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200" dirty="0" smtClean="0">
                <a:latin typeface="Bahnschrift SemiBold" pitchFamily="34" charset="0"/>
              </a:rPr>
              <a:t>MRI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1534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RADIOLOGY EQUIPMENT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63008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UMTH\Downloads\WhatsApp Image 2022-12-06 at 2.19.28 AM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855"/>
            <a:ext cx="4906242" cy="6844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MTH\Downloads\WhatsApp Image 2022-12-06 at 2.18.38 A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83128"/>
            <a:ext cx="5091545" cy="6788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015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UMTH\Downloads\WhatsApp Image 2022-12-06 at 2.27.56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324" y="228600"/>
            <a:ext cx="9308523" cy="640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516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UMTH\Downloads\WhatsApp Image 2022-12-06 at 2.27.56 AM (1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/>
          <a:stretch/>
        </p:blipFill>
        <p:spPr bwMode="auto">
          <a:xfrm>
            <a:off x="0" y="304800"/>
            <a:ext cx="9144000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080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MTH\Downloads\WhatsApp Image 2022-12-06 at 2.23.46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8637" y="13856"/>
            <a:ext cx="9125525" cy="684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MTH\Downloads\WhatsApp Image 2022-12-06 at 2.21.42 A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808" y="-119494"/>
            <a:ext cx="5242791" cy="6990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710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UMTH\Downloads\WhatsApp Image 2022-12-06 at 2.28.48 AM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1899" r="10873"/>
          <a:stretch/>
        </p:blipFill>
        <p:spPr bwMode="auto">
          <a:xfrm>
            <a:off x="76199" y="392943"/>
            <a:ext cx="9126227" cy="6007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667062"/>
      </p:ext>
    </p:extLst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8FC987C-CC29-45EF-BE77-DAB0DD367E71}"/>
</file>

<file path=customXml/itemProps2.xml><?xml version="1.0" encoding="utf-8"?>
<ds:datastoreItem xmlns:ds="http://schemas.openxmlformats.org/officeDocument/2006/customXml" ds:itemID="{05E77C6C-591F-4EAC-B634-0559C168FA6B}"/>
</file>

<file path=customXml/itemProps3.xml><?xml version="1.0" encoding="utf-8"?>
<ds:datastoreItem xmlns:ds="http://schemas.openxmlformats.org/officeDocument/2006/customXml" ds:itemID="{4E76199F-13AF-4CE1-8D94-A2A9DB89EDB1}"/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358</TotalTime>
  <Words>174</Words>
  <Application>Microsoft Office PowerPoint</Application>
  <PresentationFormat>On-screen Show (4:3)</PresentationFormat>
  <Paragraphs>98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Composite</vt:lpstr>
      <vt:lpstr>PowerPoint Presentation</vt:lpstr>
      <vt:lpstr>PowerPoint Presentation</vt:lpstr>
      <vt:lpstr>OUTLINE </vt:lpstr>
      <vt:lpstr>RADIOLOGY EQUIPMENT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RADIOLOGY SPECIALTIES: </vt:lpstr>
      <vt:lpstr>MODALITY BASED SPECIALTIES  </vt:lpstr>
      <vt:lpstr>TRAINING  </vt:lpstr>
      <vt:lpstr>PowerPoint Presentation</vt:lpstr>
      <vt:lpstr>PROFESSIONAL SOCIETIES </vt:lpstr>
      <vt:lpstr>INTERVENTIONAL RADIOLOGY  </vt:lpstr>
      <vt:lpstr>PowerPoint Presentation</vt:lpstr>
      <vt:lpstr>PowerPoint Presentation</vt:lpstr>
      <vt:lpstr>PowerPoint Presentation</vt:lpstr>
      <vt:lpstr>ARTIFICIAL INTELLIGENCE AI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Att.10 - Presentation - Radiology in Africa</dc:title>
  <dc:creator>Windows User</dc:creator>
  <cp:lastModifiedBy>Windows User</cp:lastModifiedBy>
  <cp:revision>31</cp:revision>
  <dcterms:created xsi:type="dcterms:W3CDTF">2022-12-06T07:29:57Z</dcterms:created>
  <dcterms:modified xsi:type="dcterms:W3CDTF">2022-12-06T13:29:54Z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