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1"/>
  </p:notesMasterIdLst>
  <p:sldIdLst>
    <p:sldId id="256" r:id="rId6"/>
    <p:sldId id="272" r:id="rId7"/>
    <p:sldId id="262" r:id="rId8"/>
    <p:sldId id="258" r:id="rId9"/>
    <p:sldId id="259" r:id="rId10"/>
    <p:sldId id="260" r:id="rId11"/>
    <p:sldId id="274" r:id="rId12"/>
    <p:sldId id="263" r:id="rId13"/>
    <p:sldId id="261" r:id="rId14"/>
    <p:sldId id="275" r:id="rId15"/>
    <p:sldId id="270" r:id="rId16"/>
    <p:sldId id="277" r:id="rId17"/>
    <p:sldId id="278" r:id="rId18"/>
    <p:sldId id="280" r:id="rId19"/>
    <p:sldId id="267" r:id="rId2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14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8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0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47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2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7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7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7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indent="-342265" fontAlgn="base">
              <a:buFont typeface="Symbol" pitchFamily="2" charset="2"/>
              <a:buChar char="-"/>
            </a:pPr>
            <a:endParaRPr lang="en-US" sz="14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0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9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11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0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6" indent="-171446">
              <a:buFont typeface="Symbol" pitchFamily="2" charset="2"/>
              <a:buChar char="-"/>
            </a:pPr>
            <a:endParaRPr lang="de-DE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46" indent="-171446">
              <a:buFont typeface="Symbol" pitchFamily="2" charset="2"/>
              <a:buChar char="-"/>
            </a:pPr>
            <a:endParaRPr lang="de-DE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B8867-9678-054E-AD8C-54F8CDB113C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69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88F90-EF15-28DB-552A-5DE3BB91E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74943F-89EB-30CA-7BDA-500B2B983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80CAA6-13B2-44BC-7947-9F411A43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A0744E-DF3B-8FE3-7DC9-F05156CC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AD59DF-22F4-C33B-EE91-274BDA0E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61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1E9FD-D360-CA10-7682-6BE3029D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6A1E70-6519-8AAB-C26D-A1F23B92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2E17B-B9A3-6DD6-E52C-2FE739EE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E94637-0FFA-AEE5-984C-8419590D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5A1C16-E0DC-72AD-319F-75DBE81B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36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B59BE-C71A-5416-5006-560F58F8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623FA3-7171-0E89-0E00-A642D898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554D94-18D9-0904-658F-B20B3295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F1206-7B8B-4AEA-7B1B-75D18E8F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638D8F-AB64-A1FF-4114-E369A8BA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06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E0EA0-BC25-B4A1-C5DA-7AB2F6BB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59952-EE17-91C8-7ACE-DAFA85A6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768141-8CD1-AFE9-D93C-673327BB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983757-238A-EC17-D79D-8536E3DE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0BA82B-C449-689B-294E-516C6F9C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036044-449A-0034-11F7-96C9E144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92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19B60-7A9A-346D-31F8-6E2BB9A3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AAF757-27A0-0976-F671-D7BAEE12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18A428-476B-423B-9D37-46DC9A691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94DAA0-E5B2-891B-0407-010B5227A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0DBD51-C5C5-9802-9CF9-854D7275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39724D-F10A-AD6F-9080-FA7F6DC5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9764A6-9723-A5FB-EECB-8A94CFC7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CA1B1E-61A2-1104-CFFE-D28229E8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010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78D20-9E37-4D93-4468-64B6B541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902C43-9182-46FF-08C5-472CB2C5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6AE74E-07B1-20C0-0019-44BFCE2F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4434E4-385A-41B6-149A-0AF68861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76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B2C12B-4149-111E-B3E1-A72933A0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93B220-1725-0B66-EDF3-586D7834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29DEA-6CEC-10FE-16E5-876BC4F4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43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D8404-B06A-789D-5135-F69E3819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8078A-9B23-8471-6CBE-F41DFCFA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9D622D-808F-DE91-FA4F-F8AAB925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7EBB15-083D-906B-19F0-30B0E1CB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9F0675-9F68-3884-704F-9503A635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88EE61-637C-BB93-78DD-75392C66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40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9738-67F5-54B7-3C02-39344561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71A505-277B-74CA-B8D9-140984318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7E9207-025A-C5C0-81BB-1D6DEC7E2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1B5258-EEDA-7622-D1E4-3A2B32F4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C75AC0-E3A0-EDF9-E462-05DC555C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8D2E15-7DB2-A6F8-2033-3FF4D546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173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562A9-0C59-5BF1-432D-74467B87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AE453C-2C3A-721E-4E4B-5AE4CD717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C381F9-4FD0-7D7B-6C6A-BCECAD32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1570E4-6495-2CBA-4BE4-E7C9C0C8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FA6DB4-F75F-AAD0-4F78-C9696D83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2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5BBBC2-A49C-F2C5-884B-4423F1F3C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6E96D7-A40C-029C-7624-17FC5DFE1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75E72-9F59-0E8F-3D5D-1E7C748D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AF0C49-4AA7-46BE-7902-E501B976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63C833-0F9C-9E95-0548-1A56464E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6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030821-DF4D-B246-4A8B-FFF02D99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15D184-ABFF-3400-7434-15165AB9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B51E2-57EF-91A8-267D-CCC6BD6D9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F7E8-589F-3741-9016-B5164466293A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0F1E1C-CF58-C9D3-CA3F-A263C2A5F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4D44C-05EA-37BA-4BE0-31E7E4652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4457-5065-7D4C-8E40-5920A61DB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4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omi.lee@lance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va.weicken@hhi.fraunhofer.de" TargetMode="External"/><Relationship Id="rId4" Type="http://schemas.openxmlformats.org/officeDocument/2006/relationships/hyperlink" Target="mailto:shubs.upadhyay@ada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aomi.lee@lancet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mailto:eva.weicken@hhi.fraunhofer.de" TargetMode="External"/><Relationship Id="rId4" Type="http://schemas.openxmlformats.org/officeDocument/2006/relationships/hyperlink" Target="mailto:shubs.upadhyay@ad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xtranet.itu.int/sites/itu-t/focusgroups/ai4h/docs/FGAI4H-Q-033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4492" y="935321"/>
            <a:ext cx="199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FGAI4H-Q-033-A01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201706" y="1304653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Douala, 6-9 December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44058"/>
              </p:ext>
            </p:extLst>
          </p:nvPr>
        </p:nvGraphicFramePr>
        <p:xfrm>
          <a:off x="1790700" y="3247161"/>
          <a:ext cx="8401049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614047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440654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 DEL7.4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Att.1 - Presentation - DEL7.4 Update: Clinical evaluation of AI for health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Naomi Lee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Shubs Upadhyay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E-mail: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naomi.lee@lancet.com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E-mail: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shubs.upadhyay@ada.com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E-mail: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eva.weicken@hhi.fraunhofer.de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PPT contains a presentation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 update Working Group on Clinical Evaluation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Updates on DEL 7.4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6AB1-A4E1-FFFD-9CDC-39EFB36DE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3883788"/>
            <a:ext cx="98044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FG-AI4H Working Group on Clinical Evaluation</a:t>
            </a: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94886BD7-33A9-A852-C203-76E807AF48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F628B45-A283-6EF0-C2CF-7E296F8C4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880" y="1985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6000" dirty="0" err="1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6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 steps</a:t>
            </a:r>
            <a:b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5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10F2F-03B0-FCEB-97B8-001BB15B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4900" dirty="0">
                <a:latin typeface="Arial"/>
                <a:cs typeface="Arial"/>
              </a:rPr>
            </a:br>
            <a:r>
              <a:rPr lang="de-DE" sz="4900" dirty="0" err="1">
                <a:latin typeface="Arial"/>
                <a:cs typeface="Arial"/>
              </a:rPr>
              <a:t>Latest</a:t>
            </a:r>
            <a:r>
              <a:rPr lang="de-DE" sz="4900" dirty="0">
                <a:latin typeface="Arial"/>
                <a:cs typeface="Arial"/>
              </a:rPr>
              <a:t> </a:t>
            </a:r>
            <a:r>
              <a:rPr lang="de-DE" sz="4900" dirty="0" err="1">
                <a:latin typeface="Arial"/>
                <a:cs typeface="Arial"/>
              </a:rPr>
              <a:t>activities</a:t>
            </a:r>
            <a:br>
              <a:rPr lang="de-DE" dirty="0">
                <a:latin typeface="Arial"/>
                <a:cs typeface="Arial"/>
              </a:rPr>
            </a:br>
            <a:br>
              <a:rPr lang="de-DE" dirty="0">
                <a:latin typeface="Arial"/>
                <a:cs typeface="Arial"/>
              </a:rPr>
            </a:br>
            <a:endParaRPr lang="de-DE" dirty="0">
              <a:latin typeface="Arial"/>
              <a:cs typeface="Aria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6AB1-A4E1-FFFD-9CDC-39EFB36D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5697"/>
            <a:ext cx="110227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2" indent="-342900">
              <a:lnSpc>
                <a:spcPct val="120000"/>
              </a:lnSpc>
              <a:spcBef>
                <a:spcPts val="1000"/>
              </a:spcBef>
            </a:pPr>
            <a:r>
              <a:rPr lang="de-DE" sz="2400" b="1" dirty="0" err="1">
                <a:latin typeface="Arial"/>
                <a:ea typeface="+mn-lt"/>
                <a:cs typeface="Arial"/>
              </a:rPr>
              <a:t>Publication</a:t>
            </a:r>
            <a:r>
              <a:rPr lang="de-DE" sz="2400" b="1" dirty="0">
                <a:latin typeface="Arial"/>
                <a:ea typeface="+mn-lt"/>
                <a:cs typeface="Arial"/>
              </a:rPr>
              <a:t> </a:t>
            </a:r>
            <a:r>
              <a:rPr lang="de-DE" sz="2400" dirty="0">
                <a:latin typeface="Arial"/>
                <a:cs typeface="Arial"/>
              </a:rPr>
              <a:t>(</a:t>
            </a:r>
            <a:r>
              <a:rPr lang="de-DE" sz="2400" dirty="0" err="1">
                <a:latin typeface="Arial"/>
                <a:cs typeface="Arial"/>
              </a:rPr>
              <a:t>alongside</a:t>
            </a:r>
            <a:r>
              <a:rPr lang="de-DE" sz="2400" dirty="0">
                <a:latin typeface="Arial"/>
                <a:cs typeface="Arial"/>
              </a:rPr>
              <a:t> WG-RC document</a:t>
            </a:r>
            <a:r>
              <a:rPr lang="de-DE" sz="2400" dirty="0">
                <a:latin typeface="Arial"/>
                <a:ea typeface="+mn-lt"/>
                <a:cs typeface="Arial"/>
              </a:rPr>
              <a:t>), </a:t>
            </a:r>
            <a:r>
              <a:rPr lang="de-DE" sz="2400" dirty="0" err="1">
                <a:latin typeface="Arial"/>
                <a:ea typeface="+mn-lt"/>
                <a:cs typeface="Arial"/>
              </a:rPr>
              <a:t>s</a:t>
            </a:r>
            <a:r>
              <a:rPr lang="de-DE" sz="2400" dirty="0" err="1">
                <a:latin typeface="Arial"/>
                <a:cs typeface="Arial"/>
              </a:rPr>
              <a:t>ubmitted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dirty="0" err="1">
                <a:latin typeface="Arial"/>
                <a:cs typeface="Arial"/>
              </a:rPr>
              <a:t>to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b="1" dirty="0">
                <a:latin typeface="Arial"/>
                <a:cs typeface="Arial"/>
              </a:rPr>
              <a:t>WHO </a:t>
            </a:r>
          </a:p>
          <a:p>
            <a:pPr marL="342900" lvl="2" indent="-342900">
              <a:lnSpc>
                <a:spcPct val="120000"/>
              </a:lnSpc>
              <a:spcBef>
                <a:spcPts val="1000"/>
              </a:spcBef>
            </a:pPr>
            <a:r>
              <a:rPr lang="de-DE" sz="2400" b="1" dirty="0">
                <a:latin typeface="Arial"/>
                <a:ea typeface="+mn-lt"/>
                <a:cs typeface="Arial"/>
              </a:rPr>
              <a:t>Outreach &amp; </a:t>
            </a:r>
            <a:r>
              <a:rPr lang="de-DE" sz="2400" b="1" dirty="0" err="1">
                <a:latin typeface="Arial"/>
                <a:ea typeface="+mn-lt"/>
                <a:cs typeface="Arial"/>
              </a:rPr>
              <a:t>communication</a:t>
            </a:r>
            <a:r>
              <a:rPr lang="de-DE" sz="2400" b="1" dirty="0">
                <a:latin typeface="Arial"/>
                <a:ea typeface="+mn-lt"/>
                <a:cs typeface="Arial"/>
              </a:rPr>
              <a:t>,</a:t>
            </a:r>
            <a:r>
              <a:rPr lang="de-DE" sz="2400" dirty="0">
                <a:latin typeface="Arial"/>
                <a:ea typeface="+mn-lt"/>
                <a:cs typeface="Arial"/>
              </a:rPr>
              <a:t> e.g., CAICT</a:t>
            </a:r>
          </a:p>
          <a:p>
            <a:pPr marL="342900" lvl="2" indent="-342900">
              <a:lnSpc>
                <a:spcPct val="120000"/>
              </a:lnSpc>
              <a:spcBef>
                <a:spcPts val="1000"/>
              </a:spcBef>
            </a:pPr>
            <a:r>
              <a:rPr lang="de-DE" sz="2400" b="1" dirty="0">
                <a:latin typeface="Arial"/>
                <a:ea typeface="+mn-lt"/>
                <a:cs typeface="Arial"/>
              </a:rPr>
              <a:t>Collaboration,</a:t>
            </a:r>
            <a:r>
              <a:rPr lang="de-DE" sz="2400" dirty="0">
                <a:latin typeface="Arial"/>
                <a:ea typeface="+mn-lt"/>
                <a:cs typeface="Arial"/>
              </a:rPr>
              <a:t> e.g., FIND</a:t>
            </a:r>
          </a:p>
          <a:p>
            <a:pPr marL="342900" lvl="2" indent="-342900">
              <a:lnSpc>
                <a:spcPct val="120000"/>
              </a:lnSpc>
              <a:spcBef>
                <a:spcPts val="1000"/>
              </a:spcBef>
            </a:pPr>
            <a:r>
              <a:rPr lang="de-DE" sz="2400" b="1" dirty="0" err="1">
                <a:latin typeface="Arial"/>
                <a:ea typeface="+mn-lt"/>
                <a:cs typeface="Arial"/>
              </a:rPr>
              <a:t>Improvement</a:t>
            </a:r>
            <a:r>
              <a:rPr lang="de-DE" sz="2400" b="1" dirty="0">
                <a:latin typeface="Arial"/>
                <a:ea typeface="+mn-lt"/>
                <a:cs typeface="Arial"/>
              </a:rPr>
              <a:t> and </a:t>
            </a:r>
            <a:r>
              <a:rPr lang="de-DE" sz="2400" b="1" dirty="0" err="1">
                <a:latin typeface="Arial"/>
                <a:ea typeface="+mn-lt"/>
                <a:cs typeface="Arial"/>
              </a:rPr>
              <a:t>implementability</a:t>
            </a:r>
            <a:r>
              <a:rPr lang="de-DE" sz="2400" dirty="0">
                <a:latin typeface="Arial"/>
                <a:ea typeface="+mn-lt"/>
                <a:cs typeface="Arial"/>
              </a:rPr>
              <a:t>, e.g., Helsinki University, </a:t>
            </a:r>
            <a:r>
              <a:rPr lang="de-DE" sz="2400" dirty="0" err="1">
                <a:latin typeface="Arial"/>
                <a:ea typeface="+mn-lt"/>
                <a:cs typeface="Arial"/>
              </a:rPr>
              <a:t>topic</a:t>
            </a:r>
            <a:r>
              <a:rPr lang="de-DE" sz="2400" dirty="0">
                <a:latin typeface="Arial"/>
                <a:ea typeface="+mn-lt"/>
                <a:cs typeface="Arial"/>
              </a:rPr>
              <a:t> group Point-of-care (</a:t>
            </a:r>
            <a:r>
              <a:rPr lang="de-DE" sz="2400" dirty="0" err="1">
                <a:latin typeface="Arial"/>
                <a:ea typeface="+mn-lt"/>
                <a:cs typeface="Arial"/>
              </a:rPr>
              <a:t>case</a:t>
            </a:r>
            <a:r>
              <a:rPr lang="de-DE" sz="2400" dirty="0">
                <a:latin typeface="Arial"/>
                <a:ea typeface="+mn-lt"/>
                <a:cs typeface="Arial"/>
              </a:rPr>
              <a:t> </a:t>
            </a:r>
            <a:r>
              <a:rPr lang="de-DE" sz="2400" dirty="0" err="1">
                <a:latin typeface="Arial"/>
                <a:ea typeface="+mn-lt"/>
                <a:cs typeface="Arial"/>
              </a:rPr>
              <a:t>study</a:t>
            </a:r>
            <a:r>
              <a:rPr lang="de-DE" sz="2400" dirty="0">
                <a:latin typeface="Arial"/>
                <a:ea typeface="+mn-lt"/>
                <a:cs typeface="Arial"/>
              </a:rPr>
              <a:t>, "</a:t>
            </a:r>
            <a:r>
              <a:rPr lang="de-DE" sz="2400" dirty="0" err="1">
                <a:latin typeface="Arial"/>
                <a:ea typeface="+mn-lt"/>
                <a:cs typeface="Arial"/>
              </a:rPr>
              <a:t>testing</a:t>
            </a:r>
            <a:r>
              <a:rPr lang="de-DE" sz="2400" dirty="0">
                <a:latin typeface="Arial"/>
                <a:ea typeface="+mn-lt"/>
                <a:cs typeface="Arial"/>
              </a:rPr>
              <a:t>" of WG-CE </a:t>
            </a:r>
            <a:r>
              <a:rPr lang="de-DE" sz="2400" dirty="0" err="1">
                <a:latin typeface="Arial"/>
                <a:ea typeface="+mn-lt"/>
                <a:cs typeface="Arial"/>
              </a:rPr>
              <a:t>doc</a:t>
            </a:r>
            <a:r>
              <a:rPr lang="de-DE" sz="2400" dirty="0">
                <a:latin typeface="Arial"/>
                <a:ea typeface="+mn-lt"/>
                <a:cs typeface="Arial"/>
              </a:rPr>
              <a:t>)</a:t>
            </a:r>
          </a:p>
          <a:p>
            <a:pPr marL="342900" lvl="2" indent="-342900">
              <a:lnSpc>
                <a:spcPct val="120000"/>
              </a:lnSpc>
              <a:spcBef>
                <a:spcPts val="1000"/>
              </a:spcBef>
            </a:pPr>
            <a:r>
              <a:rPr lang="de-DE" sz="2400" b="1" dirty="0">
                <a:latin typeface="Arial"/>
                <a:ea typeface="+mn-lt"/>
                <a:cs typeface="Arial"/>
              </a:rPr>
              <a:t>Further </a:t>
            </a:r>
            <a:r>
              <a:rPr lang="de-DE" sz="2400" b="1" dirty="0" err="1">
                <a:latin typeface="Arial"/>
                <a:ea typeface="+mn-lt"/>
                <a:cs typeface="Arial"/>
              </a:rPr>
              <a:t>work</a:t>
            </a:r>
            <a:r>
              <a:rPr lang="de-DE" sz="2400" b="1" dirty="0">
                <a:latin typeface="Arial"/>
                <a:ea typeface="+mn-lt"/>
                <a:cs typeface="Arial"/>
              </a:rPr>
              <a:t>, </a:t>
            </a:r>
            <a:r>
              <a:rPr lang="de-DE" sz="2400" dirty="0">
                <a:latin typeface="Arial"/>
                <a:ea typeface="+mn-lt"/>
                <a:cs typeface="Arial"/>
              </a:rPr>
              <a:t>e.g. </a:t>
            </a:r>
            <a:r>
              <a:rPr lang="de-DE" sz="2400" dirty="0" err="1">
                <a:latin typeface="Arial"/>
                <a:ea typeface="+mn-lt"/>
                <a:cs typeface="Arial"/>
              </a:rPr>
              <a:t>Economic</a:t>
            </a:r>
            <a:r>
              <a:rPr lang="de-DE" sz="2400" dirty="0">
                <a:latin typeface="Arial"/>
                <a:ea typeface="+mn-lt"/>
                <a:cs typeface="Arial"/>
              </a:rPr>
              <a:t> evaluation </a:t>
            </a:r>
          </a:p>
          <a:p>
            <a:pPr marL="800100" lvl="3" indent="-342900">
              <a:lnSpc>
                <a:spcPct val="120000"/>
              </a:lnSpc>
              <a:spcBef>
                <a:spcPts val="1000"/>
              </a:spcBef>
              <a:buFont typeface="Symbol" pitchFamily="2" charset="2"/>
              <a:buChar char="-"/>
            </a:pPr>
            <a:r>
              <a:rPr lang="de-DE" sz="2400" dirty="0" err="1">
                <a:latin typeface="Arial"/>
                <a:ea typeface="+mn-lt"/>
                <a:cs typeface="Arial"/>
              </a:rPr>
              <a:t>establish</a:t>
            </a:r>
            <a:r>
              <a:rPr lang="de-DE" sz="2400" dirty="0">
                <a:latin typeface="Arial"/>
                <a:ea typeface="+mn-lt"/>
                <a:cs typeface="Arial"/>
              </a:rPr>
              <a:t> an expert group &amp; </a:t>
            </a:r>
            <a:r>
              <a:rPr lang="de-DE" sz="2400" dirty="0" err="1">
                <a:latin typeface="Arial"/>
                <a:ea typeface="+mn-lt"/>
                <a:cs typeface="Arial"/>
              </a:rPr>
              <a:t>finding</a:t>
            </a:r>
            <a:r>
              <a:rPr lang="de-DE" sz="2400" dirty="0">
                <a:latin typeface="Arial"/>
                <a:ea typeface="+mn-lt"/>
                <a:cs typeface="Arial"/>
              </a:rPr>
              <a:t> a </a:t>
            </a:r>
            <a:r>
              <a:rPr lang="de-DE" sz="2400" dirty="0" err="1">
                <a:latin typeface="Arial"/>
                <a:ea typeface="+mn-lt"/>
                <a:cs typeface="Arial"/>
              </a:rPr>
              <a:t>chair</a:t>
            </a:r>
            <a:r>
              <a:rPr lang="de-DE" sz="2400" dirty="0">
                <a:latin typeface="Arial"/>
                <a:ea typeface="+mn-lt"/>
                <a:cs typeface="Arial"/>
              </a:rPr>
              <a:t>(s) and </a:t>
            </a:r>
            <a:r>
              <a:rPr lang="de-DE" sz="2400" dirty="0" err="1">
                <a:latin typeface="Arial"/>
                <a:ea typeface="+mn-lt"/>
                <a:cs typeface="Arial"/>
              </a:rPr>
              <a:t>interested</a:t>
            </a:r>
            <a:r>
              <a:rPr lang="de-DE" sz="2400" dirty="0">
                <a:latin typeface="Arial"/>
                <a:ea typeface="+mn-lt"/>
                <a:cs typeface="Arial"/>
              </a:rPr>
              <a:t> </a:t>
            </a:r>
            <a:r>
              <a:rPr lang="de-DE" sz="2400" dirty="0" err="1">
                <a:latin typeface="Arial"/>
                <a:ea typeface="+mn-lt"/>
                <a:cs typeface="Arial"/>
              </a:rPr>
              <a:t>contributors</a:t>
            </a:r>
            <a:endParaRPr lang="de-DE" sz="2400" dirty="0">
              <a:latin typeface="Arial"/>
              <a:ea typeface="+mn-lt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94886BD7-33A9-A852-C203-76E807AF48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42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10F2F-03B0-FCEB-97B8-001BB15B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32" y="1100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Outreach, collaborations, communication</a:t>
            </a:r>
            <a:br>
              <a:rPr lang="en-US" sz="44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WG-CE meeting Oct ’22: Identifying </a:t>
            </a:r>
            <a:r>
              <a:rPr lang="en-US" sz="36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“What”</a:t>
            </a:r>
            <a:br>
              <a:rPr lang="en-US" sz="4000" b="0" i="0" u="none" strike="noStrike" dirty="0">
                <a:solidFill>
                  <a:srgbClr val="2F5496"/>
                </a:solidFill>
                <a:effectLst/>
                <a:latin typeface="Segoe UI" panose="020B0502040204020203" pitchFamily="34" charset="0"/>
              </a:rPr>
            </a:br>
            <a:endParaRPr lang="de-DE" dirty="0">
              <a:latin typeface="Arial"/>
              <a:cs typeface="Aria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6AB1-A4E1-FFFD-9CDC-39EFB36D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32" y="1963253"/>
            <a:ext cx="113400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endParaRPr lang="en-US" b="0" i="0" u="none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 shorter, condensed version (2-pager)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Creating training materials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e.g., WHO-course) and slides for decision makers, developers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WG-CE = forum for people to get the ability to get together &amp; convene </a:t>
            </a:r>
          </a:p>
          <a:p>
            <a:pPr marL="0" indent="0" algn="l" rtl="0" fontAlgn="base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aking sure this group is advocate for access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clinical evaluation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in  health </a:t>
            </a:r>
          </a:p>
          <a:p>
            <a:pPr marL="0" indent="0" algn="l" rtl="0" fontAlgn="base">
              <a:buNone/>
            </a:pPr>
            <a:endParaRPr lang="en-US" sz="1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US" sz="1600" b="0" i="0" u="none" strike="noStrike" dirty="0">
              <a:solidFill>
                <a:srgbClr val="1F3763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94886BD7-33A9-A852-C203-76E807AF48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27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10F2F-03B0-FCEB-97B8-001BB15B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72" y="1100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Implementation,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aps &amp; further work</a:t>
            </a:r>
            <a:b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WG-CE meeting Oct ’22: Identifying </a:t>
            </a:r>
            <a:r>
              <a:rPr lang="en-US" sz="36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“What”</a:t>
            </a:r>
            <a:b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6AB1-A4E1-FFFD-9CDC-39EFB36D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47" y="2145424"/>
            <a:ext cx="111699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sz="30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Implementation &amp; Gaps </a:t>
            </a:r>
          </a:p>
          <a:p>
            <a:pPr fontAlgn="base"/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 the implementation gap? Could include: case studies, round tables, WHO course, checklist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sure to continuously involve FG-AI4H topic groups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Focusing on LMIC or any other context?  </a:t>
            </a:r>
          </a:p>
          <a:p>
            <a:pPr fontAlgn="base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making sure results of evaluation trials in hospitals s are reported and shared transparently (a gap?)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Implementation test by TG-POC will provide more information on the gaps of this document</a:t>
            </a:r>
          </a:p>
          <a:p>
            <a:pPr marL="0" indent="0" algn="l" rtl="0" fontAlgn="base">
              <a:buNone/>
            </a:pPr>
            <a:endParaRPr lang="en-US" sz="1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30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 evaluation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an expert group on economic evaluation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to find chair(s) and interested members &amp; organize a follow-up meeting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experts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1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600" b="0" i="0" u="none" strike="noStrike" dirty="0">
              <a:solidFill>
                <a:srgbClr val="1F3763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94886BD7-33A9-A852-C203-76E807AF48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43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10F2F-03B0-FCEB-97B8-001BB15B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48" y="742915"/>
            <a:ext cx="10515600" cy="1325563"/>
          </a:xfrm>
        </p:spPr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6AB1-A4E1-FFFD-9CDC-39EFB36D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48" y="2613854"/>
            <a:ext cx="103684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0" fontAlgn="base">
              <a:buNone/>
            </a:pPr>
            <a:r>
              <a:rPr lang="en-US" sz="3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3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we need to work on this?</a:t>
            </a:r>
          </a:p>
          <a:p>
            <a:pPr marL="0" indent="0" algn="ctr" rtl="0" fontAlgn="base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 rtl="0" fontAlgn="base">
              <a:buNone/>
            </a:pPr>
            <a:r>
              <a:rPr lang="en-US" sz="3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the ideas be realized?  </a:t>
            </a:r>
          </a:p>
          <a:p>
            <a:pPr marL="0" indent="0" algn="l" rtl="0" fontAlgn="base">
              <a:buNone/>
            </a:pPr>
            <a:endParaRPr lang="en-US" sz="1600" b="0" i="0" u="none" strike="noStrike" dirty="0">
              <a:solidFill>
                <a:srgbClr val="1F3763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94886BD7-33A9-A852-C203-76E807AF48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B2272-1ED4-05C8-09B7-1EC811458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6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6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97D551-F0F9-2521-777E-DDDD57B72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naomi.lee@lancet.com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shubs.upadhyay@ada.com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eva.weicken@hhi.fraunhofer.de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5A33AC7B-F6DC-86AE-BAB1-B0F36A92F3B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17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4;p18">
            <a:extLst>
              <a:ext uri="{FF2B5EF4-FFF2-40B4-BE49-F238E27FC236}">
                <a16:creationId xmlns:a16="http://schemas.microsoft.com/office/drawing/2014/main" id="{B141D5DF-8C9F-4831-B7F6-381862FF60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E3C403F-5F4B-5D78-7AC8-89D42381A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4896A1FA-DE0D-D56A-0B4A-4EF3485BB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195254"/>
            <a:ext cx="9367520" cy="142240"/>
          </a:xfrm>
        </p:spPr>
        <p:txBody>
          <a:bodyPr>
            <a:normAutofit fontScale="90000"/>
          </a:bodyPr>
          <a:lstStyle/>
          <a:p>
            <a:r>
              <a:rPr lang="de" b="1" dirty="0">
                <a:solidFill>
                  <a:schemeClr val="bg1"/>
                </a:solidFill>
                <a:latin typeface="Arial"/>
                <a:cs typeface="Arial"/>
              </a:rPr>
              <a:t>FG-AI4H Working Group on</a:t>
            </a:r>
            <a:br>
              <a:rPr lang="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" b="1" dirty="0">
                <a:solidFill>
                  <a:schemeClr val="bg1"/>
                </a:solidFill>
                <a:latin typeface="Arial"/>
                <a:cs typeface="Arial"/>
              </a:rPr>
              <a:t>Clinical Evaluation </a:t>
            </a:r>
            <a:br>
              <a:rPr lang="d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" sz="44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de-DE" sz="44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de" sz="4400" dirty="0">
                <a:solidFill>
                  <a:schemeClr val="bg1"/>
                </a:solidFill>
                <a:latin typeface="Arial"/>
                <a:cs typeface="Arial"/>
              </a:rPr>
              <a:t>liverable 7.4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AEFF68-9DCE-1631-FA03-DF29EF2B6D77}"/>
              </a:ext>
            </a:extLst>
          </p:cNvPr>
          <p:cNvSpPr txBox="1"/>
          <p:nvPr/>
        </p:nvSpPr>
        <p:spPr>
          <a:xfrm>
            <a:off x="1661160" y="4771589"/>
            <a:ext cx="8869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FG-AI4H meeting “Q”, 06-09 December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Naomi Lee, Shubs Upadhyay, Eva Weicken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3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6AB1-A4E1-FFFD-9CDC-39EFB36DE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3883788"/>
            <a:ext cx="98044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FG-AI4H Working Group on Clinical Evaluation</a:t>
            </a: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94886BD7-33A9-A852-C203-76E807AF48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F628B45-A283-6EF0-C2CF-7E296F8C4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880" y="1985963"/>
            <a:ext cx="9144000" cy="2387600"/>
          </a:xfrm>
        </p:spPr>
        <p:txBody>
          <a:bodyPr/>
          <a:lstStyle/>
          <a:p>
            <a:r>
              <a:rPr lang="de-DE" sz="60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60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b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5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B83D4-CA05-D024-E55A-D764C3E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534B37-53E0-F071-BFA4-32B9B927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1" y="2128185"/>
            <a:ext cx="11767079" cy="421375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 fontAlgn="base">
              <a:buFont typeface="Symbol" pitchFamily="2" charset="2"/>
              <a:buChar char="-"/>
            </a:pPr>
            <a:endPara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265" indent="-342265" fontAlgn="base">
              <a:buFont typeface="Symbol" pitchFamily="2" charset="2"/>
              <a:buChar char="-"/>
            </a:pPr>
            <a:endParaRPr lang="en-US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base">
              <a:buFont typeface="Arial" pitchFamily="2" charset="2"/>
              <a:buChar char="•"/>
            </a:pP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Collaboration </a:t>
            </a:r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with other expert groups &amp; global stakeholders</a:t>
            </a:r>
          </a:p>
          <a:p>
            <a:pPr fontAlgn="base">
              <a:buFont typeface="Arial" pitchFamily="2" charset="2"/>
              <a:buChar char="•"/>
            </a:pPr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Guidance for </a:t>
            </a: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best practice evaluation and</a:t>
            </a:r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principles</a:t>
            </a:r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of evaluation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base">
              <a:buFont typeface="Arial" pitchFamily="2" charset="2"/>
              <a:buChar char="•"/>
            </a:pPr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Special consideration </a:t>
            </a: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LMIC settings </a:t>
            </a:r>
          </a:p>
          <a:p>
            <a:pPr fontAlgn="base">
              <a:buFont typeface="Arial" pitchFamily="2" charset="2"/>
              <a:buChar char="•"/>
            </a:pP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Framework for</a:t>
            </a:r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clinicians, researchers, developers, regulators, policy makers &amp; patients, public</a:t>
            </a:r>
          </a:p>
          <a:p>
            <a:pPr fontAlgn="base">
              <a:buFont typeface="Arial" pitchFamily="2" charset="2"/>
              <a:buChar char="•"/>
            </a:pPr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be used with other </a:t>
            </a: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FG-AI4H guidance</a:t>
            </a:r>
          </a:p>
          <a:p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07C19A-1248-163C-FC56-E776A360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585" y="1586551"/>
            <a:ext cx="3910787" cy="1087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80;p16">
            <a:extLst>
              <a:ext uri="{FF2B5EF4-FFF2-40B4-BE49-F238E27FC236}">
                <a16:creationId xmlns:a16="http://schemas.microsoft.com/office/drawing/2014/main" id="{14002F7A-FE73-F684-F606-DE4F09D6265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925" y="1586551"/>
            <a:ext cx="2540334" cy="10875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6ADBAB32-79C5-3152-AA30-589D934A790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30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B83D4-CA05-D024-E55A-D764C3E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Collaboration 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65+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de-DE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534B37-53E0-F071-BFA4-32B9B927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 expert group</a:t>
            </a:r>
            <a:r>
              <a:rPr lang="en-GB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 alphabetical order):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AbouElkhir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Osama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Tachy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Health, Dubai),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Akogo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Darlington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minoHealth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Labs, Ghana), Allen Megan (Inspired Ideas, Tanzania),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Alsalamah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Shada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(WHO, Switzerland), Balachandran Pradeep (Freelancer E-Health, India),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Bastawrous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Andrew (Peek Vision, Global Eye Health, UK),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Bathke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Arne (Paris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Godron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University Salzburg, Austria),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Chiavegatto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Filho Alexandre (São Paulo University, Brazil),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Cresswell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Kathrin (University of Edinburgh),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Darkoh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Ernest (</a:t>
            </a:r>
            <a:r>
              <a:rPr lang="en-GB" sz="1800" err="1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BroadReach</a:t>
            </a:r>
            <a:r>
              <a:rPr lang="en-GB" sz="180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Healthcare, South Africa)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Ehrenfeld Jesse (AMA, USA), Fehr Jana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Hasso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-Plattner-Institute, DE),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Fürstenau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Daniel (Copenhagen Business School, Denmark), Gaudin Robert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DE), Gilbert Stephen (University of Dresden, DE), Greaves Felix (Science, Evidence and Analytics, NICE, UK), Gupta Saurabh (Department of Cardiology, All Inst. of </a:t>
            </a:r>
            <a:r>
              <a:rPr lang="en-GB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edical Sciences, New Delhi),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Gütter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Zdenek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(University Hospital Olomouc, Czechia), Hatton Grace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Sensyne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Health, UK), Ho Dean (National University of Singapore, Singapore), Ibrahim Hussein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Doctors.net.uk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UK), Islam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Shariful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(Deakin University, AUS),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Jarral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Reza (Pro Care, NZ), Jeon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Jonghong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Electronics and </a:t>
            </a:r>
            <a:r>
              <a:rPr lang="en-GB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Telecommuncations</a:t>
            </a: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Research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Institute, South Korea)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John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Oommen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(George Institute for Global Health, India), Kadam Rigveda (Head of digital access, FIND, Switzerland),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Kherif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Ferath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(LREN, Switzerland), Kuku Stephanie (WHO, UCL, Switzerland, UK),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Kurtys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Michal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Poland),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Lapão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Luís (Velez) (University of Lisbon, Portugal), Linder Nina (University of Helsinki, Finland),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Irving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USA), Loveys Kate (University of Auckland, NZ),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Magrabi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Farah (Macquarie University, Sydney, AUS), Mahajan Arnav (Department of Medicine, University College Cork, Ireland),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Malpani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Rohit (WHO, Switzerland)</a:t>
            </a: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Mamun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Khondaker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(CMED Health,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Bagladesh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Masud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Jakir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Hossain Bhuiyan (CTS Bangladesh), Matin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Rubeta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(Oxford University Hospitals NHS Foundation Trust, UK), Matthew Fenech (Una Health, DE),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McCradden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Melissa (University of Toronto, Canada), Menezes Audrey (Healthily, UK), Murchison Andrew (Oxford University Hospitals NHS Trust, UK), Murphy Lisa (Centre for Improving Data Collaboration at NHSX, UK),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Nakasi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Rose (Makerere University, Uganda),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Oala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Luis (Fraunhofer Heinrich Hertz Institute, DE),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Pankova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Natalie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Metadvice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Piekut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Agata (Health Action Tank, Poland), Porras Lina (1Doc3, Colombia), Reddy Sandeep (Deakin University, AUS), Salim Ally (Inspired Ideas, Tanzania),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Schwendicke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Falk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DE), Sethi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Tavpritesh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(Indraprastha Institute of Information Technology Delhi, India),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Sood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Harpreet (NHS, UK), Sousa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Inês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(Fraunhofer Portugal, Portugal), Srivastava Manish (Virginia Polytechnic Institute &amp; State Univ., USA),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Starlinger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Johannes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Howto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Digital Business Solutions, DE), Wasswa William (Global Auto Systems LTD, Uganda), Werneck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Leite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Alixandro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(Tribal, Mexico)</a:t>
            </a:r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Writing group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 alphabetical order): Carolan Jane (UCL Institute of Health Informatics, UK), Denniston Alastair (University of Birmingham, UK),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Karpathakis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Kassandra (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Decimal.Health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USA), Lee Naomi (Lancet, UK), Liu Xiao (University of Birmingham, UK), Upadhyay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Shubhanan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(Ada Health, DE),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Weicken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Eva (Fraunhofer HHI, DE), Wilkinson Thomas (World Bank Group, USA)</a:t>
            </a:r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732ACB60-1CD6-D458-F164-8DD0F5AF72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15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B83D4-CA05-D024-E55A-D764C3E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de-DE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534B37-53E0-F071-BFA4-32B9B927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de-D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94;p18">
            <a:extLst>
              <a:ext uri="{FF2B5EF4-FFF2-40B4-BE49-F238E27FC236}">
                <a16:creationId xmlns:a16="http://schemas.microsoft.com/office/drawing/2014/main" id="{8FDA5F71-3E9E-2FBA-9405-128E35C86D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B6D638-0873-C0F3-D585-1F096EF59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0813"/>
            <a:ext cx="12038651" cy="40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1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6AB1-A4E1-FFFD-9CDC-39EFB36DE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3883788"/>
            <a:ext cx="98044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FG-AI4H Working Group on Clinical Evaluation</a:t>
            </a: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94886BD7-33A9-A852-C203-76E807AF48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F628B45-A283-6EF0-C2CF-7E296F8C4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880" y="1985963"/>
            <a:ext cx="9144000" cy="2387600"/>
          </a:xfrm>
        </p:spPr>
        <p:txBody>
          <a:bodyPr/>
          <a:lstStyle/>
          <a:p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6000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b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6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B83D4-CA05-D024-E55A-D764C3E7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539654" cy="1325563"/>
          </a:xfrm>
        </p:spPr>
        <p:txBody>
          <a:bodyPr>
            <a:normAutofit fontScale="90000"/>
          </a:bodyPr>
          <a:lstStyle/>
          <a:p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4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of </a:t>
            </a:r>
            <a:r>
              <a:rPr lang="de-DE" sz="4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4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AAA08E-5CA5-6437-CD7F-709D9C75D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Executive Summary</a:t>
            </a: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design and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suitability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167"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References </a:t>
            </a:r>
          </a:p>
          <a:p>
            <a:endParaRPr lang="de-DE" dirty="0"/>
          </a:p>
        </p:txBody>
      </p:sp>
      <p:pic>
        <p:nvPicPr>
          <p:cNvPr id="3" name="Google Shape;94;p18">
            <a:extLst>
              <a:ext uri="{FF2B5EF4-FFF2-40B4-BE49-F238E27FC236}">
                <a16:creationId xmlns:a16="http://schemas.microsoft.com/office/drawing/2014/main" id="{8369C003-7D63-E0D5-0EFA-E383812E2A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9218C8C-0CA2-2F74-A709-1EA6214FF426}"/>
              </a:ext>
            </a:extLst>
          </p:cNvPr>
          <p:cNvSpPr txBox="1"/>
          <p:nvPr/>
        </p:nvSpPr>
        <p:spPr>
          <a:xfrm>
            <a:off x="9475012" y="5976908"/>
            <a:ext cx="2238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to 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Del 7.4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0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B83D4-CA05-D024-E55A-D764C3E7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860522"/>
            <a:ext cx="11539654" cy="1325563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Framework for evaluation of AI in health</a:t>
            </a:r>
            <a:b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nhaltsplatzhalter 29">
            <a:extLst>
              <a:ext uri="{FF2B5EF4-FFF2-40B4-BE49-F238E27FC236}">
                <a16:creationId xmlns:a16="http://schemas.microsoft.com/office/drawing/2014/main" id="{62ED6680-AC61-B7EC-4289-5BBA69297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712" y="1839219"/>
            <a:ext cx="7917095" cy="4500998"/>
          </a:xfr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EE2C63DD-367D-9C3C-7A90-03D04188FCE3}"/>
              </a:ext>
            </a:extLst>
          </p:cNvPr>
          <p:cNvSpPr txBox="1"/>
          <p:nvPr/>
        </p:nvSpPr>
        <p:spPr>
          <a:xfrm>
            <a:off x="10188807" y="6496761"/>
            <a:ext cx="1669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oogle Shape;94;p18">
            <a:extLst>
              <a:ext uri="{FF2B5EF4-FFF2-40B4-BE49-F238E27FC236}">
                <a16:creationId xmlns:a16="http://schemas.microsoft.com/office/drawing/2014/main" id="{D5084A92-7966-BC5F-C3BC-34F4EEE5480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40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Q-000_PPT-Template-16x9.pptx" id="{EB050EB5-7CE9-4C37-B18E-39E881A05EF8}" vid="{B07F01C1-6099-4740-A8A3-10552FEDBA5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EBEF6-20DF-4D02-A082-FE1A901BD191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FGAI4H-Q-000_PPT-Template-16x9</Template>
  <TotalTime>8</TotalTime>
  <Words>1214</Words>
  <Application>Microsoft Office PowerPoint</Application>
  <PresentationFormat>Widescreen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Segoe UI</vt:lpstr>
      <vt:lpstr>Symbol</vt:lpstr>
      <vt:lpstr>Office 主题​​</vt:lpstr>
      <vt:lpstr>Office</vt:lpstr>
      <vt:lpstr>PowerPoint Presentation</vt:lpstr>
      <vt:lpstr>FG-AI4H Working Group on Clinical Evaluation  Deliverable 7.4 </vt:lpstr>
      <vt:lpstr>Overview &amp; activities </vt:lpstr>
      <vt:lpstr>Objective</vt:lpstr>
      <vt:lpstr>Collaboration   65+ members</vt:lpstr>
      <vt:lpstr>Timeline</vt:lpstr>
      <vt:lpstr>The framework </vt:lpstr>
      <vt:lpstr> Table of content   </vt:lpstr>
      <vt:lpstr>Framework for evaluation of AI in health </vt:lpstr>
      <vt:lpstr>Latest activities &amp; next steps </vt:lpstr>
      <vt:lpstr> Latest activities  </vt:lpstr>
      <vt:lpstr>Outreach, collaborations, communication WG-CE meeting Oct ’22: Identifying the “What” </vt:lpstr>
      <vt:lpstr>Implementation, gaps &amp; further work WG-CE meeting Oct ’22: Identifying the “What” 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Att.1 - Presentation - DEL7.4 Update: Clinical evaluation of AI for health</dc:title>
  <dc:creator>TSB (HT)</dc:creator>
  <cp:lastModifiedBy>TSB (HT)</cp:lastModifiedBy>
  <cp:revision>2</cp:revision>
  <cp:lastPrinted>2019-04-04T08:49:31Z</cp:lastPrinted>
  <dcterms:created xsi:type="dcterms:W3CDTF">2022-12-07T14:30:32Z</dcterms:created>
  <dcterms:modified xsi:type="dcterms:W3CDTF">2022-12-07T14:38:57Z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