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281" r:id="rId5"/>
    <p:sldId id="259" r:id="rId6"/>
    <p:sldId id="262" r:id="rId7"/>
    <p:sldId id="282" r:id="rId8"/>
    <p:sldId id="284" r:id="rId9"/>
    <p:sldId id="283" r:id="rId10"/>
    <p:sldId id="264" r:id="rId11"/>
    <p:sldId id="263" r:id="rId12"/>
    <p:sldId id="270" r:id="rId13"/>
    <p:sldId id="269" r:id="rId14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17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kus.wenzel@hhi.fraunhofe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aiaudit.org/" TargetMode="External"/><Relationship Id="rId2" Type="http://schemas.openxmlformats.org/officeDocument/2006/relationships/hyperlink" Target="http://github.com/fg-ai4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ai4h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014429" y="935321"/>
            <a:ext cx="1994456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/>
            <a:r>
              <a:rPr lang="en-GB" b="1" dirty="0">
                <a:ea typeface="+mn-lt"/>
                <a:cs typeface="+mn-lt"/>
              </a:rPr>
              <a:t>FGAI4H-Q-0</a:t>
            </a:r>
            <a:r>
              <a:rPr lang="en-GB" b="1" dirty="0"/>
              <a:t>30</a:t>
            </a:r>
            <a:r>
              <a:rPr lang="en-GB" b="1" dirty="0">
                <a:ea typeface="+mn-lt"/>
                <a:cs typeface="+mn-lt"/>
              </a:rPr>
              <a:t>-A01</a:t>
            </a:r>
            <a:endParaRPr lang="en-GB" dirty="0">
              <a:ea typeface="+mn-lt"/>
              <a:cs typeface="+mn-lt"/>
            </a:endParaRPr>
          </a:p>
          <a:p>
            <a:pPr algn="r"/>
            <a:endParaRPr lang="en-GB" b="1" dirty="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6967668" y="1304653"/>
            <a:ext cx="304121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/>
            <a:r>
              <a:rPr lang="en-US" dirty="0"/>
              <a:t>Douala, 07-09 December 2022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526509"/>
              </p:ext>
            </p:extLst>
          </p:nvPr>
        </p:nvGraphicFramePr>
        <p:xfrm>
          <a:off x="1767254" y="2934546"/>
          <a:ext cx="8401048" cy="3070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348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4311500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latin typeface="Calibri"/>
                        </a:rPr>
                        <a:t>Markus Wenzel</a:t>
                      </a:r>
                      <a:r>
                        <a:rPr lang="en-GB" sz="1800" b="0" i="0" u="none" strike="noStrike" baseline="30000" noProof="0" dirty="0">
                          <a:latin typeface="Calibri"/>
                        </a:rPr>
                        <a:t>1</a:t>
                      </a:r>
                      <a:r>
                        <a:rPr lang="en-GB" sz="1800" b="0" i="0" u="none" strike="noStrike" noProof="0" dirty="0">
                          <a:latin typeface="Calibri"/>
                        </a:rPr>
                        <a:t>, David Neumann</a:t>
                      </a:r>
                      <a:r>
                        <a:rPr lang="en-GB" sz="1800" b="0" i="0" u="none" strike="noStrike" baseline="30000" noProof="0" dirty="0">
                          <a:latin typeface="Calibri"/>
                        </a:rPr>
                        <a:t>1</a:t>
                      </a:r>
                      <a:r>
                        <a:rPr lang="en-GB" sz="1800" b="0" i="0" u="none" strike="noStrike" noProof="0" dirty="0">
                          <a:latin typeface="Calibri"/>
                        </a:rPr>
                        <a:t>, Sandeep Reddy</a:t>
                      </a:r>
                      <a:r>
                        <a:rPr lang="en-GB" sz="1800" b="0" i="0" u="none" strike="noStrike" baseline="30000" noProof="0" dirty="0">
                          <a:latin typeface="Calibri"/>
                        </a:rPr>
                        <a:t>2</a:t>
                      </a:r>
                      <a:r>
                        <a:rPr lang="en-GB" sz="1800" b="0" i="0" u="none" strike="noStrike" noProof="0" dirty="0">
                          <a:latin typeface="Calibri"/>
                        </a:rPr>
                        <a:t>,  Annika Reinke</a:t>
                      </a:r>
                      <a:r>
                        <a:rPr lang="en-GB" sz="1800" b="0" i="0" u="none" strike="noStrike" baseline="30000" noProof="0" dirty="0">
                          <a:latin typeface="Calibri"/>
                        </a:rPr>
                        <a:t>3</a:t>
                      </a:r>
                      <a:r>
                        <a:rPr lang="en-GB" sz="1800" b="0" i="0" u="none" strike="noStrike" noProof="0" dirty="0">
                          <a:latin typeface="Calibri"/>
                        </a:rPr>
                        <a:t>, Alberto Merola</a:t>
                      </a:r>
                      <a:r>
                        <a:rPr lang="en-GB" sz="1800" b="0" i="0" u="none" strike="noStrike" baseline="30000" noProof="0" dirty="0">
                          <a:latin typeface="Calibri"/>
                        </a:rPr>
                        <a:t>4</a:t>
                      </a:r>
                      <a:r>
                        <a:rPr lang="en-GB" sz="1800" b="0" i="0" u="none" strike="noStrike" noProof="0" dirty="0">
                          <a:latin typeface="Calibri"/>
                        </a:rPr>
                        <a:t>, </a:t>
                      </a:r>
                      <a:r>
                        <a:rPr lang="en-GB" sz="1800" b="0" i="0" u="none" strike="noStrike" noProof="0" dirty="0"/>
                        <a:t> </a:t>
                      </a:r>
                      <a:r>
                        <a:rPr lang="en-GB" sz="1800" b="0" i="0" u="none" strike="noStrike" noProof="0" dirty="0">
                          <a:latin typeface="Calibri"/>
                        </a:rPr>
                        <a:t>Steffen Vogler</a:t>
                      </a:r>
                      <a:r>
                        <a:rPr lang="en-GB" sz="1800" b="0" i="0" u="none" strike="noStrike" baseline="30000" noProof="0" dirty="0">
                          <a:latin typeface="Calibri"/>
                        </a:rPr>
                        <a:t>5</a:t>
                      </a:r>
                      <a:br>
                        <a:rPr lang="en-GB" sz="1800" b="0" i="0" u="none" strike="noStrike" noProof="0" dirty="0">
                          <a:latin typeface="Calibri"/>
                        </a:rPr>
                      </a:br>
                      <a:r>
                        <a:rPr lang="en-GB" sz="1400" b="0" i="0" u="none" strike="noStrike" baseline="30000" noProof="0" dirty="0"/>
                        <a:t>1</a:t>
                      </a:r>
                      <a:r>
                        <a:rPr lang="en-GB" sz="1400" b="0" i="0" u="none" strike="noStrike" noProof="0" dirty="0">
                          <a:latin typeface="Calibri"/>
                        </a:rPr>
                        <a:t>Fraunhofer HHI, </a:t>
                      </a:r>
                      <a:r>
                        <a:rPr lang="en-GB" sz="1400" b="0" i="0" u="none" strike="noStrike" baseline="30000" noProof="0" dirty="0">
                          <a:latin typeface="Calibri"/>
                        </a:rPr>
                        <a:t>2</a:t>
                      </a:r>
                      <a:r>
                        <a:rPr lang="en-GB" sz="1400" b="0" i="0" u="none" strike="noStrike" noProof="0" dirty="0">
                          <a:latin typeface="Calibri"/>
                        </a:rPr>
                        <a:t>Deakin University, </a:t>
                      </a:r>
                      <a:r>
                        <a:rPr lang="en-GB" sz="1400" b="0" i="0" u="none" strike="noStrike" baseline="30000" noProof="0" dirty="0">
                          <a:latin typeface="Calibri"/>
                        </a:rPr>
                        <a:t>3</a:t>
                      </a:r>
                      <a:r>
                        <a:rPr lang="en-GB" sz="1400" b="0" i="0" u="none" strike="noStrike" noProof="0" dirty="0">
                          <a:latin typeface="Calibri"/>
                        </a:rPr>
                        <a:t>DKFZ, </a:t>
                      </a:r>
                      <a:r>
                        <a:rPr lang="en-GB" sz="1400" b="0" i="0" u="none" strike="noStrike" baseline="30000" noProof="0" dirty="0">
                          <a:latin typeface="Calibri"/>
                        </a:rPr>
                        <a:t>4</a:t>
                      </a:r>
                      <a:r>
                        <a:rPr lang="en-GB" sz="1400" b="0" i="0" u="none" strike="noStrike" noProof="0" dirty="0">
                          <a:latin typeface="Calibri"/>
                        </a:rPr>
                        <a:t>AICURA medical, </a:t>
                      </a:r>
                      <a:r>
                        <a:rPr lang="en-GB" sz="1400" b="0" i="0" u="none" strike="noStrike" baseline="30000" noProof="0" dirty="0">
                          <a:latin typeface="Calibri"/>
                        </a:rPr>
                        <a:t>5</a:t>
                      </a:r>
                      <a:r>
                        <a:rPr lang="en-GB" sz="1400" b="0" i="0" u="none" strike="noStrike" noProof="0" dirty="0">
                          <a:latin typeface="Calibri"/>
                        </a:rPr>
                        <a:t>Bayer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Att.1 - Updated DEL07: AI for Health Evaluation Considerations </a:t>
                      </a:r>
                      <a:br>
                        <a:rPr lang="en-US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800" b="0" i="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- Presentation</a:t>
                      </a:r>
                      <a:endParaRPr lang="en-US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Markus Wenzel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US" sz="1800" b="0" i="0" u="none" strike="noStrike" noProof="0" dirty="0">
                          <a:latin typeface="Calibri"/>
                          <a:hlinkClick r:id="rId3"/>
                        </a:rPr>
                        <a:t>markus.wenzel@hhi.fraunhofer.de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 </a:t>
                      </a:r>
                      <a:endParaRPr lang="en-GB" sz="1800" b="0" i="0" u="none" strike="noStrike" noProof="0" dirty="0">
                        <a:latin typeface="Calibri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Summary of updates in </a:t>
                      </a:r>
                      <a:r>
                        <a:rPr lang="en-US" sz="1800" b="0" i="1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DEL07: AI for Health Evaluation Considerations 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(see FG-AI4H-Q</a:t>
                      </a:r>
                      <a:r>
                        <a:rPr lang="en-US" sz="1800" b="0" i="0" u="none" strike="noStrike" noProof="0" dirty="0"/>
                        <a:t>-030-R1-A01</a:t>
                      </a:r>
                      <a:r>
                        <a:rPr lang="en-US" noProof="0" dirty="0"/>
                        <a:t>)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, for presentation and discussion during the meeting.</a:t>
                      </a:r>
                      <a:endParaRPr lang="en-GB" sz="1800" b="0" i="0" u="none" strike="noStrike" noProof="0" dirty="0">
                        <a:latin typeface="Calibri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224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BA80-6890-4F1D-92DA-5513F58B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Status Update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271288-D50A-4E1D-A136-3E5AB0D856C7}"/>
              </a:ext>
            </a:extLst>
          </p:cNvPr>
          <p:cNvSpPr>
            <a:spLocks noGrp="1"/>
          </p:cNvSpPr>
          <p:nvPr/>
        </p:nvSpPr>
        <p:spPr>
          <a:xfrm>
            <a:off x="842010" y="1718945"/>
            <a:ext cx="10652760" cy="1826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ea typeface="+mn-lt"/>
                <a:cs typeface="+mn-lt"/>
              </a:rPr>
              <a:t>Improved text; current version in good shape; revision by 3rd appreciated</a:t>
            </a:r>
          </a:p>
          <a:p>
            <a:r>
              <a:rPr lang="en-GB" sz="2400" dirty="0"/>
              <a:t>Turning vision for AI4H benchmarking platform into practice:</a:t>
            </a:r>
            <a:br>
              <a:rPr lang="en-GB" sz="2400" dirty="0">
                <a:ea typeface="+mn-lt"/>
                <a:cs typeface="+mn-lt"/>
              </a:rPr>
            </a:br>
            <a:r>
              <a:rPr lang="en-GB" sz="2400" dirty="0">
                <a:ea typeface="+mn-lt"/>
                <a:cs typeface="+mn-lt"/>
                <a:hlinkClick r:id="rId2"/>
              </a:rPr>
              <a:t>http://github.com/fg-ai4h</a:t>
            </a:r>
            <a:r>
              <a:rPr lang="en-GB" sz="2400" dirty="0">
                <a:ea typeface="+mn-lt"/>
                <a:cs typeface="+mn-lt"/>
              </a:rPr>
              <a:t> &amp; </a:t>
            </a:r>
            <a:r>
              <a:rPr lang="en-GB" sz="2400" dirty="0">
                <a:ea typeface="+mn-lt"/>
                <a:cs typeface="+mn-lt"/>
                <a:hlinkClick r:id="rId3"/>
              </a:rPr>
              <a:t>https://health.aiaudit.org/</a:t>
            </a:r>
            <a:r>
              <a:rPr lang="en-GB" sz="2400" dirty="0">
                <a:ea typeface="+mn-lt"/>
                <a:cs typeface="+mn-lt"/>
              </a:rPr>
              <a:t> as part of </a:t>
            </a:r>
            <a:r>
              <a:rPr lang="en-GB" sz="2400" dirty="0">
                <a:ea typeface="+mn-lt"/>
                <a:cs typeface="+mn-lt"/>
                <a:hlinkClick r:id="rId4"/>
              </a:rPr>
              <a:t>https://ai4h.net</a:t>
            </a:r>
            <a:endParaRPr lang="en-GB" sz="2400">
              <a:ea typeface="+mn-lt"/>
              <a:cs typeface="+mn-lt"/>
            </a:endParaRPr>
          </a:p>
          <a:p>
            <a:r>
              <a:rPr lang="en-GB" sz="2400" dirty="0"/>
              <a:t>See </a:t>
            </a:r>
            <a:r>
              <a:rPr lang="en-GB" sz="2400" dirty="0">
                <a:ea typeface="+mn-lt"/>
                <a:cs typeface="+mn-lt"/>
              </a:rPr>
              <a:t>talk later: evaluation package of</a:t>
            </a:r>
            <a:r>
              <a:rPr lang="en-GB" sz="2400" dirty="0"/>
              <a:t> FGAI4H Open Code Initiative</a:t>
            </a:r>
            <a:endParaRPr lang="en-GB" sz="2400" dirty="0">
              <a:ea typeface="+mn-lt"/>
              <a:cs typeface="+mn-lt"/>
            </a:endParaRP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578869D-E899-4916-92F3-AF80D10C5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151" y="3533670"/>
            <a:ext cx="7092159" cy="305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9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BA80-6890-4F1D-92DA-5513F58B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Background: Healthcare AI Models</a:t>
            </a:r>
            <a:endParaRPr lang="en-GB" dirty="0">
              <a:ea typeface="+mj-lt"/>
              <a:cs typeface="+mj-lt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C1FB508-C7A5-4242-AF34-1EFFF9B29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880" y="6127371"/>
            <a:ext cx="2004060" cy="409699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040D33E6-407D-4A05-A060-A8F79269D01F}"/>
              </a:ext>
            </a:extLst>
          </p:cNvPr>
          <p:cNvSpPr txBox="1"/>
          <p:nvPr/>
        </p:nvSpPr>
        <p:spPr>
          <a:xfrm>
            <a:off x="1113236" y="4664069"/>
            <a:ext cx="7670625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Offer great potential for many applications in healthcare</a:t>
            </a:r>
            <a:endParaRPr lang="en-GB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</a:rPr>
              <a:t>Recognize, classify, predict, warn early, recommend, help to decide,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</a:rPr>
              <a:t>Effective, safe, accurate on new data, robust, plausible, fair?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</a:rPr>
              <a:t>Standards for trustworthy healthcare AI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</a:rPr>
              <a:t>Careful evaluation plays crucial role </a:t>
            </a:r>
            <a:endParaRPr lang="en-GB" sz="2000" dirty="0">
              <a:cs typeface="Calibri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3D4A84B-9988-40D9-8F9B-E8DAA93E870B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/>
          <a:srcRect r="29864"/>
          <a:stretch/>
        </p:blipFill>
        <p:spPr>
          <a:xfrm>
            <a:off x="5955593" y="1736621"/>
            <a:ext cx="5361705" cy="2269035"/>
          </a:xfrm>
          <a:prstGeom prst="rect">
            <a:avLst/>
          </a:prstGeom>
        </p:spPr>
      </p:pic>
      <p:pic>
        <p:nvPicPr>
          <p:cNvPr id="8" name="Content Placeholder 14" descr="Chart&#10;&#10;Description automatically generated">
            <a:extLst>
              <a:ext uri="{FF2B5EF4-FFF2-40B4-BE49-F238E27FC236}">
                <a16:creationId xmlns:a16="http://schemas.microsoft.com/office/drawing/2014/main" id="{0BF9EB54-9AB6-4049-A862-02E47EA8E3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31" r="147" b="3178"/>
          <a:stretch/>
        </p:blipFill>
        <p:spPr>
          <a:xfrm>
            <a:off x="1203841" y="1637260"/>
            <a:ext cx="4154511" cy="2784331"/>
          </a:xfrm>
          <a:prstGeom prst="rect">
            <a:avLst/>
          </a:prstGeom>
        </p:spPr>
      </p:pic>
      <p:pic>
        <p:nvPicPr>
          <p:cNvPr id="9" name="Content Placeholder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06887C-B2A7-484F-99F6-A16160617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901" y="1739015"/>
            <a:ext cx="2880242" cy="194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8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BA80-6890-4F1D-92DA-5513F58B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4938" cy="1338158"/>
          </a:xfrm>
        </p:spPr>
        <p:txBody>
          <a:bodyPr/>
          <a:lstStyle/>
          <a:p>
            <a:r>
              <a:rPr lang="it-IT" dirty="0">
                <a:ea typeface="+mj-lt"/>
                <a:cs typeface="+mj-lt"/>
              </a:rPr>
              <a:t>Deliverable 7) AI4H Evaluation </a:t>
            </a:r>
            <a:r>
              <a:rPr lang="en-GB" dirty="0">
                <a:ea typeface="+mj-lt"/>
                <a:cs typeface="+mj-lt"/>
              </a:rPr>
              <a:t>Considerations</a:t>
            </a:r>
            <a:endParaRPr lang="en-US" dirty="0">
              <a:ea typeface="+mj-lt"/>
              <a:cs typeface="+mj-lt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C1FB508-C7A5-4242-AF34-1EFFF9B29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880" y="6127371"/>
            <a:ext cx="2004060" cy="40969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6ADCB1-B5ED-4E75-9C5F-849AF4B15D32}"/>
              </a:ext>
            </a:extLst>
          </p:cNvPr>
          <p:cNvSpPr>
            <a:spLocks noGrp="1"/>
          </p:cNvSpPr>
          <p:nvPr/>
        </p:nvSpPr>
        <p:spPr>
          <a:xfrm>
            <a:off x="3105843" y="2155363"/>
            <a:ext cx="6348846" cy="3189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Background</a:t>
            </a: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Evaluation process </a:t>
            </a: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Novelty</a:t>
            </a:r>
            <a:endParaRPr lang="en-US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Standardized model benchmarking </a:t>
            </a:r>
            <a:endParaRPr lang="en-US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Benchmarking platform requirements</a:t>
            </a:r>
            <a:endParaRPr lang="en-US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Best practices from literature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028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BA80-6890-4F1D-92DA-5513F58B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Cyclical Evaluation Process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C1FB508-C7A5-4242-AF34-1EFFF9B29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880" y="6127371"/>
            <a:ext cx="2004060" cy="409699"/>
          </a:xfrm>
          <a:prstGeom prst="rect">
            <a:avLst/>
          </a:prstGeom>
        </p:spPr>
      </p:pic>
      <p:pic>
        <p:nvPicPr>
          <p:cNvPr id="29" name="Picture 29" descr="Diagram&#10;&#10;Description automatically generated">
            <a:extLst>
              <a:ext uri="{FF2B5EF4-FFF2-40B4-BE49-F238E27FC236}">
                <a16:creationId xmlns:a16="http://schemas.microsoft.com/office/drawing/2014/main" id="{F4B68A80-8E65-7F3D-3CFF-71DBDFD182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9" t="5006" r="4394" b="-98"/>
          <a:stretch/>
        </p:blipFill>
        <p:spPr>
          <a:xfrm>
            <a:off x="2935905" y="1256033"/>
            <a:ext cx="5595668" cy="523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7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9" descr="Diagram&#10;&#10;Description automatically generated">
            <a:extLst>
              <a:ext uri="{FF2B5EF4-FFF2-40B4-BE49-F238E27FC236}">
                <a16:creationId xmlns:a16="http://schemas.microsoft.com/office/drawing/2014/main" id="{F4B68A80-8E65-7F3D-3CFF-71DBDFD18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9" t="5006" r="4394" b="-98"/>
          <a:stretch/>
        </p:blipFill>
        <p:spPr>
          <a:xfrm>
            <a:off x="2876458" y="1207395"/>
            <a:ext cx="5595668" cy="52322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36BA80-6890-4F1D-92DA-5513F58B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Cyclical Evaluation Process</a:t>
            </a:r>
            <a:endParaRPr lang="en-GB" sz="2800" dirty="0">
              <a:ea typeface="+mj-lt"/>
              <a:cs typeface="+mj-lt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C1FB508-C7A5-4242-AF34-1EFFF9B29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0" y="6127371"/>
            <a:ext cx="2004060" cy="4096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063D37-066A-9892-C436-E2081ED553C2}"/>
              </a:ext>
            </a:extLst>
          </p:cNvPr>
          <p:cNvSpPr txBox="1"/>
          <p:nvPr/>
        </p:nvSpPr>
        <p:spPr>
          <a:xfrm>
            <a:off x="5733033" y="3506002"/>
            <a:ext cx="136491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DEL10.*) Topic Description Documents (TDDs)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BC9C8-A366-5A43-D745-CF428AF02811}"/>
              </a:ext>
            </a:extLst>
          </p:cNvPr>
          <p:cNvSpPr txBox="1"/>
          <p:nvPr/>
        </p:nvSpPr>
        <p:spPr>
          <a:xfrm>
            <a:off x="2224062" y="1856361"/>
            <a:ext cx="1188579" cy="472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DEL 7.4) Clinical Evaluation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81B32-CE82-F46B-926F-1D4107461FB5}"/>
              </a:ext>
            </a:extLst>
          </p:cNvPr>
          <p:cNvSpPr txBox="1"/>
          <p:nvPr/>
        </p:nvSpPr>
        <p:spPr>
          <a:xfrm>
            <a:off x="9101803" y="3058875"/>
            <a:ext cx="118857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DEL 7.2) Technical test specification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02031B-C6FE-2FE7-26ED-6F8D89ABECAF}"/>
              </a:ext>
            </a:extLst>
          </p:cNvPr>
          <p:cNvCxnSpPr/>
          <p:nvPr/>
        </p:nvCxnSpPr>
        <p:spPr>
          <a:xfrm flipV="1">
            <a:off x="6369312" y="2028432"/>
            <a:ext cx="152401" cy="1390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19BE9D-7A7B-E3F1-6ED4-E44949B9F358}"/>
              </a:ext>
            </a:extLst>
          </p:cNvPr>
          <p:cNvCxnSpPr>
            <a:cxnSpLocks/>
          </p:cNvCxnSpPr>
          <p:nvPr/>
        </p:nvCxnSpPr>
        <p:spPr>
          <a:xfrm flipV="1">
            <a:off x="7163648" y="3576727"/>
            <a:ext cx="322121" cy="60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88364D-04EE-0CD1-0363-3F2A0A2FBA9F}"/>
              </a:ext>
            </a:extLst>
          </p:cNvPr>
          <p:cNvCxnSpPr>
            <a:cxnSpLocks/>
          </p:cNvCxnSpPr>
          <p:nvPr/>
        </p:nvCxnSpPr>
        <p:spPr>
          <a:xfrm flipH="1">
            <a:off x="5896918" y="4258234"/>
            <a:ext cx="402049" cy="1582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E31941-03A0-B53E-8094-8081653C8F69}"/>
              </a:ext>
            </a:extLst>
          </p:cNvPr>
          <p:cNvCxnSpPr>
            <a:cxnSpLocks/>
          </p:cNvCxnSpPr>
          <p:nvPr/>
        </p:nvCxnSpPr>
        <p:spPr>
          <a:xfrm>
            <a:off x="6515136" y="4258233"/>
            <a:ext cx="559908" cy="847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C4BBD0-5CA3-C137-D6FA-3FB8D4B48AAA}"/>
              </a:ext>
            </a:extLst>
          </p:cNvPr>
          <p:cNvCxnSpPr>
            <a:cxnSpLocks/>
          </p:cNvCxnSpPr>
          <p:nvPr/>
        </p:nvCxnSpPr>
        <p:spPr>
          <a:xfrm flipH="1" flipV="1">
            <a:off x="8501770" y="3349748"/>
            <a:ext cx="515539" cy="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CFB6FC5-DDEA-00B4-7DC4-30D3C31DDD86}"/>
              </a:ext>
            </a:extLst>
          </p:cNvPr>
          <p:cNvSpPr txBox="1"/>
          <p:nvPr/>
        </p:nvSpPr>
        <p:spPr>
          <a:xfrm>
            <a:off x="8620824" y="5128704"/>
            <a:ext cx="122640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DEL 5.*) Data specification etc.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CF3728-A774-31DE-DB91-BFD492CB50A6}"/>
              </a:ext>
            </a:extLst>
          </p:cNvPr>
          <p:cNvCxnSpPr>
            <a:cxnSpLocks/>
          </p:cNvCxnSpPr>
          <p:nvPr/>
        </p:nvCxnSpPr>
        <p:spPr>
          <a:xfrm flipH="1" flipV="1">
            <a:off x="8020791" y="5376343"/>
            <a:ext cx="515539" cy="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8CAB438-5408-3E79-8612-C4A7A8C06E23}"/>
              </a:ext>
            </a:extLst>
          </p:cNvPr>
          <p:cNvSpPr txBox="1"/>
          <p:nvPr/>
        </p:nvSpPr>
        <p:spPr>
          <a:xfrm>
            <a:off x="1530441" y="5047640"/>
            <a:ext cx="130747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DEL 7) Evaluation Considerations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F332D4-8791-E0AA-384E-2FDFCB835CB6}"/>
              </a:ext>
            </a:extLst>
          </p:cNvPr>
          <p:cNvCxnSpPr>
            <a:cxnSpLocks/>
          </p:cNvCxnSpPr>
          <p:nvPr/>
        </p:nvCxnSpPr>
        <p:spPr>
          <a:xfrm flipV="1">
            <a:off x="2859726" y="5311491"/>
            <a:ext cx="515539" cy="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1ADD1E5-EB29-FB2B-12EE-515DAB3A06B5}"/>
              </a:ext>
            </a:extLst>
          </p:cNvPr>
          <p:cNvCxnSpPr>
            <a:cxnSpLocks/>
          </p:cNvCxnSpPr>
          <p:nvPr/>
        </p:nvCxnSpPr>
        <p:spPr>
          <a:xfrm>
            <a:off x="2865129" y="2377550"/>
            <a:ext cx="256135" cy="539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A295F0B-7A17-402D-A679-9DB352DE036D}"/>
              </a:ext>
            </a:extLst>
          </p:cNvPr>
          <p:cNvCxnSpPr>
            <a:cxnSpLocks/>
          </p:cNvCxnSpPr>
          <p:nvPr/>
        </p:nvCxnSpPr>
        <p:spPr>
          <a:xfrm flipV="1">
            <a:off x="3416362" y="1690639"/>
            <a:ext cx="888433" cy="119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FA8BAB6-E4DC-3A0E-AA4C-A4FD6EF8C723}"/>
              </a:ext>
            </a:extLst>
          </p:cNvPr>
          <p:cNvSpPr txBox="1"/>
          <p:nvPr/>
        </p:nvSpPr>
        <p:spPr>
          <a:xfrm>
            <a:off x="4337125" y="2472445"/>
            <a:ext cx="124262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DEL 1) Ethics/ governance &amp; DEL2) regulation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576844-5B38-1305-9C81-2110E201B5F3}"/>
              </a:ext>
            </a:extLst>
          </p:cNvPr>
          <p:cNvCxnSpPr>
            <a:cxnSpLocks/>
          </p:cNvCxnSpPr>
          <p:nvPr/>
        </p:nvCxnSpPr>
        <p:spPr>
          <a:xfrm flipH="1" flipV="1">
            <a:off x="4813968" y="1979793"/>
            <a:ext cx="74578" cy="433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2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BA80-6890-4F1D-92DA-5513F58B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Novel Aspects of Health AI Model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46C7F-8F0B-A2F9-F511-40E6C470C7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Appropriate test data sets </a:t>
            </a:r>
            <a:endParaRPr lang="en-US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Internal vs. external validation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Technical vs. clinical criteria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Proper benchmarking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Complex models and settings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Self-learning algorithms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071B1-4874-D4F6-CF16-CA7C3923BD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Human factors </a:t>
            </a:r>
            <a:endParaRPr lang="en-US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Misuse accurate tools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Design of clinical trials with AI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Agreement on/interoperable encoding of benchmarking cases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Testing existing AI products vs. ML-challenges </a:t>
            </a:r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C1FB508-C7A5-4242-AF34-1EFFF9B29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880" y="6127371"/>
            <a:ext cx="2004060" cy="4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2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BA80-6890-4F1D-92DA-5513F58B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Standardized Benchmarking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C1FB508-C7A5-4242-AF34-1EFFF9B29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880" y="6127371"/>
            <a:ext cx="2004060" cy="40969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7E6A18-EF58-48C3-A32C-27297189BA65}"/>
              </a:ext>
            </a:extLst>
          </p:cNvPr>
          <p:cNvSpPr>
            <a:spLocks noGrp="1"/>
          </p:cNvSpPr>
          <p:nvPr/>
        </p:nvSpPr>
        <p:spPr>
          <a:xfrm>
            <a:off x="1276350" y="5006649"/>
            <a:ext cx="7886700" cy="11682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Independent model validation with standard procedures on separate test data and subsequent clinical evaluation</a:t>
            </a:r>
          </a:p>
          <a:p>
            <a:r>
              <a:rPr lang="en-US" dirty="0"/>
              <a:t>(1) Closed environment, (2) Via interface, (3) Federated</a:t>
            </a:r>
          </a:p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D6C9A2-3764-4F55-9A5A-BE7DE01F7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27" y="1399665"/>
            <a:ext cx="8925305" cy="330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25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BA80-6890-4F1D-92DA-5513F58B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Benchmarking platform – requirements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C1FB508-C7A5-4242-AF34-1EFFF9B29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880" y="6127371"/>
            <a:ext cx="2004060" cy="40969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BACE86-3B04-4C78-8EED-B2284992668B}"/>
              </a:ext>
            </a:extLst>
          </p:cNvPr>
          <p:cNvSpPr>
            <a:spLocks noGrp="1"/>
          </p:cNvSpPr>
          <p:nvPr/>
        </p:nvSpPr>
        <p:spPr>
          <a:xfrm>
            <a:off x="1131570" y="5354129"/>
            <a:ext cx="8633460" cy="7042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System overview (administrative backend · frontend · execution environment)​</a:t>
            </a:r>
            <a:endParaRPr lang="en-US" sz="2000">
              <a:cs typeface="Calibri"/>
            </a:endParaRPr>
          </a:p>
          <a:p>
            <a:r>
              <a:rPr lang="en-US" sz="2000"/>
              <a:t>General considerations (security · hosting · computing resources · availability)​</a:t>
            </a:r>
            <a:endParaRPr lang="en-US" sz="2000"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F306ED-9A7D-41D3-8143-D8F144DABFBD}"/>
              </a:ext>
            </a:extLst>
          </p:cNvPr>
          <p:cNvGrpSpPr/>
          <p:nvPr/>
        </p:nvGrpSpPr>
        <p:grpSpPr>
          <a:xfrm>
            <a:off x="1141294" y="1500458"/>
            <a:ext cx="9179996" cy="3649866"/>
            <a:chOff x="798394" y="1965278"/>
            <a:chExt cx="7716956" cy="30707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7D10D3-D4F5-4DD2-821A-C42C33C2566B}"/>
                </a:ext>
              </a:extLst>
            </p:cNvPr>
            <p:cNvSpPr/>
            <p:nvPr/>
          </p:nvSpPr>
          <p:spPr>
            <a:xfrm>
              <a:off x="798394" y="1965278"/>
              <a:ext cx="7716956" cy="307074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D844B2-C640-4DEA-AD69-9E50ED2F8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190" y="2014123"/>
              <a:ext cx="7585364" cy="2973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068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BA80-6890-4F1D-92DA-5513F58B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Collection of Publications With Best Practices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C1FB508-C7A5-4242-AF34-1EFFF9B29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880" y="6127371"/>
            <a:ext cx="2004060" cy="40969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C3CD3C-9814-4496-8EF8-177599CA121E}"/>
              </a:ext>
            </a:extLst>
          </p:cNvPr>
          <p:cNvSpPr>
            <a:spLocks noGrp="1"/>
          </p:cNvSpPr>
          <p:nvPr/>
        </p:nvSpPr>
        <p:spPr>
          <a:xfrm>
            <a:off x="1107186" y="4370704"/>
            <a:ext cx="9550908" cy="13310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dirty="0">
                <a:ea typeface="+mn-lt"/>
                <a:cs typeface="+mn-lt"/>
              </a:rPr>
              <a:t>Scientific literature and other documents</a:t>
            </a:r>
            <a:endParaRPr lang="en-GB">
              <a:ea typeface="+mn-lt"/>
              <a:cs typeface="+mn-lt"/>
            </a:endParaRPr>
          </a:p>
          <a:p>
            <a:r>
              <a:rPr lang="en-US" dirty="0"/>
              <a:t>Relevant quotes &amp; brief discussion</a:t>
            </a:r>
            <a:endParaRPr lang="en-US" dirty="0">
              <a:cs typeface="Calibri"/>
            </a:endParaRPr>
          </a:p>
          <a:p>
            <a:r>
              <a:rPr lang="en-US" dirty="0"/>
              <a:t>Please point us to literature you find relevant</a:t>
            </a:r>
            <a:endParaRPr lang="en-US" dirty="0">
              <a:cs typeface="Calibri"/>
            </a:endParaRPr>
          </a:p>
        </p:txBody>
      </p:sp>
      <p:pic>
        <p:nvPicPr>
          <p:cNvPr id="3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F560D044-815D-4DF0-ADEA-2564EFF70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728706"/>
            <a:ext cx="1816231" cy="224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48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CD3488-C234-413F-B229-1CD4F91980DA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421</Words>
  <Application>Microsoft Office PowerPoint</Application>
  <PresentationFormat>Widescreen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等线</vt:lpstr>
      <vt:lpstr>Arial</vt:lpstr>
      <vt:lpstr>Calibri</vt:lpstr>
      <vt:lpstr>Calibri Light</vt:lpstr>
      <vt:lpstr>Office 主题​​</vt:lpstr>
      <vt:lpstr>PowerPoint Presentation</vt:lpstr>
      <vt:lpstr>Background: Healthcare AI Models</vt:lpstr>
      <vt:lpstr>Deliverable 7) AI4H Evaluation Considerations</vt:lpstr>
      <vt:lpstr>Cyclical Evaluation Process</vt:lpstr>
      <vt:lpstr>Cyclical Evaluation Process</vt:lpstr>
      <vt:lpstr>Novel Aspects of Health AI Model Evaluation</vt:lpstr>
      <vt:lpstr>Standardized Benchmarking</vt:lpstr>
      <vt:lpstr>Benchmarking platform – requirements</vt:lpstr>
      <vt:lpstr>Collection of Publications With Best Practices</vt:lpstr>
      <vt:lpstr>Status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Att.1 - Updated DEL07: AI for Health Evaluation Considerations - Presentation</dc:title>
  <dc:creator>Campos, Simao</dc:creator>
  <cp:lastModifiedBy>TSB (HT)</cp:lastModifiedBy>
  <cp:revision>255</cp:revision>
  <cp:lastPrinted>2019-04-04T08:49:31Z</cp:lastPrinted>
  <dcterms:created xsi:type="dcterms:W3CDTF">2019-03-31T15:53:06Z</dcterms:created>
  <dcterms:modified xsi:type="dcterms:W3CDTF">2022-12-07T13:26:23Z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