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256" r:id="rId5"/>
    <p:sldId id="272" r:id="rId6"/>
    <p:sldId id="262" r:id="rId7"/>
    <p:sldId id="258" r:id="rId8"/>
    <p:sldId id="260" r:id="rId9"/>
    <p:sldId id="259" r:id="rId10"/>
    <p:sldId id="273" r:id="rId11"/>
    <p:sldId id="274" r:id="rId12"/>
    <p:sldId id="275" r:id="rId13"/>
    <p:sldId id="276" r:id="rId14"/>
    <p:sldId id="277" r:id="rId15"/>
    <p:sldId id="278" r:id="rId16"/>
    <p:sldId id="279" r:id="rId17"/>
    <p:sldId id="280" r:id="rId18"/>
    <p:sldId id="281" r:id="rId19"/>
    <p:sldId id="267" r:id="rId20"/>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8B7C98-8EDC-4EB8-AB22-619DE073BAF5}" v="2" dt="2021-03-18T18:04:51.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2029" autoAdjust="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0A0C54-91B4-0148-8671-4A3D00F948E8}" type="doc">
      <dgm:prSet loTypeId="urn:microsoft.com/office/officeart/2005/8/layout/hProcess9" loCatId="" qsTypeId="urn:microsoft.com/office/officeart/2005/8/quickstyle/simple1" qsCatId="simple" csTypeId="urn:microsoft.com/office/officeart/2005/8/colors/accent1_2" csCatId="accent1" phldr="1"/>
      <dgm:spPr/>
    </dgm:pt>
    <dgm:pt modelId="{7E1DF753-6416-3047-A409-B70C7D4C21B5}">
      <dgm:prSet phldrT="[Text]"/>
      <dgm:spPr/>
      <dgm:t>
        <a:bodyPr/>
        <a:lstStyle/>
        <a:p>
          <a:r>
            <a:rPr lang="en-IN" b="0" i="0" dirty="0"/>
            <a:t>FG-AI4H-P-04</a:t>
          </a:r>
        </a:p>
        <a:p>
          <a:r>
            <a:rPr lang="en-IN" b="0" i="0" dirty="0"/>
            <a:t>Plenary in Helsinki, 20-22 September 2022</a:t>
          </a:r>
        </a:p>
        <a:p>
          <a:r>
            <a:rPr lang="en-IN" b="0" i="0" dirty="0"/>
            <a:t>TG-TM Proposal Submitted</a:t>
          </a:r>
          <a:endParaRPr lang="en-GB" dirty="0"/>
        </a:p>
      </dgm:t>
    </dgm:pt>
    <dgm:pt modelId="{6B4AF60D-C5CC-A044-8D09-380A870BE3E9}" type="parTrans" cxnId="{DEFBA91B-2B14-A348-B5AB-26BCAA28802D}">
      <dgm:prSet/>
      <dgm:spPr/>
      <dgm:t>
        <a:bodyPr/>
        <a:lstStyle/>
        <a:p>
          <a:endParaRPr lang="en-GB"/>
        </a:p>
      </dgm:t>
    </dgm:pt>
    <dgm:pt modelId="{52A35E40-F30B-494A-87C4-2F8AD6E3DCCB}" type="sibTrans" cxnId="{DEFBA91B-2B14-A348-B5AB-26BCAA28802D}">
      <dgm:prSet/>
      <dgm:spPr/>
      <dgm:t>
        <a:bodyPr/>
        <a:lstStyle/>
        <a:p>
          <a:endParaRPr lang="en-GB"/>
        </a:p>
      </dgm:t>
    </dgm:pt>
    <dgm:pt modelId="{1E665EBC-9E3B-F74A-AABA-3126C7F01AF7}">
      <dgm:prSet phldrT="[Text]"/>
      <dgm:spPr/>
      <dgm:t>
        <a:bodyPr/>
        <a:lstStyle/>
        <a:p>
          <a:r>
            <a:rPr lang="en-GB" dirty="0"/>
            <a:t>TDD, &amp;</a:t>
          </a:r>
        </a:p>
        <a:p>
          <a:r>
            <a:rPr lang="en-IN" b="0" i="0" dirty="0" err="1"/>
            <a:t>CfTGP</a:t>
          </a:r>
          <a:r>
            <a:rPr lang="en-IN" b="0" i="0" dirty="0"/>
            <a:t> (TG-TM)</a:t>
          </a:r>
        </a:p>
        <a:p>
          <a:r>
            <a:rPr lang="en-IN" b="0" i="0" dirty="0"/>
            <a:t>Uploaded to AI4Helath Site</a:t>
          </a:r>
        </a:p>
        <a:p>
          <a:r>
            <a:rPr lang="en-IN" b="0" i="0" dirty="0"/>
            <a:t>Douala, 6-9 December 2022</a:t>
          </a:r>
          <a:endParaRPr lang="en-GB" dirty="0"/>
        </a:p>
      </dgm:t>
    </dgm:pt>
    <dgm:pt modelId="{1AC73EA8-54D3-5643-B9EE-72A815835C78}" type="parTrans" cxnId="{7958B2CC-982A-E84F-A19B-E5648D3DB718}">
      <dgm:prSet/>
      <dgm:spPr/>
      <dgm:t>
        <a:bodyPr/>
        <a:lstStyle/>
        <a:p>
          <a:endParaRPr lang="en-GB"/>
        </a:p>
      </dgm:t>
    </dgm:pt>
    <dgm:pt modelId="{F84651DF-6073-5249-948E-3A9B350DE046}" type="sibTrans" cxnId="{7958B2CC-982A-E84F-A19B-E5648D3DB718}">
      <dgm:prSet/>
      <dgm:spPr/>
      <dgm:t>
        <a:bodyPr/>
        <a:lstStyle/>
        <a:p>
          <a:endParaRPr lang="en-GB"/>
        </a:p>
      </dgm:t>
    </dgm:pt>
    <dgm:pt modelId="{67E74973-2F06-8C4D-B41A-638A475233AA}">
      <dgm:prSet phldrT="[Text]"/>
      <dgm:spPr/>
      <dgm:t>
        <a:bodyPr/>
        <a:lstStyle/>
        <a:p>
          <a:r>
            <a:rPr lang="en-GB" dirty="0"/>
            <a:t>Pooling the expertise, </a:t>
          </a:r>
        </a:p>
        <a:p>
          <a:r>
            <a:rPr lang="en-GB" dirty="0"/>
            <a:t>Periodical Meetings, </a:t>
          </a:r>
        </a:p>
        <a:p>
          <a:r>
            <a:rPr lang="en-GB" dirty="0"/>
            <a:t>Updating of the document</a:t>
          </a:r>
        </a:p>
      </dgm:t>
    </dgm:pt>
    <dgm:pt modelId="{A43E0A9F-74BD-AD4F-9015-7108DD62ABD6}" type="parTrans" cxnId="{44D0276D-6C1A-C442-8EFC-84673800979F}">
      <dgm:prSet/>
      <dgm:spPr/>
      <dgm:t>
        <a:bodyPr/>
        <a:lstStyle/>
        <a:p>
          <a:endParaRPr lang="en-GB"/>
        </a:p>
      </dgm:t>
    </dgm:pt>
    <dgm:pt modelId="{04BC8D00-4BB5-6347-9D00-C99C84388117}" type="sibTrans" cxnId="{44D0276D-6C1A-C442-8EFC-84673800979F}">
      <dgm:prSet/>
      <dgm:spPr/>
      <dgm:t>
        <a:bodyPr/>
        <a:lstStyle/>
        <a:p>
          <a:endParaRPr lang="en-GB"/>
        </a:p>
      </dgm:t>
    </dgm:pt>
    <dgm:pt modelId="{8AAE43EB-021B-2743-A933-AE916B570BDA}" type="pres">
      <dgm:prSet presAssocID="{830A0C54-91B4-0148-8671-4A3D00F948E8}" presName="CompostProcess" presStyleCnt="0">
        <dgm:presLayoutVars>
          <dgm:dir/>
          <dgm:resizeHandles val="exact"/>
        </dgm:presLayoutVars>
      </dgm:prSet>
      <dgm:spPr/>
    </dgm:pt>
    <dgm:pt modelId="{5D137BA3-9E17-B04A-9F3D-CBE8238E0E00}" type="pres">
      <dgm:prSet presAssocID="{830A0C54-91B4-0148-8671-4A3D00F948E8}" presName="arrow" presStyleLbl="bgShp" presStyleIdx="0" presStyleCnt="1"/>
      <dgm:spPr/>
    </dgm:pt>
    <dgm:pt modelId="{EF89C363-072E-BC40-8B43-8338B68763D4}" type="pres">
      <dgm:prSet presAssocID="{830A0C54-91B4-0148-8671-4A3D00F948E8}" presName="linearProcess" presStyleCnt="0"/>
      <dgm:spPr/>
    </dgm:pt>
    <dgm:pt modelId="{82B405E8-0A90-9547-833F-7B80F441B9A4}" type="pres">
      <dgm:prSet presAssocID="{7E1DF753-6416-3047-A409-B70C7D4C21B5}" presName="textNode" presStyleLbl="node1" presStyleIdx="0" presStyleCnt="3">
        <dgm:presLayoutVars>
          <dgm:bulletEnabled val="1"/>
        </dgm:presLayoutVars>
      </dgm:prSet>
      <dgm:spPr/>
    </dgm:pt>
    <dgm:pt modelId="{8DC39775-55C6-454E-8E66-05CDC64FFBD7}" type="pres">
      <dgm:prSet presAssocID="{52A35E40-F30B-494A-87C4-2F8AD6E3DCCB}" presName="sibTrans" presStyleCnt="0"/>
      <dgm:spPr/>
    </dgm:pt>
    <dgm:pt modelId="{3A25EE47-A689-3A40-AB06-B25D58229CD6}" type="pres">
      <dgm:prSet presAssocID="{1E665EBC-9E3B-F74A-AABA-3126C7F01AF7}" presName="textNode" presStyleLbl="node1" presStyleIdx="1" presStyleCnt="3">
        <dgm:presLayoutVars>
          <dgm:bulletEnabled val="1"/>
        </dgm:presLayoutVars>
      </dgm:prSet>
      <dgm:spPr/>
    </dgm:pt>
    <dgm:pt modelId="{39DFAD44-C978-B647-B90F-D5D722756C2E}" type="pres">
      <dgm:prSet presAssocID="{F84651DF-6073-5249-948E-3A9B350DE046}" presName="sibTrans" presStyleCnt="0"/>
      <dgm:spPr/>
    </dgm:pt>
    <dgm:pt modelId="{C41A94C4-DD7E-7B46-A4D2-5B4F45A89BA7}" type="pres">
      <dgm:prSet presAssocID="{67E74973-2F06-8C4D-B41A-638A475233AA}" presName="textNode" presStyleLbl="node1" presStyleIdx="2" presStyleCnt="3">
        <dgm:presLayoutVars>
          <dgm:bulletEnabled val="1"/>
        </dgm:presLayoutVars>
      </dgm:prSet>
      <dgm:spPr/>
    </dgm:pt>
  </dgm:ptLst>
  <dgm:cxnLst>
    <dgm:cxn modelId="{60452712-26F6-BE4E-A0CF-3B72F442A80C}" type="presOf" srcId="{7E1DF753-6416-3047-A409-B70C7D4C21B5}" destId="{82B405E8-0A90-9547-833F-7B80F441B9A4}" srcOrd="0" destOrd="0" presId="urn:microsoft.com/office/officeart/2005/8/layout/hProcess9"/>
    <dgm:cxn modelId="{F6482E13-86E9-4E42-8E3C-A952631665F4}" type="presOf" srcId="{1E665EBC-9E3B-F74A-AABA-3126C7F01AF7}" destId="{3A25EE47-A689-3A40-AB06-B25D58229CD6}" srcOrd="0" destOrd="0" presId="urn:microsoft.com/office/officeart/2005/8/layout/hProcess9"/>
    <dgm:cxn modelId="{DEFBA91B-2B14-A348-B5AB-26BCAA28802D}" srcId="{830A0C54-91B4-0148-8671-4A3D00F948E8}" destId="{7E1DF753-6416-3047-A409-B70C7D4C21B5}" srcOrd="0" destOrd="0" parTransId="{6B4AF60D-C5CC-A044-8D09-380A870BE3E9}" sibTransId="{52A35E40-F30B-494A-87C4-2F8AD6E3DCCB}"/>
    <dgm:cxn modelId="{93D38C5B-DED4-074C-9C61-90A82C228C81}" type="presOf" srcId="{830A0C54-91B4-0148-8671-4A3D00F948E8}" destId="{8AAE43EB-021B-2743-A933-AE916B570BDA}" srcOrd="0" destOrd="0" presId="urn:microsoft.com/office/officeart/2005/8/layout/hProcess9"/>
    <dgm:cxn modelId="{44D0276D-6C1A-C442-8EFC-84673800979F}" srcId="{830A0C54-91B4-0148-8671-4A3D00F948E8}" destId="{67E74973-2F06-8C4D-B41A-638A475233AA}" srcOrd="2" destOrd="0" parTransId="{A43E0A9F-74BD-AD4F-9015-7108DD62ABD6}" sibTransId="{04BC8D00-4BB5-6347-9D00-C99C84388117}"/>
    <dgm:cxn modelId="{E3CBE285-153D-1B40-B5FF-0A6F0D3A7132}" type="presOf" srcId="{67E74973-2F06-8C4D-B41A-638A475233AA}" destId="{C41A94C4-DD7E-7B46-A4D2-5B4F45A89BA7}" srcOrd="0" destOrd="0" presId="urn:microsoft.com/office/officeart/2005/8/layout/hProcess9"/>
    <dgm:cxn modelId="{7958B2CC-982A-E84F-A19B-E5648D3DB718}" srcId="{830A0C54-91B4-0148-8671-4A3D00F948E8}" destId="{1E665EBC-9E3B-F74A-AABA-3126C7F01AF7}" srcOrd="1" destOrd="0" parTransId="{1AC73EA8-54D3-5643-B9EE-72A815835C78}" sibTransId="{F84651DF-6073-5249-948E-3A9B350DE046}"/>
    <dgm:cxn modelId="{075F6E7E-C20D-154B-8F6E-BA75947371A5}" type="presParOf" srcId="{8AAE43EB-021B-2743-A933-AE916B570BDA}" destId="{5D137BA3-9E17-B04A-9F3D-CBE8238E0E00}" srcOrd="0" destOrd="0" presId="urn:microsoft.com/office/officeart/2005/8/layout/hProcess9"/>
    <dgm:cxn modelId="{5EF2E782-CE2D-2146-AF13-DE3A0733762E}" type="presParOf" srcId="{8AAE43EB-021B-2743-A933-AE916B570BDA}" destId="{EF89C363-072E-BC40-8B43-8338B68763D4}" srcOrd="1" destOrd="0" presId="urn:microsoft.com/office/officeart/2005/8/layout/hProcess9"/>
    <dgm:cxn modelId="{261A3BEC-709B-DB4F-94B5-275CD241177E}" type="presParOf" srcId="{EF89C363-072E-BC40-8B43-8338B68763D4}" destId="{82B405E8-0A90-9547-833F-7B80F441B9A4}" srcOrd="0" destOrd="0" presId="urn:microsoft.com/office/officeart/2005/8/layout/hProcess9"/>
    <dgm:cxn modelId="{26F7E8DF-8730-5A42-A566-F3ECCADA12BB}" type="presParOf" srcId="{EF89C363-072E-BC40-8B43-8338B68763D4}" destId="{8DC39775-55C6-454E-8E66-05CDC64FFBD7}" srcOrd="1" destOrd="0" presId="urn:microsoft.com/office/officeart/2005/8/layout/hProcess9"/>
    <dgm:cxn modelId="{57B2BBBE-B0CB-0449-9BD7-5CA7B5CB67C7}" type="presParOf" srcId="{EF89C363-072E-BC40-8B43-8338B68763D4}" destId="{3A25EE47-A689-3A40-AB06-B25D58229CD6}" srcOrd="2" destOrd="0" presId="urn:microsoft.com/office/officeart/2005/8/layout/hProcess9"/>
    <dgm:cxn modelId="{F7D49D44-DFE4-EC4F-9D37-971D25D00107}" type="presParOf" srcId="{EF89C363-072E-BC40-8B43-8338B68763D4}" destId="{39DFAD44-C978-B647-B90F-D5D722756C2E}" srcOrd="3" destOrd="0" presId="urn:microsoft.com/office/officeart/2005/8/layout/hProcess9"/>
    <dgm:cxn modelId="{96FF664C-0827-5949-A3AB-510F5A67F863}" type="presParOf" srcId="{EF89C363-072E-BC40-8B43-8338B68763D4}" destId="{C41A94C4-DD7E-7B46-A4D2-5B4F45A89BA7}"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37BA3-9E17-B04A-9F3D-CBE8238E0E00}">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B405E8-0A90-9547-833F-7B80F441B9A4}">
      <dsp:nvSpPr>
        <dsp:cNvPr id="0" name=""/>
        <dsp:cNvSpPr/>
      </dsp:nvSpPr>
      <dsp:spPr>
        <a:xfrm>
          <a:off x="275431" y="1625600"/>
          <a:ext cx="24384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0" i="0" kern="1200" dirty="0"/>
            <a:t>FG-AI4H-P-04</a:t>
          </a:r>
        </a:p>
        <a:p>
          <a:pPr marL="0" lvl="0" indent="0" algn="ctr" defTabSz="800100">
            <a:lnSpc>
              <a:spcPct val="90000"/>
            </a:lnSpc>
            <a:spcBef>
              <a:spcPct val="0"/>
            </a:spcBef>
            <a:spcAft>
              <a:spcPct val="35000"/>
            </a:spcAft>
            <a:buNone/>
          </a:pPr>
          <a:r>
            <a:rPr lang="en-IN" sz="1800" b="0" i="0" kern="1200" dirty="0"/>
            <a:t>Plenary in Helsinki, 20-22 September 2022</a:t>
          </a:r>
        </a:p>
        <a:p>
          <a:pPr marL="0" lvl="0" indent="0" algn="ctr" defTabSz="800100">
            <a:lnSpc>
              <a:spcPct val="90000"/>
            </a:lnSpc>
            <a:spcBef>
              <a:spcPct val="0"/>
            </a:spcBef>
            <a:spcAft>
              <a:spcPct val="35000"/>
            </a:spcAft>
            <a:buNone/>
          </a:pPr>
          <a:r>
            <a:rPr lang="en-IN" sz="1800" b="0" i="0" kern="1200" dirty="0"/>
            <a:t>TG-TM Proposal Submitted</a:t>
          </a:r>
          <a:endParaRPr lang="en-GB" sz="1800" kern="1200" dirty="0"/>
        </a:p>
      </dsp:txBody>
      <dsp:txXfrm>
        <a:off x="381238" y="1731407"/>
        <a:ext cx="2226786" cy="1955852"/>
      </dsp:txXfrm>
    </dsp:sp>
    <dsp:sp modelId="{3A25EE47-A689-3A40-AB06-B25D58229CD6}">
      <dsp:nvSpPr>
        <dsp:cNvPr id="0" name=""/>
        <dsp:cNvSpPr/>
      </dsp:nvSpPr>
      <dsp:spPr>
        <a:xfrm>
          <a:off x="2844799" y="1625600"/>
          <a:ext cx="24384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TDD, &amp;</a:t>
          </a:r>
        </a:p>
        <a:p>
          <a:pPr marL="0" lvl="0" indent="0" algn="ctr" defTabSz="800100">
            <a:lnSpc>
              <a:spcPct val="90000"/>
            </a:lnSpc>
            <a:spcBef>
              <a:spcPct val="0"/>
            </a:spcBef>
            <a:spcAft>
              <a:spcPct val="35000"/>
            </a:spcAft>
            <a:buNone/>
          </a:pPr>
          <a:r>
            <a:rPr lang="en-IN" sz="1800" b="0" i="0" kern="1200" dirty="0" err="1"/>
            <a:t>CfTGP</a:t>
          </a:r>
          <a:r>
            <a:rPr lang="en-IN" sz="1800" b="0" i="0" kern="1200" dirty="0"/>
            <a:t> (TG-TM)</a:t>
          </a:r>
        </a:p>
        <a:p>
          <a:pPr marL="0" lvl="0" indent="0" algn="ctr" defTabSz="800100">
            <a:lnSpc>
              <a:spcPct val="90000"/>
            </a:lnSpc>
            <a:spcBef>
              <a:spcPct val="0"/>
            </a:spcBef>
            <a:spcAft>
              <a:spcPct val="35000"/>
            </a:spcAft>
            <a:buNone/>
          </a:pPr>
          <a:r>
            <a:rPr lang="en-IN" sz="1800" b="0" i="0" kern="1200" dirty="0"/>
            <a:t>Uploaded to AI4Helath Site</a:t>
          </a:r>
        </a:p>
        <a:p>
          <a:pPr marL="0" lvl="0" indent="0" algn="ctr" defTabSz="800100">
            <a:lnSpc>
              <a:spcPct val="90000"/>
            </a:lnSpc>
            <a:spcBef>
              <a:spcPct val="0"/>
            </a:spcBef>
            <a:spcAft>
              <a:spcPct val="35000"/>
            </a:spcAft>
            <a:buNone/>
          </a:pPr>
          <a:r>
            <a:rPr lang="en-IN" sz="1800" b="0" i="0" kern="1200" dirty="0"/>
            <a:t>Douala, 6-9 December 2022</a:t>
          </a:r>
          <a:endParaRPr lang="en-GB" sz="1800" kern="1200" dirty="0"/>
        </a:p>
      </dsp:txBody>
      <dsp:txXfrm>
        <a:off x="2950606" y="1731407"/>
        <a:ext cx="2226786" cy="1955852"/>
      </dsp:txXfrm>
    </dsp:sp>
    <dsp:sp modelId="{C41A94C4-DD7E-7B46-A4D2-5B4F45A89BA7}">
      <dsp:nvSpPr>
        <dsp:cNvPr id="0" name=""/>
        <dsp:cNvSpPr/>
      </dsp:nvSpPr>
      <dsp:spPr>
        <a:xfrm>
          <a:off x="5414168" y="1625600"/>
          <a:ext cx="2438400"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Pooling the expertise, </a:t>
          </a:r>
        </a:p>
        <a:p>
          <a:pPr marL="0" lvl="0" indent="0" algn="ctr" defTabSz="800100">
            <a:lnSpc>
              <a:spcPct val="90000"/>
            </a:lnSpc>
            <a:spcBef>
              <a:spcPct val="0"/>
            </a:spcBef>
            <a:spcAft>
              <a:spcPct val="35000"/>
            </a:spcAft>
            <a:buNone/>
          </a:pPr>
          <a:r>
            <a:rPr lang="en-GB" sz="1800" kern="1200" dirty="0"/>
            <a:t>Periodical Meetings, </a:t>
          </a:r>
        </a:p>
        <a:p>
          <a:pPr marL="0" lvl="0" indent="0" algn="ctr" defTabSz="800100">
            <a:lnSpc>
              <a:spcPct val="90000"/>
            </a:lnSpc>
            <a:spcBef>
              <a:spcPct val="0"/>
            </a:spcBef>
            <a:spcAft>
              <a:spcPct val="35000"/>
            </a:spcAft>
            <a:buNone/>
          </a:pPr>
          <a:r>
            <a:rPr lang="en-GB" sz="1800" kern="1200" dirty="0"/>
            <a:t>Updating of the document</a:t>
          </a:r>
        </a:p>
      </dsp:txBody>
      <dsp:txXfrm>
        <a:off x="5519975" y="1731407"/>
        <a:ext cx="2226786"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2022/12/8</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B8867-9678-054E-AD8C-54F8CDB113C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815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B8867-9678-054E-AD8C-54F8CDB113C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954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B8867-9678-054E-AD8C-54F8CDB113C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24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B8867-9678-054E-AD8C-54F8CDB113C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22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B8867-9678-054E-AD8C-54F8CDB113C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97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B8867-9678-054E-AD8C-54F8CDB113C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278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B8867-9678-054E-AD8C-54F8CDB113C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377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265" indent="-342265" fontAlgn="base">
              <a:buFont typeface="Symbol" pitchFamily="2" charset="2"/>
              <a:buChar char="-"/>
            </a:pPr>
            <a:endParaRPr lang="en-US" sz="1400" b="1" dirty="0">
              <a:latin typeface="Arial" panose="020B0604020202020204" pitchFamily="34" charset="0"/>
              <a:ea typeface="Roboto" panose="02000000000000000000" pitchFamily="2" charset="0"/>
              <a:cs typeface="Arial" panose="020B0604020202020204" pitchFamily="34" charset="0"/>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B8867-9678-054E-AD8C-54F8CDB113C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104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lgn="just">
              <a:lnSpc>
                <a:spcPct val="110000"/>
              </a:lnSpc>
              <a:spcBef>
                <a:spcPts val="600"/>
              </a:spcBef>
              <a:buFont typeface="Arial"/>
              <a:buChar char="•"/>
            </a:pP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B8867-9678-054E-AD8C-54F8CDB113C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11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B8867-9678-054E-AD8C-54F8CDB113C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399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B8867-9678-054E-AD8C-54F8CDB113C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68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B8867-9678-054E-AD8C-54F8CDB113C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526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B8867-9678-054E-AD8C-54F8CDB113C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72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2022/12/8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2022/12/8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2022/12/8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2022/12/8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2022/12/8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2022/12/8</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r.saketram@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8014492" y="935321"/>
            <a:ext cx="1994393" cy="369332"/>
          </a:xfrm>
          <a:prstGeom prst="rect">
            <a:avLst/>
          </a:prstGeom>
        </p:spPr>
        <p:txBody>
          <a:bodyPr wrap="none">
            <a:spAutoFit/>
          </a:bodyPr>
          <a:lstStyle/>
          <a:p>
            <a:pPr algn="r"/>
            <a:r>
              <a:rPr lang="en-GB" b="1" dirty="0"/>
              <a:t>FGAI4H-Q-029-A03</a:t>
            </a:r>
          </a:p>
        </p:txBody>
      </p:sp>
      <p:sp>
        <p:nvSpPr>
          <p:cNvPr id="10" name="Rectangle 9">
            <a:extLst>
              <a:ext uri="{FF2B5EF4-FFF2-40B4-BE49-F238E27FC236}">
                <a16:creationId xmlns:a16="http://schemas.microsoft.com/office/drawing/2014/main" id="{D36F58C8-2F54-4864-94DC-A069EA8D2640}"/>
              </a:ext>
            </a:extLst>
          </p:cNvPr>
          <p:cNvSpPr/>
          <p:nvPr/>
        </p:nvSpPr>
        <p:spPr>
          <a:xfrm>
            <a:off x="7201706" y="1304653"/>
            <a:ext cx="2807179" cy="369332"/>
          </a:xfrm>
          <a:prstGeom prst="rect">
            <a:avLst/>
          </a:prstGeom>
        </p:spPr>
        <p:txBody>
          <a:bodyPr wrap="none">
            <a:spAutoFit/>
          </a:bodyPr>
          <a:lstStyle/>
          <a:p>
            <a:pPr algn="r"/>
            <a:r>
              <a:rPr lang="en-US" dirty="0"/>
              <a:t>Douala, 6-9 </a:t>
            </a:r>
            <a:r>
              <a:rPr lang="en-US"/>
              <a:t>December 2022</a:t>
            </a:r>
            <a:endParaRPr lang="en-GB"/>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4129807084"/>
              </p:ext>
            </p:extLst>
          </p:nvPr>
        </p:nvGraphicFramePr>
        <p:xfrm>
          <a:off x="1790700" y="3247161"/>
          <a:ext cx="8401049" cy="2354580"/>
        </p:xfrm>
        <a:graphic>
          <a:graphicData uri="http://schemas.openxmlformats.org/drawingml/2006/table">
            <a:tbl>
              <a:tblPr firstRow="1" bandRow="1">
                <a:tableStyleId>{2D5ABB26-0587-4C30-8999-92F81FD0307C}</a:tableStyleId>
              </a:tblPr>
              <a:tblGrid>
                <a:gridCol w="1346348">
                  <a:extLst>
                    <a:ext uri="{9D8B030D-6E8A-4147-A177-3AD203B41FA5}">
                      <a16:colId xmlns:a16="http://schemas.microsoft.com/office/drawing/2014/main" val="3760236376"/>
                    </a:ext>
                  </a:extLst>
                </a:gridCol>
                <a:gridCol w="3476483">
                  <a:extLst>
                    <a:ext uri="{9D8B030D-6E8A-4147-A177-3AD203B41FA5}">
                      <a16:colId xmlns:a16="http://schemas.microsoft.com/office/drawing/2014/main" val="4118390399"/>
                    </a:ext>
                  </a:extLst>
                </a:gridCol>
                <a:gridCol w="3578218">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TG-TM Topic Driver</a:t>
                      </a:r>
                      <a:endParaRPr lang="en-GB" sz="1800" dirty="0">
                        <a:solidFill>
                          <a:srgbClr val="FF0000"/>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Att.3 – Presentation (TG-TM)</a:t>
                      </a:r>
                      <a:endParaRPr lang="en-GB" sz="1800" dirty="0"/>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Discussion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Calibri" panose="020F0502020204030204" pitchFamily="34" charset="0"/>
                          <a:cs typeface="Calibri" panose="020F0502020204030204" pitchFamily="34" charset="0"/>
                        </a:rPr>
                        <a:t>Saketh Ram Thrigulla</a:t>
                      </a:r>
                      <a:endParaRPr lang="en-GB" sz="1800" dirty="0">
                        <a:solidFill>
                          <a:srgbClr val="FF0000"/>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E-mail: </a:t>
                      </a:r>
                      <a:r>
                        <a:rPr lang="en-US" sz="1800" dirty="0">
                          <a:solidFill>
                            <a:schemeClr val="tx1"/>
                          </a:solidFill>
                          <a:latin typeface="Calibri" panose="020F0502020204030204" pitchFamily="34" charset="0"/>
                          <a:cs typeface="Calibri" panose="020F0502020204030204" pitchFamily="34" charset="0"/>
                          <a:hlinkClick r:id="rId3"/>
                        </a:rPr>
                        <a:t>dr.saketram@gmail.com</a:t>
                      </a:r>
                      <a:r>
                        <a:rPr lang="en-US" sz="1800" dirty="0">
                          <a:solidFill>
                            <a:schemeClr val="tx1"/>
                          </a:solidFill>
                          <a:latin typeface="Calibri" panose="020F0502020204030204" pitchFamily="34" charset="0"/>
                          <a:cs typeface="Calibri" panose="020F0502020204030204" pitchFamily="34" charset="0"/>
                        </a:rPr>
                        <a:t> </a:t>
                      </a:r>
                      <a:endParaRPr lang="en-GB" sz="18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PPT </a:t>
                      </a:r>
                      <a:r>
                        <a:rPr lang="en-US" sz="1800" dirty="0">
                          <a:solidFill>
                            <a:schemeClr val="tx1"/>
                          </a:solidFill>
                          <a:latin typeface="Calibri" panose="020F0502020204030204" pitchFamily="34" charset="0"/>
                          <a:cs typeface="Calibri" panose="020F0502020204030204" pitchFamily="34" charset="0"/>
                        </a:rPr>
                        <a:t>contains a presentation of: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Calibri" panose="020F0502020204030204" pitchFamily="34" charset="0"/>
                          <a:cs typeface="Calibri" panose="020F0502020204030204" pitchFamily="34" charset="0"/>
                        </a:rPr>
                        <a:t>Status update Talking Group on Traditional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latin typeface="Calibri" panose="020F0502020204030204" pitchFamily="34" charset="0"/>
                          <a:cs typeface="Calibri" panose="020F0502020204030204" pitchFamily="34" charset="0"/>
                        </a:rPr>
                        <a:t>Updates on </a:t>
                      </a:r>
                      <a:r>
                        <a:rPr lang="en-IN" sz="1800" b="0" i="0" kern="1200" dirty="0">
                          <a:solidFill>
                            <a:schemeClr val="tx1"/>
                          </a:solidFill>
                          <a:effectLst/>
                          <a:latin typeface="+mn-lt"/>
                          <a:ea typeface="+mn-ea"/>
                          <a:cs typeface="+mn-cs"/>
                        </a:rPr>
                        <a:t>DEL.10.2</a:t>
                      </a:r>
                      <a:r>
                        <a:rPr lang="en-US" sz="1800" dirty="0"/>
                        <a:t>.</a:t>
                      </a:r>
                      <a:endParaRPr lang="en-GB" sz="18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B83D4-CA05-D024-E55A-D764C3E79F44}"/>
              </a:ext>
            </a:extLst>
          </p:cNvPr>
          <p:cNvSpPr>
            <a:spLocks noGrp="1"/>
          </p:cNvSpPr>
          <p:nvPr>
            <p:ph type="title"/>
          </p:nvPr>
        </p:nvSpPr>
        <p:spPr>
          <a:xfrm>
            <a:off x="838200" y="365125"/>
            <a:ext cx="10515600" cy="1793459"/>
          </a:xfrm>
        </p:spPr>
        <p:txBody>
          <a:bodyPr>
            <a:normAutofit/>
          </a:bodyPr>
          <a:lstStyle/>
          <a:p>
            <a:r>
              <a:rPr lang="en-IN" b="0" i="0" dirty="0">
                <a:solidFill>
                  <a:srgbClr val="000000"/>
                </a:solidFill>
                <a:effectLst/>
                <a:latin typeface="Times" pitchFamily="2" charset="0"/>
              </a:rPr>
              <a:t>Existing ICT/AI solutions</a:t>
            </a:r>
            <a:endParaRPr lang="de-DE" sz="3600" dirty="0">
              <a:solidFill>
                <a:schemeClr val="accent1">
                  <a:lumMod val="60000"/>
                  <a:lumOff val="40000"/>
                </a:schemeClr>
              </a:solidFill>
              <a:latin typeface="Arial" panose="020B0604020202020204" pitchFamily="34" charset="0"/>
              <a:cs typeface="Arial" panose="020B0604020202020204" pitchFamily="34" charset="0"/>
            </a:endParaRPr>
          </a:p>
        </p:txBody>
      </p:sp>
      <p:pic>
        <p:nvPicPr>
          <p:cNvPr id="4" name="Google Shape;94;p18">
            <a:extLst>
              <a:ext uri="{FF2B5EF4-FFF2-40B4-BE49-F238E27FC236}">
                <a16:creationId xmlns:a16="http://schemas.microsoft.com/office/drawing/2014/main" id="{732ACB60-1CD6-D458-F164-8DD0F5AF72E7}"/>
              </a:ext>
            </a:extLst>
          </p:cNvPr>
          <p:cNvPicPr preferRelativeResize="0"/>
          <p:nvPr/>
        </p:nvPicPr>
        <p:blipFill>
          <a:blip r:embed="rId3">
            <a:alphaModFix/>
          </a:blip>
          <a:stretch>
            <a:fillRect/>
          </a:stretch>
        </p:blipFill>
        <p:spPr>
          <a:xfrm>
            <a:off x="9475012" y="361238"/>
            <a:ext cx="2385975" cy="488900"/>
          </a:xfrm>
          <a:prstGeom prst="rect">
            <a:avLst/>
          </a:prstGeom>
          <a:noFill/>
          <a:ln>
            <a:noFill/>
          </a:ln>
        </p:spPr>
      </p:pic>
      <p:pic>
        <p:nvPicPr>
          <p:cNvPr id="5" name="Picture 4" descr="Table&#10;&#10;Description automatically generated">
            <a:extLst>
              <a:ext uri="{FF2B5EF4-FFF2-40B4-BE49-F238E27FC236}">
                <a16:creationId xmlns:a16="http://schemas.microsoft.com/office/drawing/2014/main" id="{7033B700-EFD6-D34B-B0FB-CCAF879CA8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1027" y="1616075"/>
            <a:ext cx="8750300" cy="4876800"/>
          </a:xfrm>
          <a:prstGeom prst="rect">
            <a:avLst/>
          </a:prstGeom>
        </p:spPr>
      </p:pic>
    </p:spTree>
    <p:extLst>
      <p:ext uri="{BB962C8B-B14F-4D97-AF65-F5344CB8AC3E}">
        <p14:creationId xmlns:p14="http://schemas.microsoft.com/office/powerpoint/2010/main" val="3138939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B83D4-CA05-D024-E55A-D764C3E79F44}"/>
              </a:ext>
            </a:extLst>
          </p:cNvPr>
          <p:cNvSpPr>
            <a:spLocks noGrp="1"/>
          </p:cNvSpPr>
          <p:nvPr>
            <p:ph type="title"/>
          </p:nvPr>
        </p:nvSpPr>
        <p:spPr>
          <a:xfrm>
            <a:off x="838200" y="365125"/>
            <a:ext cx="10515600" cy="1793459"/>
          </a:xfrm>
        </p:spPr>
        <p:txBody>
          <a:bodyPr>
            <a:normAutofit/>
          </a:bodyPr>
          <a:lstStyle/>
          <a:p>
            <a:r>
              <a:rPr lang="en-IN" b="0" i="0" dirty="0">
                <a:solidFill>
                  <a:srgbClr val="000000"/>
                </a:solidFill>
                <a:effectLst/>
                <a:latin typeface="Times" pitchFamily="2" charset="0"/>
              </a:rPr>
              <a:t>Existing ICT/AI solutions</a:t>
            </a:r>
            <a:endParaRPr lang="de-DE" sz="3600" dirty="0">
              <a:solidFill>
                <a:schemeClr val="accent1">
                  <a:lumMod val="60000"/>
                  <a:lumOff val="40000"/>
                </a:schemeClr>
              </a:solidFill>
              <a:latin typeface="Arial" panose="020B0604020202020204" pitchFamily="34" charset="0"/>
              <a:cs typeface="Arial" panose="020B0604020202020204" pitchFamily="34" charset="0"/>
            </a:endParaRPr>
          </a:p>
        </p:txBody>
      </p:sp>
      <p:pic>
        <p:nvPicPr>
          <p:cNvPr id="4" name="Google Shape;94;p18">
            <a:extLst>
              <a:ext uri="{FF2B5EF4-FFF2-40B4-BE49-F238E27FC236}">
                <a16:creationId xmlns:a16="http://schemas.microsoft.com/office/drawing/2014/main" id="{732ACB60-1CD6-D458-F164-8DD0F5AF72E7}"/>
              </a:ext>
            </a:extLst>
          </p:cNvPr>
          <p:cNvPicPr preferRelativeResize="0"/>
          <p:nvPr/>
        </p:nvPicPr>
        <p:blipFill>
          <a:blip r:embed="rId3">
            <a:alphaModFix/>
          </a:blip>
          <a:stretch>
            <a:fillRect/>
          </a:stretch>
        </p:blipFill>
        <p:spPr>
          <a:xfrm>
            <a:off x="9475012" y="361238"/>
            <a:ext cx="2385975" cy="488900"/>
          </a:xfrm>
          <a:prstGeom prst="rect">
            <a:avLst/>
          </a:prstGeom>
          <a:noFill/>
          <a:ln>
            <a:noFill/>
          </a:ln>
        </p:spPr>
      </p:pic>
      <p:pic>
        <p:nvPicPr>
          <p:cNvPr id="5" name="Picture 4" descr="Table&#10;&#10;Description automatically generated">
            <a:extLst>
              <a:ext uri="{FF2B5EF4-FFF2-40B4-BE49-F238E27FC236}">
                <a16:creationId xmlns:a16="http://schemas.microsoft.com/office/drawing/2014/main" id="{655BDAA8-7DAC-7641-9B05-F028C5734E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0081" y="1541688"/>
            <a:ext cx="7173939" cy="4982199"/>
          </a:xfrm>
          <a:prstGeom prst="rect">
            <a:avLst/>
          </a:prstGeom>
        </p:spPr>
      </p:pic>
    </p:spTree>
    <p:extLst>
      <p:ext uri="{BB962C8B-B14F-4D97-AF65-F5344CB8AC3E}">
        <p14:creationId xmlns:p14="http://schemas.microsoft.com/office/powerpoint/2010/main" val="4080405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B83D4-CA05-D024-E55A-D764C3E79F44}"/>
              </a:ext>
            </a:extLst>
          </p:cNvPr>
          <p:cNvSpPr>
            <a:spLocks noGrp="1"/>
          </p:cNvSpPr>
          <p:nvPr>
            <p:ph type="title"/>
          </p:nvPr>
        </p:nvSpPr>
        <p:spPr>
          <a:xfrm>
            <a:off x="838200" y="365125"/>
            <a:ext cx="10515600" cy="1793459"/>
          </a:xfrm>
        </p:spPr>
        <p:txBody>
          <a:bodyPr>
            <a:normAutofit/>
          </a:bodyPr>
          <a:lstStyle/>
          <a:p>
            <a:r>
              <a:rPr lang="en-IN" b="0" i="0" dirty="0">
                <a:solidFill>
                  <a:srgbClr val="000000"/>
                </a:solidFill>
                <a:effectLst/>
                <a:latin typeface="Times" pitchFamily="2" charset="0"/>
              </a:rPr>
              <a:t>Existing ICT/AI solutions</a:t>
            </a:r>
            <a:endParaRPr lang="de-DE" sz="3600" dirty="0">
              <a:solidFill>
                <a:schemeClr val="accent1">
                  <a:lumMod val="60000"/>
                  <a:lumOff val="40000"/>
                </a:schemeClr>
              </a:solidFill>
              <a:latin typeface="Arial" panose="020B0604020202020204" pitchFamily="34" charset="0"/>
              <a:cs typeface="Arial" panose="020B0604020202020204" pitchFamily="34" charset="0"/>
            </a:endParaRPr>
          </a:p>
        </p:txBody>
      </p:sp>
      <p:pic>
        <p:nvPicPr>
          <p:cNvPr id="4" name="Google Shape;94;p18">
            <a:extLst>
              <a:ext uri="{FF2B5EF4-FFF2-40B4-BE49-F238E27FC236}">
                <a16:creationId xmlns:a16="http://schemas.microsoft.com/office/drawing/2014/main" id="{732ACB60-1CD6-D458-F164-8DD0F5AF72E7}"/>
              </a:ext>
            </a:extLst>
          </p:cNvPr>
          <p:cNvPicPr preferRelativeResize="0"/>
          <p:nvPr/>
        </p:nvPicPr>
        <p:blipFill>
          <a:blip r:embed="rId3">
            <a:alphaModFix/>
          </a:blip>
          <a:stretch>
            <a:fillRect/>
          </a:stretch>
        </p:blipFill>
        <p:spPr>
          <a:xfrm>
            <a:off x="9475012" y="361238"/>
            <a:ext cx="2385975" cy="488900"/>
          </a:xfrm>
          <a:prstGeom prst="rect">
            <a:avLst/>
          </a:prstGeom>
          <a:noFill/>
          <a:ln>
            <a:noFill/>
          </a:ln>
        </p:spPr>
      </p:pic>
      <p:pic>
        <p:nvPicPr>
          <p:cNvPr id="5" name="Picture 4" descr="A picture containing table&#10;&#10;Description automatically generated">
            <a:extLst>
              <a:ext uri="{FF2B5EF4-FFF2-40B4-BE49-F238E27FC236}">
                <a16:creationId xmlns:a16="http://schemas.microsoft.com/office/drawing/2014/main" id="{0AF5AE08-44FF-664B-80D5-A50CD996D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5300" y="1371600"/>
            <a:ext cx="8661400" cy="4114800"/>
          </a:xfrm>
          <a:prstGeom prst="rect">
            <a:avLst/>
          </a:prstGeom>
        </p:spPr>
      </p:pic>
    </p:spTree>
    <p:extLst>
      <p:ext uri="{BB962C8B-B14F-4D97-AF65-F5344CB8AC3E}">
        <p14:creationId xmlns:p14="http://schemas.microsoft.com/office/powerpoint/2010/main" val="3424682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B83D4-CA05-D024-E55A-D764C3E79F44}"/>
              </a:ext>
            </a:extLst>
          </p:cNvPr>
          <p:cNvSpPr>
            <a:spLocks noGrp="1"/>
          </p:cNvSpPr>
          <p:nvPr>
            <p:ph type="title"/>
          </p:nvPr>
        </p:nvSpPr>
        <p:spPr>
          <a:xfrm>
            <a:off x="838200" y="365125"/>
            <a:ext cx="10515600" cy="1793459"/>
          </a:xfrm>
        </p:spPr>
        <p:txBody>
          <a:bodyPr>
            <a:normAutofit/>
          </a:bodyPr>
          <a:lstStyle/>
          <a:p>
            <a:r>
              <a:rPr lang="en-IN" b="0" i="0" dirty="0">
                <a:solidFill>
                  <a:srgbClr val="000000"/>
                </a:solidFill>
                <a:effectLst/>
                <a:latin typeface="Times" pitchFamily="2" charset="0"/>
              </a:rPr>
              <a:t>Existing ICT/AI solutions</a:t>
            </a:r>
            <a:endParaRPr lang="de-DE" sz="3600" dirty="0">
              <a:solidFill>
                <a:schemeClr val="accent1">
                  <a:lumMod val="60000"/>
                  <a:lumOff val="40000"/>
                </a:schemeClr>
              </a:solidFill>
              <a:latin typeface="Arial" panose="020B0604020202020204" pitchFamily="34" charset="0"/>
              <a:cs typeface="Arial" panose="020B0604020202020204" pitchFamily="34" charset="0"/>
            </a:endParaRPr>
          </a:p>
        </p:txBody>
      </p:sp>
      <p:pic>
        <p:nvPicPr>
          <p:cNvPr id="4" name="Google Shape;94;p18">
            <a:extLst>
              <a:ext uri="{FF2B5EF4-FFF2-40B4-BE49-F238E27FC236}">
                <a16:creationId xmlns:a16="http://schemas.microsoft.com/office/drawing/2014/main" id="{732ACB60-1CD6-D458-F164-8DD0F5AF72E7}"/>
              </a:ext>
            </a:extLst>
          </p:cNvPr>
          <p:cNvPicPr preferRelativeResize="0"/>
          <p:nvPr/>
        </p:nvPicPr>
        <p:blipFill>
          <a:blip r:embed="rId3">
            <a:alphaModFix/>
          </a:blip>
          <a:stretch>
            <a:fillRect/>
          </a:stretch>
        </p:blipFill>
        <p:spPr>
          <a:xfrm>
            <a:off x="9475012" y="361238"/>
            <a:ext cx="2385975" cy="488900"/>
          </a:xfrm>
          <a:prstGeom prst="rect">
            <a:avLst/>
          </a:prstGeom>
          <a:noFill/>
          <a:ln>
            <a:noFill/>
          </a:ln>
        </p:spPr>
      </p:pic>
      <p:pic>
        <p:nvPicPr>
          <p:cNvPr id="6" name="Picture 5" descr="Table&#10;&#10;Description automatically generated with medium confidence">
            <a:extLst>
              <a:ext uri="{FF2B5EF4-FFF2-40B4-BE49-F238E27FC236}">
                <a16:creationId xmlns:a16="http://schemas.microsoft.com/office/drawing/2014/main" id="{7493FC8C-4C6E-C645-892D-6AE814D838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650" y="2133600"/>
            <a:ext cx="8648700" cy="2590800"/>
          </a:xfrm>
          <a:prstGeom prst="rect">
            <a:avLst/>
          </a:prstGeom>
        </p:spPr>
      </p:pic>
    </p:spTree>
    <p:extLst>
      <p:ext uri="{BB962C8B-B14F-4D97-AF65-F5344CB8AC3E}">
        <p14:creationId xmlns:p14="http://schemas.microsoft.com/office/powerpoint/2010/main" val="896304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DEBC6-00BE-B341-864B-2B36B76F6153}"/>
              </a:ext>
            </a:extLst>
          </p:cNvPr>
          <p:cNvSpPr>
            <a:spLocks noGrp="1"/>
          </p:cNvSpPr>
          <p:nvPr>
            <p:ph type="title"/>
          </p:nvPr>
        </p:nvSpPr>
        <p:spPr/>
        <p:txBody>
          <a:bodyPr/>
          <a:lstStyle/>
          <a:p>
            <a:r>
              <a:rPr lang="en-US" dirty="0"/>
              <a:t>Relevance and impact of an AI solution</a:t>
            </a:r>
          </a:p>
        </p:txBody>
      </p:sp>
      <p:sp>
        <p:nvSpPr>
          <p:cNvPr id="3" name="Content Placeholder 2">
            <a:extLst>
              <a:ext uri="{FF2B5EF4-FFF2-40B4-BE49-F238E27FC236}">
                <a16:creationId xmlns:a16="http://schemas.microsoft.com/office/drawing/2014/main" id="{E8006E35-A4EB-6B41-ACCE-4BA68773D9DB}"/>
              </a:ext>
            </a:extLst>
          </p:cNvPr>
          <p:cNvSpPr>
            <a:spLocks noGrp="1"/>
          </p:cNvSpPr>
          <p:nvPr>
            <p:ph idx="1"/>
          </p:nvPr>
        </p:nvSpPr>
        <p:spPr/>
        <p:txBody>
          <a:bodyPr/>
          <a:lstStyle/>
          <a:p>
            <a:r>
              <a:rPr lang="en-IN" b="0" i="0" dirty="0">
                <a:solidFill>
                  <a:srgbClr val="000000"/>
                </a:solidFill>
                <a:effectLst/>
                <a:latin typeface="Times" pitchFamily="2" charset="0"/>
              </a:rPr>
              <a:t>Subjective parameters and other whole system related data sets utilized in the TM diagnosis can be converted to objective parameters utilizing data analytics and AI and reduce the individual bias</a:t>
            </a:r>
          </a:p>
          <a:p>
            <a:pPr algn="l"/>
            <a:r>
              <a:rPr lang="en-IN" b="0" i="0" dirty="0">
                <a:solidFill>
                  <a:srgbClr val="000000"/>
                </a:solidFill>
                <a:effectLst/>
                <a:latin typeface="Times" pitchFamily="2" charset="0"/>
              </a:rPr>
              <a:t>Deploying such system ensures the objective approach in TM diagnosis and democratizes the knowledge system for wider reach. This certainly will have impact on impact on the health system, overall health system cost, life expectancy, or gross domestic product</a:t>
            </a:r>
          </a:p>
          <a:p>
            <a:pPr algn="l"/>
            <a:r>
              <a:rPr lang="en-IN" b="0" i="0" dirty="0">
                <a:solidFill>
                  <a:srgbClr val="000000"/>
                </a:solidFill>
                <a:effectLst/>
                <a:latin typeface="Times" pitchFamily="2" charset="0"/>
              </a:rPr>
              <a:t>Benchmarking this topic provide stakeholders with numbers for decision-making; does it simplify regulation, build trust, or facilitate adoption</a:t>
            </a:r>
          </a:p>
          <a:p>
            <a:endParaRPr lang="en-US" dirty="0"/>
          </a:p>
        </p:txBody>
      </p:sp>
    </p:spTree>
    <p:extLst>
      <p:ext uri="{BB962C8B-B14F-4D97-AF65-F5344CB8AC3E}">
        <p14:creationId xmlns:p14="http://schemas.microsoft.com/office/powerpoint/2010/main" val="1141700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A986-D7BB-0045-89CB-AD221BE45A2F}"/>
              </a:ext>
            </a:extLst>
          </p:cNvPr>
          <p:cNvSpPr>
            <a:spLocks noGrp="1"/>
          </p:cNvSpPr>
          <p:nvPr>
            <p:ph type="title"/>
          </p:nvPr>
        </p:nvSpPr>
        <p:spPr/>
        <p:txBody>
          <a:bodyPr/>
          <a:lstStyle/>
          <a:p>
            <a:r>
              <a:rPr lang="en-US" dirty="0"/>
              <a:t>Way forward</a:t>
            </a:r>
          </a:p>
        </p:txBody>
      </p:sp>
      <p:sp>
        <p:nvSpPr>
          <p:cNvPr id="3" name="Content Placeholder 2">
            <a:extLst>
              <a:ext uri="{FF2B5EF4-FFF2-40B4-BE49-F238E27FC236}">
                <a16:creationId xmlns:a16="http://schemas.microsoft.com/office/drawing/2014/main" id="{8EB74329-F862-0D4A-88A8-91896A3FC6CC}"/>
              </a:ext>
            </a:extLst>
          </p:cNvPr>
          <p:cNvSpPr>
            <a:spLocks noGrp="1"/>
          </p:cNvSpPr>
          <p:nvPr>
            <p:ph idx="1"/>
          </p:nvPr>
        </p:nvSpPr>
        <p:spPr>
          <a:xfrm>
            <a:off x="838200" y="2714885"/>
            <a:ext cx="10515600" cy="872605"/>
          </a:xfrm>
        </p:spPr>
        <p:txBody>
          <a:bodyPr>
            <a:normAutofit fontScale="92500" lnSpcReduction="10000"/>
          </a:bodyPr>
          <a:lstStyle/>
          <a:p>
            <a:r>
              <a:rPr lang="en-US" dirty="0"/>
              <a:t>Wider, global participation from experts</a:t>
            </a:r>
          </a:p>
          <a:p>
            <a:r>
              <a:rPr lang="en-US" dirty="0"/>
              <a:t>Taking the discussion forward and updating the document.</a:t>
            </a:r>
          </a:p>
        </p:txBody>
      </p:sp>
    </p:spTree>
    <p:extLst>
      <p:ext uri="{BB962C8B-B14F-4D97-AF65-F5344CB8AC3E}">
        <p14:creationId xmlns:p14="http://schemas.microsoft.com/office/powerpoint/2010/main" val="525414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DB2272-1ED4-05C8-09B7-1EC8114580CF}"/>
              </a:ext>
            </a:extLst>
          </p:cNvPr>
          <p:cNvSpPr>
            <a:spLocks noGrp="1"/>
          </p:cNvSpPr>
          <p:nvPr>
            <p:ph type="ctrTitle"/>
          </p:nvPr>
        </p:nvSpPr>
        <p:spPr/>
        <p:txBody>
          <a:bodyPr>
            <a:normAutofit/>
          </a:bodyPr>
          <a:lstStyle/>
          <a:p>
            <a:r>
              <a:rPr lang="de-DE" sz="6600" dirty="0" err="1">
                <a:latin typeface="Arial" panose="020B0604020202020204" pitchFamily="34" charset="0"/>
                <a:cs typeface="Arial" panose="020B0604020202020204" pitchFamily="34" charset="0"/>
              </a:rPr>
              <a:t>Thank</a:t>
            </a:r>
            <a:r>
              <a:rPr lang="de-DE" sz="6600" dirty="0">
                <a:latin typeface="Arial" panose="020B0604020202020204" pitchFamily="34" charset="0"/>
                <a:cs typeface="Arial" panose="020B0604020202020204" pitchFamily="34" charset="0"/>
              </a:rPr>
              <a:t> </a:t>
            </a:r>
            <a:r>
              <a:rPr lang="de-DE" sz="6600" dirty="0" err="1">
                <a:latin typeface="Arial" panose="020B0604020202020204" pitchFamily="34" charset="0"/>
                <a:cs typeface="Arial" panose="020B0604020202020204" pitchFamily="34" charset="0"/>
              </a:rPr>
              <a:t>you</a:t>
            </a:r>
            <a:r>
              <a:rPr lang="de-DE" sz="6600" dirty="0">
                <a:latin typeface="Arial" panose="020B0604020202020204" pitchFamily="34" charset="0"/>
                <a:cs typeface="Arial" panose="020B0604020202020204" pitchFamily="34" charset="0"/>
              </a:rPr>
              <a:t>!</a:t>
            </a:r>
          </a:p>
        </p:txBody>
      </p:sp>
      <p:sp>
        <p:nvSpPr>
          <p:cNvPr id="3" name="Untertitel 2">
            <a:extLst>
              <a:ext uri="{FF2B5EF4-FFF2-40B4-BE49-F238E27FC236}">
                <a16:creationId xmlns:a16="http://schemas.microsoft.com/office/drawing/2014/main" id="{DF97D551-F0F9-2521-777E-DDDD57B72B98}"/>
              </a:ext>
            </a:extLst>
          </p:cNvPr>
          <p:cNvSpPr>
            <a:spLocks noGrp="1"/>
          </p:cNvSpPr>
          <p:nvPr>
            <p:ph type="subTitle" idx="1"/>
          </p:nvPr>
        </p:nvSpPr>
        <p:spPr/>
        <p:txBody>
          <a:bodyPr>
            <a:normAutofit/>
          </a:bodyPr>
          <a:lstStyle/>
          <a:p>
            <a:r>
              <a:rPr lang="de-DE" dirty="0">
                <a:latin typeface="Arial" panose="020B0604020202020204" pitchFamily="34" charset="0"/>
                <a:cs typeface="Arial" panose="020B0604020202020204" pitchFamily="34" charset="0"/>
              </a:rPr>
              <a:t>For </a:t>
            </a:r>
            <a:r>
              <a:rPr lang="de-DE" dirty="0" err="1">
                <a:latin typeface="Arial" panose="020B0604020202020204" pitchFamily="34" charset="0"/>
                <a:cs typeface="Arial" panose="020B0604020202020204" pitchFamily="34" charset="0"/>
              </a:rPr>
              <a:t>feedback</a:t>
            </a:r>
            <a:r>
              <a:rPr lang="de-DE" dirty="0">
                <a:latin typeface="Arial" panose="020B0604020202020204" pitchFamily="34" charset="0"/>
                <a:cs typeface="Arial" panose="020B0604020202020204" pitchFamily="34" charset="0"/>
              </a:rPr>
              <a:t> &amp; </a:t>
            </a:r>
            <a:r>
              <a:rPr lang="de-DE" dirty="0" err="1">
                <a:latin typeface="Arial" panose="020B0604020202020204" pitchFamily="34" charset="0"/>
                <a:cs typeface="Arial" panose="020B0604020202020204" pitchFamily="34" charset="0"/>
              </a:rPr>
              <a:t>questions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please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contact</a:t>
            </a:r>
            <a:endParaRPr lang="de-DE" dirty="0">
              <a:latin typeface="Arial" panose="020B0604020202020204" pitchFamily="34" charset="0"/>
              <a:cs typeface="Arial" panose="020B0604020202020204" pitchFamily="34" charset="0"/>
            </a:endParaRPr>
          </a:p>
          <a:p>
            <a:r>
              <a:rPr lang="de-DE" sz="1400" dirty="0" err="1">
                <a:latin typeface="Arial" panose="020B0604020202020204" pitchFamily="34" charset="0"/>
                <a:cs typeface="Arial" panose="020B0604020202020204" pitchFamily="34" charset="0"/>
              </a:rPr>
              <a:t>dr.saketram@gmail.com</a:t>
            </a:r>
            <a:endParaRPr lang="de-DE" sz="1400"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pic>
        <p:nvPicPr>
          <p:cNvPr id="4" name="Google Shape;94;p18">
            <a:extLst>
              <a:ext uri="{FF2B5EF4-FFF2-40B4-BE49-F238E27FC236}">
                <a16:creationId xmlns:a16="http://schemas.microsoft.com/office/drawing/2014/main" id="{5A33AC7B-F6DC-86AE-BAB1-B0F36A92F3B7}"/>
              </a:ext>
            </a:extLst>
          </p:cNvPr>
          <p:cNvPicPr preferRelativeResize="0"/>
          <p:nvPr/>
        </p:nvPicPr>
        <p:blipFill>
          <a:blip r:embed="rId3">
            <a:alphaModFix/>
          </a:blip>
          <a:stretch>
            <a:fillRect/>
          </a:stretch>
        </p:blipFill>
        <p:spPr>
          <a:xfrm>
            <a:off x="9475012" y="361238"/>
            <a:ext cx="2385975" cy="488900"/>
          </a:xfrm>
          <a:prstGeom prst="rect">
            <a:avLst/>
          </a:prstGeom>
          <a:noFill/>
          <a:ln>
            <a:noFill/>
          </a:ln>
        </p:spPr>
      </p:pic>
    </p:spTree>
    <p:extLst>
      <p:ext uri="{BB962C8B-B14F-4D97-AF65-F5344CB8AC3E}">
        <p14:creationId xmlns:p14="http://schemas.microsoft.com/office/powerpoint/2010/main" val="132417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94;p18">
            <a:extLst>
              <a:ext uri="{FF2B5EF4-FFF2-40B4-BE49-F238E27FC236}">
                <a16:creationId xmlns:a16="http://schemas.microsoft.com/office/drawing/2014/main" id="{B141D5DF-8C9F-4831-B7F6-381862FF60A7}"/>
              </a:ext>
            </a:extLst>
          </p:cNvPr>
          <p:cNvPicPr preferRelativeResize="0"/>
          <p:nvPr/>
        </p:nvPicPr>
        <p:blipFill>
          <a:blip r:embed="rId3">
            <a:alphaModFix/>
          </a:blip>
          <a:stretch>
            <a:fillRect/>
          </a:stretch>
        </p:blipFill>
        <p:spPr>
          <a:xfrm>
            <a:off x="9475012" y="361238"/>
            <a:ext cx="2385975" cy="488900"/>
          </a:xfrm>
          <a:prstGeom prst="rect">
            <a:avLst/>
          </a:prstGeom>
          <a:noFill/>
          <a:ln>
            <a:noFill/>
          </a:ln>
        </p:spPr>
      </p:pic>
      <p:pic>
        <p:nvPicPr>
          <p:cNvPr id="6" name="Grafik 5">
            <a:extLst>
              <a:ext uri="{FF2B5EF4-FFF2-40B4-BE49-F238E27FC236}">
                <a16:creationId xmlns:a16="http://schemas.microsoft.com/office/drawing/2014/main" id="{3E3C403F-5F4B-5D78-7AC8-89D42381A855}"/>
              </a:ext>
            </a:extLst>
          </p:cNvPr>
          <p:cNvPicPr>
            <a:picLocks noChangeAspect="1"/>
          </p:cNvPicPr>
          <p:nvPr/>
        </p:nvPicPr>
        <p:blipFill>
          <a:blip r:embed="rId4"/>
          <a:stretch>
            <a:fillRect/>
          </a:stretch>
        </p:blipFill>
        <p:spPr>
          <a:xfrm>
            <a:off x="0" y="0"/>
            <a:ext cx="12192000" cy="6857999"/>
          </a:xfrm>
          <a:prstGeom prst="rect">
            <a:avLst/>
          </a:prstGeom>
        </p:spPr>
      </p:pic>
      <p:sp>
        <p:nvSpPr>
          <p:cNvPr id="9" name="Titel 8">
            <a:extLst>
              <a:ext uri="{FF2B5EF4-FFF2-40B4-BE49-F238E27FC236}">
                <a16:creationId xmlns:a16="http://schemas.microsoft.com/office/drawing/2014/main" id="{4896A1FA-DE0D-D56A-0B4A-4EF3485BBE51}"/>
              </a:ext>
            </a:extLst>
          </p:cNvPr>
          <p:cNvSpPr>
            <a:spLocks noGrp="1"/>
          </p:cNvSpPr>
          <p:nvPr>
            <p:ph type="ctrTitle"/>
          </p:nvPr>
        </p:nvSpPr>
        <p:spPr>
          <a:xfrm>
            <a:off x="1752600" y="5195254"/>
            <a:ext cx="9367520" cy="142240"/>
          </a:xfrm>
        </p:spPr>
        <p:txBody>
          <a:bodyPr>
            <a:normAutofit fontScale="90000"/>
          </a:bodyPr>
          <a:lstStyle/>
          <a:p>
            <a:r>
              <a:rPr lang="en-IN" sz="6000" b="0" i="0" kern="1200" dirty="0">
                <a:solidFill>
                  <a:schemeClr val="bg1"/>
                </a:solidFill>
                <a:effectLst/>
                <a:latin typeface="+mn-lt"/>
                <a:ea typeface="+mn-ea"/>
                <a:cs typeface="+mn-cs"/>
              </a:rPr>
              <a:t>Call for Participation in the Topic Group “AI for Traditional Medicine” (TG-TM)</a:t>
            </a:r>
            <a:r>
              <a:rPr lang="de" b="1" dirty="0">
                <a:solidFill>
                  <a:schemeClr val="bg1"/>
                </a:solidFill>
                <a:latin typeface="Arial"/>
                <a:cs typeface="Arial"/>
              </a:rPr>
              <a:t> </a:t>
            </a:r>
            <a:br>
              <a:rPr lang="de" sz="6000" dirty="0">
                <a:solidFill>
                  <a:schemeClr val="bg1"/>
                </a:solidFill>
                <a:latin typeface="Arial" panose="020B0604020202020204" pitchFamily="34" charset="0"/>
                <a:cs typeface="Arial" panose="020B0604020202020204" pitchFamily="34" charset="0"/>
              </a:rPr>
            </a:br>
            <a:r>
              <a:rPr lang="de" sz="4400" dirty="0">
                <a:solidFill>
                  <a:schemeClr val="bg1"/>
                </a:solidFill>
                <a:latin typeface="Arial"/>
                <a:cs typeface="Arial"/>
              </a:rPr>
              <a:t>D</a:t>
            </a:r>
            <a:r>
              <a:rPr lang="de-DE" sz="4400" dirty="0">
                <a:solidFill>
                  <a:schemeClr val="bg1"/>
                </a:solidFill>
                <a:latin typeface="Arial"/>
                <a:cs typeface="Arial"/>
              </a:rPr>
              <a:t>e</a:t>
            </a:r>
            <a:r>
              <a:rPr lang="de" sz="4400" dirty="0" err="1">
                <a:solidFill>
                  <a:schemeClr val="bg1"/>
                </a:solidFill>
                <a:latin typeface="Arial"/>
                <a:cs typeface="Arial"/>
              </a:rPr>
              <a:t>liverable</a:t>
            </a:r>
            <a:r>
              <a:rPr lang="de" sz="4400" dirty="0">
                <a:solidFill>
                  <a:schemeClr val="bg1"/>
                </a:solidFill>
                <a:latin typeface="Arial"/>
                <a:cs typeface="Arial"/>
              </a:rPr>
              <a:t> </a:t>
            </a:r>
            <a:r>
              <a:rPr lang="en-IN" sz="4400" dirty="0">
                <a:solidFill>
                  <a:schemeClr val="bg1"/>
                </a:solidFill>
                <a:latin typeface="Arial"/>
                <a:cs typeface="Arial"/>
              </a:rPr>
              <a:t>DEL.10.2.</a:t>
            </a:r>
            <a:br>
              <a:rPr lang="de-DE" dirty="0">
                <a:solidFill>
                  <a:schemeClr val="bg1"/>
                </a:solidFill>
              </a:rPr>
            </a:br>
            <a:endParaRPr lang="de-DE" dirty="0">
              <a:solidFill>
                <a:schemeClr val="bg1"/>
              </a:solidFill>
            </a:endParaRPr>
          </a:p>
        </p:txBody>
      </p:sp>
      <p:sp>
        <p:nvSpPr>
          <p:cNvPr id="14" name="Textfeld 13">
            <a:extLst>
              <a:ext uri="{FF2B5EF4-FFF2-40B4-BE49-F238E27FC236}">
                <a16:creationId xmlns:a16="http://schemas.microsoft.com/office/drawing/2014/main" id="{48AEFF68-9DCE-1631-FA03-DF29EF2B6D77}"/>
              </a:ext>
            </a:extLst>
          </p:cNvPr>
          <p:cNvSpPr txBox="1"/>
          <p:nvPr/>
        </p:nvSpPr>
        <p:spPr>
          <a:xfrm>
            <a:off x="1661160" y="4771589"/>
            <a:ext cx="886968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FG-AI4H meeting “Q”, 06-09 December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Saketh</a:t>
            </a:r>
            <a:r>
              <a:rPr kumimoji="0" lang="de-DE"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Ram </a:t>
            </a:r>
            <a:r>
              <a:rPr kumimoji="0" lang="de-DE" sz="2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Thrigulla</a:t>
            </a:r>
            <a:r>
              <a:rPr kumimoji="0" lang="de-DE"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Topic Driver, TM-TG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332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4A56AB1-A4E1-FFFD-9CDC-39EFB36DE54C}"/>
              </a:ext>
            </a:extLst>
          </p:cNvPr>
          <p:cNvSpPr>
            <a:spLocks noGrp="1"/>
          </p:cNvSpPr>
          <p:nvPr>
            <p:ph type="subTitle" idx="1"/>
          </p:nvPr>
        </p:nvSpPr>
        <p:spPr>
          <a:xfrm>
            <a:off x="1452880" y="3883788"/>
            <a:ext cx="9804400" cy="1655762"/>
          </a:xfrm>
        </p:spPr>
        <p:txBody>
          <a:bodyPr>
            <a:normAutofit/>
          </a:bodyPr>
          <a:lstStyle/>
          <a:p>
            <a:pPr marL="0" indent="0">
              <a:buNone/>
            </a:pPr>
            <a:endParaRPr lang="de-DE" sz="3600" dirty="0">
              <a:latin typeface="Arial" panose="020B0604020202020204" pitchFamily="34" charset="0"/>
              <a:cs typeface="Arial" panose="020B0604020202020204" pitchFamily="34" charset="0"/>
            </a:endParaRPr>
          </a:p>
          <a:p>
            <a:pPr marL="0" indent="0">
              <a:buNone/>
            </a:pPr>
            <a:r>
              <a:rPr lang="en-IN" sz="3600" b="0" i="0" kern="1200" dirty="0">
                <a:effectLst/>
                <a:latin typeface="+mn-lt"/>
                <a:ea typeface="+mn-ea"/>
                <a:cs typeface="+mn-cs"/>
              </a:rPr>
              <a:t>AI for Traditional Medicine” (TG-TM)</a:t>
            </a:r>
            <a:endParaRPr lang="de-DE" sz="3600" dirty="0">
              <a:latin typeface="Arial" panose="020B0604020202020204" pitchFamily="34" charset="0"/>
              <a:cs typeface="Arial" panose="020B0604020202020204" pitchFamily="34" charset="0"/>
            </a:endParaRPr>
          </a:p>
        </p:txBody>
      </p:sp>
      <p:pic>
        <p:nvPicPr>
          <p:cNvPr id="4" name="Google Shape;94;p18">
            <a:extLst>
              <a:ext uri="{FF2B5EF4-FFF2-40B4-BE49-F238E27FC236}">
                <a16:creationId xmlns:a16="http://schemas.microsoft.com/office/drawing/2014/main" id="{94886BD7-33A9-A852-C203-76E807AF4856}"/>
              </a:ext>
            </a:extLst>
          </p:cNvPr>
          <p:cNvPicPr preferRelativeResize="0"/>
          <p:nvPr/>
        </p:nvPicPr>
        <p:blipFill>
          <a:blip r:embed="rId3">
            <a:alphaModFix/>
          </a:blip>
          <a:stretch>
            <a:fillRect/>
          </a:stretch>
        </p:blipFill>
        <p:spPr>
          <a:xfrm>
            <a:off x="9475012" y="361238"/>
            <a:ext cx="2385975" cy="488900"/>
          </a:xfrm>
          <a:prstGeom prst="rect">
            <a:avLst/>
          </a:prstGeom>
          <a:noFill/>
          <a:ln>
            <a:noFill/>
          </a:ln>
        </p:spPr>
      </p:pic>
      <p:sp>
        <p:nvSpPr>
          <p:cNvPr id="6" name="Titel 5">
            <a:extLst>
              <a:ext uri="{FF2B5EF4-FFF2-40B4-BE49-F238E27FC236}">
                <a16:creationId xmlns:a16="http://schemas.microsoft.com/office/drawing/2014/main" id="{4F628B45-A283-6EF0-C2CF-7E296F8C4C39}"/>
              </a:ext>
            </a:extLst>
          </p:cNvPr>
          <p:cNvSpPr>
            <a:spLocks noGrp="1"/>
          </p:cNvSpPr>
          <p:nvPr>
            <p:ph type="ctrTitle"/>
          </p:nvPr>
        </p:nvSpPr>
        <p:spPr>
          <a:xfrm>
            <a:off x="1452880" y="1985963"/>
            <a:ext cx="9144000" cy="2387600"/>
          </a:xfrm>
        </p:spPr>
        <p:txBody>
          <a:bodyPr/>
          <a:lstStyle/>
          <a:p>
            <a:r>
              <a:rPr lang="de-DE" sz="6000" dirty="0" err="1">
                <a:latin typeface="Arial" panose="020B0604020202020204" pitchFamily="34" charset="0"/>
                <a:cs typeface="Arial" panose="020B0604020202020204" pitchFamily="34" charset="0"/>
              </a:rPr>
              <a:t>Overview</a:t>
            </a:r>
            <a:r>
              <a:rPr lang="de-DE" sz="6000" dirty="0">
                <a:latin typeface="Arial" panose="020B0604020202020204" pitchFamily="34" charset="0"/>
                <a:cs typeface="Arial" panose="020B0604020202020204" pitchFamily="34" charset="0"/>
              </a:rPr>
              <a:t> &amp; </a:t>
            </a:r>
            <a:r>
              <a:rPr lang="de-DE" sz="6000" dirty="0" err="1">
                <a:latin typeface="Arial" panose="020B0604020202020204" pitchFamily="34" charset="0"/>
                <a:cs typeface="Arial" panose="020B0604020202020204" pitchFamily="34" charset="0"/>
              </a:rPr>
              <a:t>activities</a:t>
            </a:r>
            <a:br>
              <a:rPr lang="de-DE" sz="6000"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p:txBody>
      </p:sp>
      <p:pic>
        <p:nvPicPr>
          <p:cNvPr id="5" name="Picture 4" descr="Graphical user interface, text, application&#10;&#10;Description automatically generated">
            <a:extLst>
              <a:ext uri="{FF2B5EF4-FFF2-40B4-BE49-F238E27FC236}">
                <a16:creationId xmlns:a16="http://schemas.microsoft.com/office/drawing/2014/main" id="{239EBCD8-F183-F44B-938B-D8C83D560D9F}"/>
              </a:ext>
            </a:extLst>
          </p:cNvPr>
          <p:cNvPicPr>
            <a:picLocks noChangeAspect="1"/>
          </p:cNvPicPr>
          <p:nvPr/>
        </p:nvPicPr>
        <p:blipFill rotWithShape="1">
          <a:blip r:embed="rId4">
            <a:extLst>
              <a:ext uri="{28A0092B-C50C-407E-A947-70E740481C1C}">
                <a14:useLocalDpi xmlns:a14="http://schemas.microsoft.com/office/drawing/2010/main" val="0"/>
              </a:ext>
            </a:extLst>
          </a:blip>
          <a:srcRect t="20240" b="8462"/>
          <a:stretch/>
        </p:blipFill>
        <p:spPr>
          <a:xfrm>
            <a:off x="3327066" y="460032"/>
            <a:ext cx="5066676" cy="2257769"/>
          </a:xfrm>
          <a:prstGeom prst="rect">
            <a:avLst/>
          </a:prstGeom>
        </p:spPr>
      </p:pic>
    </p:spTree>
    <p:extLst>
      <p:ext uri="{BB962C8B-B14F-4D97-AF65-F5344CB8AC3E}">
        <p14:creationId xmlns:p14="http://schemas.microsoft.com/office/powerpoint/2010/main" val="295185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B83D4-CA05-D024-E55A-D764C3E79F44}"/>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Objective</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E6534B37-53E0-F071-BFA4-32B9B927A96D}"/>
              </a:ext>
            </a:extLst>
          </p:cNvPr>
          <p:cNvSpPr>
            <a:spLocks noGrp="1"/>
          </p:cNvSpPr>
          <p:nvPr>
            <p:ph idx="1"/>
          </p:nvPr>
        </p:nvSpPr>
        <p:spPr>
          <a:xfrm>
            <a:off x="529853" y="1435856"/>
            <a:ext cx="11436066" cy="4718965"/>
          </a:xfrm>
          <a:effectLst>
            <a:outerShdw blurRad="63500" sx="102000" sy="102000" algn="ctr" rotWithShape="0">
              <a:prstClr val="black">
                <a:alpha val="40000"/>
              </a:prstClr>
            </a:outerShdw>
          </a:effectLst>
        </p:spPr>
        <p:txBody>
          <a:bodyPr vert="horz" lIns="91440" tIns="45720" rIns="91440" bIns="45720" rtlCol="0" anchor="t">
            <a:normAutofit/>
          </a:bodyPr>
          <a:lstStyle/>
          <a:p>
            <a:pPr marL="342265" indent="-342265" fontAlgn="base">
              <a:buFont typeface="Symbol" pitchFamily="2" charset="2"/>
              <a:buChar char="-"/>
            </a:pPr>
            <a:endParaRPr lang="en-US" sz="2800" dirty="0">
              <a:latin typeface="Arial" panose="020B0604020202020204" pitchFamily="34" charset="0"/>
              <a:ea typeface="Roboto" panose="02000000000000000000" pitchFamily="2" charset="0"/>
              <a:cs typeface="Arial" panose="020B0604020202020204" pitchFamily="34" charset="0"/>
            </a:endParaRPr>
          </a:p>
          <a:p>
            <a:pPr marL="342265" indent="-342265" fontAlgn="base">
              <a:buFont typeface="Symbol" pitchFamily="2" charset="2"/>
              <a:buChar char="-"/>
            </a:pPr>
            <a:endParaRPr lang="en-US" dirty="0">
              <a:latin typeface="Arial" panose="020B0604020202020204" pitchFamily="34" charset="0"/>
              <a:ea typeface="Roboto" panose="02000000000000000000" pitchFamily="2" charset="0"/>
              <a:cs typeface="Arial" panose="020B0604020202020204" pitchFamily="34" charset="0"/>
            </a:endParaRPr>
          </a:p>
          <a:p>
            <a:pPr algn="just" fontAlgn="base">
              <a:buFont typeface="Arial" pitchFamily="2" charset="2"/>
              <a:buChar char="•"/>
            </a:pPr>
            <a:r>
              <a:rPr lang="en-US" sz="2400" dirty="0">
                <a:latin typeface="Arial" panose="020B0604020202020204" pitchFamily="34" charset="0"/>
                <a:ea typeface="Roboto" panose="02000000000000000000" pitchFamily="2" charset="0"/>
                <a:cs typeface="Arial" panose="020B0604020202020204" pitchFamily="34" charset="0"/>
              </a:rPr>
              <a:t>Engagement from members of the medical and artificial intelligence (AI) communities (including clinicians, technologists, entrepreneurs, potential benchmarking data providers, machine learning experts, software developers, researchers, regulators, policy-makers, companies/institutions, and field experts) with a vested interest in shaping the benchmarking process of AI for Traditional Medicine.</a:t>
            </a:r>
            <a:endParaRPr lang="de-DE" dirty="0"/>
          </a:p>
        </p:txBody>
      </p:sp>
      <p:pic>
        <p:nvPicPr>
          <p:cNvPr id="4" name="Google Shape;94;p18">
            <a:extLst>
              <a:ext uri="{FF2B5EF4-FFF2-40B4-BE49-F238E27FC236}">
                <a16:creationId xmlns:a16="http://schemas.microsoft.com/office/drawing/2014/main" id="{6ADBAB32-79C5-3152-AA30-589D934A7900}"/>
              </a:ext>
            </a:extLst>
          </p:cNvPr>
          <p:cNvPicPr preferRelativeResize="0"/>
          <p:nvPr/>
        </p:nvPicPr>
        <p:blipFill>
          <a:blip r:embed="rId3">
            <a:alphaModFix/>
          </a:blip>
          <a:stretch>
            <a:fillRect/>
          </a:stretch>
        </p:blipFill>
        <p:spPr>
          <a:xfrm>
            <a:off x="9475012" y="361238"/>
            <a:ext cx="2385975" cy="488900"/>
          </a:xfrm>
          <a:prstGeom prst="rect">
            <a:avLst/>
          </a:prstGeom>
          <a:noFill/>
          <a:ln>
            <a:noFill/>
          </a:ln>
        </p:spPr>
      </p:pic>
    </p:spTree>
    <p:extLst>
      <p:ext uri="{BB962C8B-B14F-4D97-AF65-F5344CB8AC3E}">
        <p14:creationId xmlns:p14="http://schemas.microsoft.com/office/powerpoint/2010/main" val="473301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B83D4-CA05-D024-E55A-D764C3E79F44}"/>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Timeline</a:t>
            </a:r>
            <a:endParaRPr lang="de-DE" sz="36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E6534B37-53E0-F071-BFA4-32B9B927A96D}"/>
              </a:ext>
            </a:extLst>
          </p:cNvPr>
          <p:cNvSpPr>
            <a:spLocks noGrp="1"/>
          </p:cNvSpPr>
          <p:nvPr>
            <p:ph idx="1"/>
          </p:nvPr>
        </p:nvSpPr>
        <p:spPr/>
        <p:txBody>
          <a:bodyPr vert="horz" lIns="91440" tIns="45720" rIns="91440" bIns="45720" rtlCol="0" anchor="t">
            <a:normAutofit/>
          </a:bodyPr>
          <a:lstStyle/>
          <a:p>
            <a:pPr marL="0" indent="0" algn="just">
              <a:lnSpc>
                <a:spcPct val="150000"/>
              </a:lnSpc>
              <a:spcBef>
                <a:spcPts val="600"/>
              </a:spcBef>
              <a:buNone/>
            </a:pPr>
            <a:endParaRPr lang="de-DE" sz="18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Bef>
                <a:spcPts val="600"/>
              </a:spcBef>
              <a:buNone/>
            </a:pPr>
            <a:endParaRPr lang="de-DE" sz="18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Bef>
                <a:spcPts val="600"/>
              </a:spcBef>
              <a:buNone/>
            </a:pPr>
            <a:endParaRPr lang="de-DE" sz="18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Bef>
                <a:spcPts val="600"/>
              </a:spcBef>
              <a:buNone/>
            </a:pPr>
            <a:endParaRPr lang="de-DE" sz="18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Bef>
                <a:spcPts val="600"/>
              </a:spcBef>
              <a:buNone/>
            </a:pPr>
            <a:endParaRPr lang="de-DE" sz="18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Bef>
                <a:spcPts val="600"/>
              </a:spcBef>
              <a:buNone/>
            </a:pPr>
            <a:endParaRPr lang="de-DE" sz="18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Bef>
                <a:spcPts val="600"/>
              </a:spcBef>
              <a:buNone/>
            </a:pPr>
            <a:endParaRPr lang="de-DE"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0000"/>
              </a:lnSpc>
              <a:spcBef>
                <a:spcPts val="600"/>
              </a:spcBef>
            </a:pPr>
            <a:endParaRPr lang="de-DE"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 name="Google Shape;94;p18">
            <a:extLst>
              <a:ext uri="{FF2B5EF4-FFF2-40B4-BE49-F238E27FC236}">
                <a16:creationId xmlns:a16="http://schemas.microsoft.com/office/drawing/2014/main" id="{8FDA5F71-3E9E-2FBA-9405-128E35C86DD8}"/>
              </a:ext>
            </a:extLst>
          </p:cNvPr>
          <p:cNvPicPr preferRelativeResize="0"/>
          <p:nvPr/>
        </p:nvPicPr>
        <p:blipFill>
          <a:blip r:embed="rId3">
            <a:alphaModFix/>
          </a:blip>
          <a:stretch>
            <a:fillRect/>
          </a:stretch>
        </p:blipFill>
        <p:spPr>
          <a:xfrm>
            <a:off x="9475012" y="361238"/>
            <a:ext cx="2385975" cy="488900"/>
          </a:xfrm>
          <a:prstGeom prst="rect">
            <a:avLst/>
          </a:prstGeom>
          <a:noFill/>
          <a:ln>
            <a:noFill/>
          </a:ln>
        </p:spPr>
      </p:pic>
      <p:graphicFrame>
        <p:nvGraphicFramePr>
          <p:cNvPr id="4" name="Diagram 3">
            <a:extLst>
              <a:ext uri="{FF2B5EF4-FFF2-40B4-BE49-F238E27FC236}">
                <a16:creationId xmlns:a16="http://schemas.microsoft.com/office/drawing/2014/main" id="{46CB066B-6803-DF4D-8274-EDD9FBD7E5EB}"/>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7741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B83D4-CA05-D024-E55A-D764C3E79F44}"/>
              </a:ext>
            </a:extLst>
          </p:cNvPr>
          <p:cNvSpPr>
            <a:spLocks noGrp="1"/>
          </p:cNvSpPr>
          <p:nvPr>
            <p:ph type="title"/>
          </p:nvPr>
        </p:nvSpPr>
        <p:spPr>
          <a:xfrm>
            <a:off x="838200" y="365125"/>
            <a:ext cx="10515600" cy="1793459"/>
          </a:xfrm>
        </p:spPr>
        <p:txBody>
          <a:bodyPr>
            <a:normAutofit/>
          </a:bodyPr>
          <a:lstStyle/>
          <a:p>
            <a:r>
              <a:rPr lang="de-DE" dirty="0">
                <a:latin typeface="Arial" panose="020B0604020202020204" pitchFamily="34" charset="0"/>
                <a:cs typeface="Arial" panose="020B0604020202020204" pitchFamily="34" charset="0"/>
              </a:rPr>
              <a:t>Group </a:t>
            </a:r>
            <a:r>
              <a:rPr lang="de-DE" dirty="0" err="1">
                <a:latin typeface="Arial" panose="020B0604020202020204" pitchFamily="34" charset="0"/>
                <a:cs typeface="Arial" panose="020B0604020202020204" pitchFamily="34" charset="0"/>
              </a:rPr>
              <a:t>members</a:t>
            </a:r>
            <a:r>
              <a:rPr lang="de-DE" dirty="0">
                <a:latin typeface="Arial" panose="020B0604020202020204" pitchFamily="34" charset="0"/>
                <a:cs typeface="Arial" panose="020B0604020202020204" pitchFamily="34" charset="0"/>
              </a:rPr>
              <a:t>  </a:t>
            </a:r>
            <a:br>
              <a:rPr lang="de-DE" dirty="0">
                <a:latin typeface="Arial" panose="020B0604020202020204" pitchFamily="34" charset="0"/>
                <a:cs typeface="Arial" panose="020B0604020202020204" pitchFamily="34" charset="0"/>
              </a:rPr>
            </a:br>
            <a:r>
              <a:rPr lang="de-DE" sz="3600" dirty="0">
                <a:solidFill>
                  <a:schemeClr val="accent1">
                    <a:lumMod val="60000"/>
                    <a:lumOff val="40000"/>
                  </a:schemeClr>
                </a:solidFill>
                <a:latin typeface="Arial" panose="020B0604020202020204" pitchFamily="34" charset="0"/>
                <a:cs typeface="Arial" panose="020B0604020202020204" pitchFamily="34" charset="0"/>
              </a:rPr>
              <a:t>7+ </a:t>
            </a:r>
            <a:r>
              <a:rPr lang="de-DE" sz="3600" dirty="0" err="1">
                <a:solidFill>
                  <a:schemeClr val="accent1">
                    <a:lumMod val="60000"/>
                    <a:lumOff val="40000"/>
                  </a:schemeClr>
                </a:solidFill>
                <a:latin typeface="Arial" panose="020B0604020202020204" pitchFamily="34" charset="0"/>
                <a:cs typeface="Arial" panose="020B0604020202020204" pitchFamily="34" charset="0"/>
              </a:rPr>
              <a:t>members</a:t>
            </a:r>
            <a:r>
              <a:rPr lang="de-DE" sz="3600" dirty="0">
                <a:solidFill>
                  <a:schemeClr val="accent1">
                    <a:lumMod val="60000"/>
                    <a:lumOff val="40000"/>
                  </a:schemeClr>
                </a:solidFill>
                <a:latin typeface="Arial" panose="020B0604020202020204" pitchFamily="34" charset="0"/>
                <a:cs typeface="Arial" panose="020B0604020202020204" pitchFamily="34" charset="0"/>
              </a:rPr>
              <a:t>. </a:t>
            </a:r>
            <a:br>
              <a:rPr lang="de-DE" sz="3600" dirty="0">
                <a:solidFill>
                  <a:schemeClr val="accent1">
                    <a:lumMod val="60000"/>
                    <a:lumOff val="40000"/>
                  </a:schemeClr>
                </a:solidFill>
                <a:latin typeface="Arial" panose="020B0604020202020204" pitchFamily="34" charset="0"/>
                <a:cs typeface="Arial" panose="020B0604020202020204" pitchFamily="34" charset="0"/>
              </a:rPr>
            </a:br>
            <a:r>
              <a:rPr lang="de-DE" sz="3600" dirty="0">
                <a:solidFill>
                  <a:schemeClr val="accent1">
                    <a:lumMod val="60000"/>
                    <a:lumOff val="40000"/>
                  </a:schemeClr>
                </a:solidFill>
                <a:latin typeface="Arial" panose="020B0604020202020204" pitchFamily="34" charset="0"/>
                <a:cs typeface="Arial" panose="020B0604020202020204" pitchFamily="34" charset="0"/>
              </a:rPr>
              <a:t>TDD, </a:t>
            </a:r>
            <a:r>
              <a:rPr lang="de-DE" sz="3600" dirty="0" err="1">
                <a:solidFill>
                  <a:schemeClr val="accent1">
                    <a:lumMod val="60000"/>
                    <a:lumOff val="40000"/>
                  </a:schemeClr>
                </a:solidFill>
                <a:latin typeface="Arial" panose="020B0604020202020204" pitchFamily="34" charset="0"/>
                <a:cs typeface="Arial" panose="020B0604020202020204" pitchFamily="34" charset="0"/>
              </a:rPr>
              <a:t>CfTGP</a:t>
            </a:r>
            <a:r>
              <a:rPr lang="de-DE" sz="3600" dirty="0">
                <a:solidFill>
                  <a:schemeClr val="accent1">
                    <a:lumMod val="60000"/>
                    <a:lumOff val="40000"/>
                  </a:schemeClr>
                </a:solidFill>
                <a:latin typeface="Arial" panose="020B0604020202020204" pitchFamily="34" charset="0"/>
                <a:cs typeface="Arial" panose="020B0604020202020204" pitchFamily="34" charset="0"/>
              </a:rPr>
              <a:t> (TG-TM) </a:t>
            </a:r>
            <a:r>
              <a:rPr lang="de-DE" sz="3600" dirty="0" err="1">
                <a:solidFill>
                  <a:schemeClr val="accent1">
                    <a:lumMod val="60000"/>
                    <a:lumOff val="40000"/>
                  </a:schemeClr>
                </a:solidFill>
                <a:latin typeface="Arial" panose="020B0604020202020204" pitchFamily="34" charset="0"/>
                <a:cs typeface="Arial" panose="020B0604020202020204" pitchFamily="34" charset="0"/>
              </a:rPr>
              <a:t>finalized</a:t>
            </a:r>
            <a:r>
              <a:rPr lang="de-DE" sz="3600" dirty="0">
                <a:solidFill>
                  <a:schemeClr val="accent1">
                    <a:lumMod val="60000"/>
                    <a:lumOff val="40000"/>
                  </a:schemeClr>
                </a:solidFill>
                <a:latin typeface="Arial" panose="020B0604020202020204" pitchFamily="34" charset="0"/>
                <a:cs typeface="Arial" panose="020B0604020202020204" pitchFamily="34" charset="0"/>
              </a:rPr>
              <a:t> </a:t>
            </a:r>
            <a:r>
              <a:rPr lang="de-DE" sz="3600" dirty="0" err="1">
                <a:solidFill>
                  <a:schemeClr val="accent1">
                    <a:lumMod val="60000"/>
                    <a:lumOff val="40000"/>
                  </a:schemeClr>
                </a:solidFill>
                <a:latin typeface="Arial" panose="020B0604020202020204" pitchFamily="34" charset="0"/>
                <a:cs typeface="Arial" panose="020B0604020202020204" pitchFamily="34" charset="0"/>
              </a:rPr>
              <a:t>and</a:t>
            </a:r>
            <a:r>
              <a:rPr lang="de-DE" sz="3600" dirty="0">
                <a:solidFill>
                  <a:schemeClr val="accent1">
                    <a:lumMod val="60000"/>
                    <a:lumOff val="40000"/>
                  </a:schemeClr>
                </a:solidFill>
                <a:latin typeface="Arial" panose="020B0604020202020204" pitchFamily="34" charset="0"/>
                <a:cs typeface="Arial" panose="020B0604020202020204" pitchFamily="34" charset="0"/>
              </a:rPr>
              <a:t> </a:t>
            </a:r>
            <a:r>
              <a:rPr lang="de-DE" sz="3600" dirty="0" err="1">
                <a:solidFill>
                  <a:schemeClr val="accent1">
                    <a:lumMod val="60000"/>
                    <a:lumOff val="40000"/>
                  </a:schemeClr>
                </a:solidFill>
                <a:latin typeface="Arial" panose="020B0604020202020204" pitchFamily="34" charset="0"/>
                <a:cs typeface="Arial" panose="020B0604020202020204" pitchFamily="34" charset="0"/>
              </a:rPr>
              <a:t>uploaded</a:t>
            </a:r>
            <a:endParaRPr lang="de-DE" sz="36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E6534B37-53E0-F071-BFA4-32B9B927A96D}"/>
              </a:ext>
            </a:extLst>
          </p:cNvPr>
          <p:cNvSpPr>
            <a:spLocks noGrp="1"/>
          </p:cNvSpPr>
          <p:nvPr>
            <p:ph idx="1"/>
          </p:nvPr>
        </p:nvSpPr>
        <p:spPr>
          <a:xfrm>
            <a:off x="838200" y="2158584"/>
            <a:ext cx="10869118" cy="4334291"/>
          </a:xfrm>
        </p:spPr>
        <p:txBody>
          <a:bodyPr>
            <a:normAutofit fontScale="70000" lnSpcReduction="20000"/>
          </a:bodyPr>
          <a:lstStyle/>
          <a:p>
            <a:pPr marL="0" indent="0" algn="just">
              <a:lnSpc>
                <a:spcPct val="150000"/>
              </a:lnSpc>
              <a:spcBef>
                <a:spcPts val="600"/>
              </a:spcBef>
              <a:buNone/>
            </a:pPr>
            <a:r>
              <a:rPr lang="en-GB" sz="1100" b="1" dirty="0" err="1">
                <a:effectLst/>
                <a:latin typeface="Arial" panose="020B0604020202020204" pitchFamily="34" charset="0"/>
                <a:ea typeface="Calibri" panose="020F0502020204030204" pitchFamily="34" charset="0"/>
                <a:cs typeface="Arial" panose="020B0604020202020204" pitchFamily="34" charset="0"/>
              </a:rPr>
              <a:t>Nirog</a:t>
            </a:r>
            <a:r>
              <a:rPr lang="en-GB" sz="1100" b="1" dirty="0">
                <a:effectLst/>
                <a:latin typeface="Arial" panose="020B0604020202020204" pitchFamily="34" charset="0"/>
                <a:ea typeface="Calibri" panose="020F0502020204030204" pitchFamily="34" charset="0"/>
                <a:cs typeface="Arial" panose="020B0604020202020204" pitchFamily="34" charset="0"/>
              </a:rPr>
              <a:t> Street, Metro, E5, Lane No 1, Westend Marg, near Saket, </a:t>
            </a:r>
            <a:r>
              <a:rPr lang="en-GB" sz="1100" b="1" dirty="0" err="1">
                <a:effectLst/>
                <a:latin typeface="Arial" panose="020B0604020202020204" pitchFamily="34" charset="0"/>
                <a:ea typeface="Calibri" panose="020F0502020204030204" pitchFamily="34" charset="0"/>
                <a:cs typeface="Arial" panose="020B0604020202020204" pitchFamily="34" charset="0"/>
              </a:rPr>
              <a:t>Saidulajab</a:t>
            </a:r>
            <a:r>
              <a:rPr lang="en-GB" sz="1100" b="1" dirty="0">
                <a:effectLst/>
                <a:latin typeface="Arial" panose="020B0604020202020204" pitchFamily="34" charset="0"/>
                <a:ea typeface="Calibri" panose="020F0502020204030204" pitchFamily="34" charset="0"/>
                <a:cs typeface="Arial" panose="020B0604020202020204" pitchFamily="34" charset="0"/>
              </a:rPr>
              <a:t>, New Delhi, Delhi 110030 Phone no.: +919319361976 E-mail: </a:t>
            </a:r>
            <a:r>
              <a:rPr lang="en-GB" sz="1100" b="1" dirty="0" err="1">
                <a:effectLst/>
                <a:latin typeface="Arial" panose="020B0604020202020204" pitchFamily="34" charset="0"/>
                <a:ea typeface="Calibri" panose="020F0502020204030204" pitchFamily="34" charset="0"/>
                <a:cs typeface="Arial" panose="020B0604020202020204" pitchFamily="34" charset="0"/>
              </a:rPr>
              <a:t>info@nirogstreet.com</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Bef>
                <a:spcPts val="600"/>
              </a:spcBef>
              <a:buNone/>
            </a:pPr>
            <a:r>
              <a:rPr lang="en-GB" sz="1100" b="1" dirty="0">
                <a:effectLst/>
                <a:latin typeface="Arial" panose="020B0604020202020204" pitchFamily="34" charset="0"/>
                <a:ea typeface="Calibri" panose="020F0502020204030204" pitchFamily="34" charset="0"/>
                <a:cs typeface="Arial" panose="020B0604020202020204" pitchFamily="34" charset="0"/>
              </a:rPr>
              <a:t>Mr Ram N Kumar, CEO, </a:t>
            </a:r>
            <a:r>
              <a:rPr lang="en-GB" sz="1100" b="1" dirty="0" err="1">
                <a:effectLst/>
                <a:latin typeface="Arial" panose="020B0604020202020204" pitchFamily="34" charset="0"/>
                <a:ea typeface="Calibri" panose="020F0502020204030204" pitchFamily="34" charset="0"/>
                <a:cs typeface="Arial" panose="020B0604020202020204" pitchFamily="34" charset="0"/>
              </a:rPr>
              <a:t>Nirog</a:t>
            </a:r>
            <a:r>
              <a:rPr lang="en-GB" sz="1100" b="1" dirty="0">
                <a:effectLst/>
                <a:latin typeface="Arial" panose="020B0604020202020204" pitchFamily="34" charset="0"/>
                <a:ea typeface="Calibri" panose="020F0502020204030204" pitchFamily="34" charset="0"/>
                <a:cs typeface="Arial" panose="020B0604020202020204" pitchFamily="34" charset="0"/>
              </a:rPr>
              <a:t> Street, </a:t>
            </a:r>
            <a:r>
              <a:rPr lang="en-GB" sz="1100" b="1" dirty="0" err="1">
                <a:effectLst/>
                <a:latin typeface="Arial" panose="020B0604020202020204" pitchFamily="34" charset="0"/>
                <a:ea typeface="Calibri" panose="020F0502020204030204" pitchFamily="34" charset="0"/>
                <a:cs typeface="Arial" panose="020B0604020202020204" pitchFamily="34" charset="0"/>
              </a:rPr>
              <a:t>Ayuveda</a:t>
            </a:r>
            <a:r>
              <a:rPr lang="en-GB" sz="1100" b="1" dirty="0">
                <a:effectLst/>
                <a:latin typeface="Arial" panose="020B0604020202020204" pitchFamily="34" charset="0"/>
                <a:ea typeface="Calibri" panose="020F0502020204030204" pitchFamily="34" charset="0"/>
                <a:cs typeface="Arial" panose="020B0604020202020204" pitchFamily="34" charset="0"/>
              </a:rPr>
              <a:t> Expert. </a:t>
            </a:r>
            <a:r>
              <a:rPr lang="en-GB" sz="1100" b="1" dirty="0" err="1">
                <a:effectLst/>
                <a:latin typeface="Arial" panose="020B0604020202020204" pitchFamily="34" charset="0"/>
                <a:ea typeface="Calibri" panose="020F0502020204030204" pitchFamily="34" charset="0"/>
                <a:cs typeface="Arial" panose="020B0604020202020204" pitchFamily="34" charset="0"/>
              </a:rPr>
              <a:t>NirogStreet</a:t>
            </a:r>
            <a:r>
              <a:rPr lang="en-GB" sz="1100" b="1" dirty="0">
                <a:effectLst/>
                <a:latin typeface="Arial" panose="020B0604020202020204" pitchFamily="34" charset="0"/>
                <a:ea typeface="Calibri" panose="020F0502020204030204" pitchFamily="34" charset="0"/>
                <a:cs typeface="Arial" panose="020B0604020202020204" pitchFamily="34" charset="0"/>
              </a:rPr>
              <a:t> is a unique concept in the Ayurveda healthcare ecosystem. It was founded in June 2016. We are an impact organization striving to make Ayurveda the first call of treatment for people. Our technology-driven platform provides access to authentic Ayurveda doctors on a global scale. As the world is quickly moving from reactive to proactive healthcare, the demand for holistic healing methods such as Ayurveda is at an all-time high. Our Community-first approach leverages the wide network of practitioners and students to promote health and wellness in the society</a:t>
            </a:r>
          </a:p>
          <a:p>
            <a:pPr marL="0" indent="0" algn="just">
              <a:lnSpc>
                <a:spcPct val="150000"/>
              </a:lnSpc>
              <a:spcBef>
                <a:spcPts val="600"/>
              </a:spcBef>
              <a:buNone/>
            </a:pPr>
            <a:r>
              <a:rPr lang="en-GB" sz="1100" b="1" dirty="0">
                <a:effectLst/>
                <a:latin typeface="Arial" panose="020B0604020202020204" pitchFamily="34" charset="0"/>
                <a:ea typeface="Calibri" panose="020F0502020204030204" pitchFamily="34" charset="0"/>
                <a:cs typeface="Arial" panose="020B0604020202020204" pitchFamily="34" charset="0"/>
              </a:rPr>
              <a:t>Ayurvedic Point, Milan, Italy</a:t>
            </a:r>
          </a:p>
          <a:p>
            <a:pPr marL="0" indent="0" algn="just">
              <a:lnSpc>
                <a:spcPct val="150000"/>
              </a:lnSpc>
              <a:spcBef>
                <a:spcPts val="600"/>
              </a:spcBef>
              <a:buNone/>
            </a:pPr>
            <a:r>
              <a:rPr lang="en-GB" sz="1100" b="1" dirty="0" err="1">
                <a:effectLst/>
                <a:latin typeface="Arial" panose="020B0604020202020204" pitchFamily="34" charset="0"/>
                <a:ea typeface="Calibri" panose="020F0502020204030204" pitchFamily="34" charset="0"/>
                <a:cs typeface="Arial" panose="020B0604020202020204" pitchFamily="34" charset="0"/>
              </a:rPr>
              <a:t>Dr.</a:t>
            </a:r>
            <a:r>
              <a:rPr lang="en-GB" sz="1100" b="1" dirty="0">
                <a:effectLst/>
                <a:latin typeface="Arial" panose="020B0604020202020204" pitchFamily="34" charset="0"/>
                <a:ea typeface="Calibri" panose="020F0502020204030204" pitchFamily="34" charset="0"/>
                <a:cs typeface="Arial" panose="020B0604020202020204" pitchFamily="34" charset="0"/>
              </a:rPr>
              <a:t> Antonio </a:t>
            </a:r>
            <a:r>
              <a:rPr lang="en-GB" sz="1100" b="1" dirty="0" err="1">
                <a:effectLst/>
                <a:latin typeface="Arial" panose="020B0604020202020204" pitchFamily="34" charset="0"/>
                <a:ea typeface="Calibri" panose="020F0502020204030204" pitchFamily="34" charset="0"/>
                <a:cs typeface="Arial" panose="020B0604020202020204" pitchFamily="34" charset="0"/>
              </a:rPr>
              <a:t>Morandi</a:t>
            </a:r>
            <a:r>
              <a:rPr lang="en-GB" sz="1100" b="1" dirty="0">
                <a:effectLst/>
                <a:latin typeface="Arial" panose="020B0604020202020204" pitchFamily="34" charset="0"/>
                <a:ea typeface="Calibri" panose="020F0502020204030204" pitchFamily="34" charset="0"/>
                <a:cs typeface="Arial" panose="020B0604020202020204" pitchFamily="34" charset="0"/>
              </a:rPr>
              <a:t>, Scientific Director of the ICAM 2016 Chairman &amp; Director, Ayurvedic Point, Milan, Italy President, Italian Scientific Society for Ayurvedic Medicine.</a:t>
            </a:r>
          </a:p>
          <a:p>
            <a:pPr marL="0" indent="0" algn="just">
              <a:lnSpc>
                <a:spcPct val="150000"/>
              </a:lnSpc>
              <a:spcBef>
                <a:spcPts val="600"/>
              </a:spcBef>
              <a:buNone/>
            </a:pPr>
            <a:r>
              <a:rPr lang="en-GB" sz="1100" b="1" dirty="0" err="1">
                <a:effectLst/>
                <a:latin typeface="Arial" panose="020B0604020202020204" pitchFamily="34" charset="0"/>
                <a:ea typeface="Calibri" panose="020F0502020204030204" pitchFamily="34" charset="0"/>
                <a:cs typeface="Arial" panose="020B0604020202020204" pitchFamily="34" charset="0"/>
              </a:rPr>
              <a:t>eGestalt</a:t>
            </a:r>
            <a:r>
              <a:rPr lang="en-GB" sz="1100" b="1" dirty="0">
                <a:effectLst/>
                <a:latin typeface="Arial" panose="020B0604020202020204" pitchFamily="34" charset="0"/>
                <a:ea typeface="Calibri" panose="020F0502020204030204" pitchFamily="34" charset="0"/>
                <a:cs typeface="Arial" panose="020B0604020202020204" pitchFamily="34" charset="0"/>
              </a:rPr>
              <a:t> Technologies, Bengaluru, India</a:t>
            </a:r>
          </a:p>
          <a:p>
            <a:pPr marL="0" indent="0" algn="just">
              <a:lnSpc>
                <a:spcPct val="150000"/>
              </a:lnSpc>
              <a:spcBef>
                <a:spcPts val="600"/>
              </a:spcBef>
              <a:buNone/>
            </a:pPr>
            <a:r>
              <a:rPr lang="en-GB" sz="1100" b="1" dirty="0">
                <a:effectLst/>
                <a:latin typeface="Arial" panose="020B0604020202020204" pitchFamily="34" charset="0"/>
                <a:ea typeface="Calibri" panose="020F0502020204030204" pitchFamily="34" charset="0"/>
                <a:cs typeface="Arial" panose="020B0604020202020204" pitchFamily="34" charset="0"/>
              </a:rPr>
              <a:t>V. </a:t>
            </a:r>
            <a:r>
              <a:rPr lang="en-GB" sz="1100" b="1" dirty="0" err="1">
                <a:effectLst/>
                <a:latin typeface="Arial" panose="020B0604020202020204" pitchFamily="34" charset="0"/>
                <a:ea typeface="Calibri" panose="020F0502020204030204" pitchFamily="34" charset="0"/>
                <a:cs typeface="Arial" panose="020B0604020202020204" pitchFamily="34" charset="0"/>
              </a:rPr>
              <a:t>Rangamannar</a:t>
            </a:r>
            <a:r>
              <a:rPr lang="en-GB" sz="1100" b="1" dirty="0">
                <a:effectLst/>
                <a:latin typeface="Arial" panose="020B0604020202020204" pitchFamily="34" charset="0"/>
                <a:ea typeface="Calibri" panose="020F0502020204030204" pitchFamily="34" charset="0"/>
                <a:cs typeface="Arial" panose="020B0604020202020204" pitchFamily="34" charset="0"/>
              </a:rPr>
              <a:t>, Software Architect, </a:t>
            </a:r>
            <a:r>
              <a:rPr lang="en-GB" sz="1100" b="1" dirty="0" err="1">
                <a:effectLst/>
                <a:latin typeface="Arial" panose="020B0604020202020204" pitchFamily="34" charset="0"/>
                <a:ea typeface="Calibri" panose="020F0502020204030204" pitchFamily="34" charset="0"/>
                <a:cs typeface="Arial" panose="020B0604020202020204" pitchFamily="34" charset="0"/>
              </a:rPr>
              <a:t>eGestalt</a:t>
            </a:r>
            <a:r>
              <a:rPr lang="en-GB" sz="1100" b="1" dirty="0">
                <a:effectLst/>
                <a:latin typeface="Arial" panose="020B0604020202020204" pitchFamily="34" charset="0"/>
                <a:ea typeface="Calibri" panose="020F0502020204030204" pitchFamily="34" charset="0"/>
                <a:cs typeface="Arial" panose="020B0604020202020204" pitchFamily="34" charset="0"/>
              </a:rPr>
              <a:t> Technologies </a:t>
            </a:r>
            <a:r>
              <a:rPr lang="en-GB" sz="1100" b="1" dirty="0" err="1">
                <a:effectLst/>
                <a:latin typeface="Arial" panose="020B0604020202020204" pitchFamily="34" charset="0"/>
                <a:ea typeface="Calibri" panose="020F0502020204030204" pitchFamily="34" charset="0"/>
                <a:cs typeface="Arial" panose="020B0604020202020204" pitchFamily="34" charset="0"/>
              </a:rPr>
              <a:t>Pvt.</a:t>
            </a:r>
            <a:r>
              <a:rPr lang="en-GB" sz="1100" b="1" dirty="0">
                <a:effectLst/>
                <a:latin typeface="Arial" panose="020B0604020202020204" pitchFamily="34" charset="0"/>
                <a:ea typeface="Calibri" panose="020F0502020204030204" pitchFamily="34" charset="0"/>
                <a:cs typeface="Arial" panose="020B0604020202020204" pitchFamily="34" charset="0"/>
              </a:rPr>
              <a:t> Ltd. Bengaluru</a:t>
            </a:r>
          </a:p>
          <a:p>
            <a:pPr marL="0" indent="0" algn="just">
              <a:lnSpc>
                <a:spcPct val="150000"/>
              </a:lnSpc>
              <a:spcBef>
                <a:spcPts val="600"/>
              </a:spcBef>
              <a:buNone/>
            </a:pPr>
            <a:r>
              <a:rPr lang="en-GB" sz="1100" b="1" dirty="0">
                <a:effectLst/>
                <a:latin typeface="Arial" panose="020B0604020202020204" pitchFamily="34" charset="0"/>
                <a:ea typeface="Calibri" panose="020F0502020204030204" pitchFamily="34" charset="0"/>
                <a:cs typeface="Arial" panose="020B0604020202020204" pitchFamily="34" charset="0"/>
              </a:rPr>
              <a:t>National Institute of Technology, Rourkela, India</a:t>
            </a:r>
          </a:p>
          <a:p>
            <a:pPr marL="0" indent="0" algn="just">
              <a:lnSpc>
                <a:spcPct val="150000"/>
              </a:lnSpc>
              <a:spcBef>
                <a:spcPts val="600"/>
              </a:spcBef>
              <a:buNone/>
            </a:pPr>
            <a:r>
              <a:rPr lang="en-GB" sz="1100" b="1" dirty="0">
                <a:effectLst/>
                <a:latin typeface="Arial" panose="020B0604020202020204" pitchFamily="34" charset="0"/>
                <a:ea typeface="Calibri" panose="020F0502020204030204" pitchFamily="34" charset="0"/>
                <a:cs typeface="Arial" panose="020B0604020202020204" pitchFamily="34" charset="0"/>
              </a:rPr>
              <a:t>Ms Usha Rani, </a:t>
            </a:r>
            <a:r>
              <a:rPr lang="en-GB" sz="1100" b="1" dirty="0" err="1">
                <a:effectLst/>
                <a:latin typeface="Arial" panose="020B0604020202020204" pitchFamily="34" charset="0"/>
                <a:ea typeface="Calibri" panose="020F0502020204030204" pitchFamily="34" charset="0"/>
                <a:cs typeface="Arial" panose="020B0604020202020204" pitchFamily="34" charset="0"/>
              </a:rPr>
              <a:t>B.Tech</a:t>
            </a:r>
            <a:r>
              <a:rPr lang="en-GB" sz="1100" b="1" dirty="0">
                <a:effectLst/>
                <a:latin typeface="Arial" panose="020B0604020202020204" pitchFamily="34" charset="0"/>
                <a:ea typeface="Calibri" panose="020F0502020204030204" pitchFamily="34" charset="0"/>
                <a:cs typeface="Arial" panose="020B0604020202020204" pitchFamily="34" charset="0"/>
              </a:rPr>
              <a:t> (College of Engineering, Osmania University, Hyderabad, India), </a:t>
            </a:r>
            <a:r>
              <a:rPr lang="en-GB" sz="1100" b="1" dirty="0" err="1">
                <a:effectLst/>
                <a:latin typeface="Arial" panose="020B0604020202020204" pitchFamily="34" charset="0"/>
                <a:ea typeface="Calibri" panose="020F0502020204030204" pitchFamily="34" charset="0"/>
                <a:cs typeface="Arial" panose="020B0604020202020204" pitchFamily="34" charset="0"/>
              </a:rPr>
              <a:t>Persuing</a:t>
            </a:r>
            <a:r>
              <a:rPr lang="en-GB" sz="1100" b="1" dirty="0">
                <a:effectLst/>
                <a:latin typeface="Arial" panose="020B0604020202020204" pitchFamily="34" charset="0"/>
                <a:ea typeface="Calibri" panose="020F0502020204030204" pitchFamily="34" charset="0"/>
                <a:cs typeface="Arial" panose="020B0604020202020204" pitchFamily="34" charset="0"/>
              </a:rPr>
              <a:t> </a:t>
            </a:r>
            <a:r>
              <a:rPr lang="en-GB" sz="1100" b="1" dirty="0" err="1">
                <a:effectLst/>
                <a:latin typeface="Arial" panose="020B0604020202020204" pitchFamily="34" charset="0"/>
                <a:ea typeface="Calibri" panose="020F0502020204030204" pitchFamily="34" charset="0"/>
                <a:cs typeface="Arial" panose="020B0604020202020204" pitchFamily="34" charset="0"/>
              </a:rPr>
              <a:t>M.Tech</a:t>
            </a:r>
            <a:r>
              <a:rPr lang="en-GB" sz="1100" b="1" dirty="0">
                <a:effectLst/>
                <a:latin typeface="Arial" panose="020B0604020202020204" pitchFamily="34" charset="0"/>
                <a:ea typeface="Calibri" panose="020F0502020204030204" pitchFamily="34" charset="0"/>
                <a:cs typeface="Arial" panose="020B0604020202020204" pitchFamily="34" charset="0"/>
              </a:rPr>
              <a:t>-Biomedical Engineering. Has work in development of prototypes for Breath Analysis, Urinalysis, Sweat Analysis based on Ayurveda diagnosis as Senior Research Fellow at National Institute of Indian Medical Heritage, Hyderabad</a:t>
            </a:r>
          </a:p>
          <a:p>
            <a:pPr marL="0" indent="0" algn="just">
              <a:lnSpc>
                <a:spcPct val="150000"/>
              </a:lnSpc>
              <a:spcBef>
                <a:spcPts val="600"/>
              </a:spcBef>
              <a:buNone/>
            </a:pPr>
            <a:r>
              <a:rPr lang="en-GB" sz="1100" b="1" dirty="0">
                <a:effectLst/>
                <a:latin typeface="Arial" panose="020B0604020202020204" pitchFamily="34" charset="0"/>
                <a:ea typeface="Calibri" panose="020F0502020204030204" pitchFamily="34" charset="0"/>
                <a:cs typeface="Arial" panose="020B0604020202020204" pitchFamily="34" charset="0"/>
              </a:rPr>
              <a:t>Ministry of </a:t>
            </a:r>
            <a:r>
              <a:rPr lang="en-GB" sz="1100" b="1" dirty="0" err="1">
                <a:effectLst/>
                <a:latin typeface="Arial" panose="020B0604020202020204" pitchFamily="34" charset="0"/>
                <a:ea typeface="Calibri" panose="020F0502020204030204" pitchFamily="34" charset="0"/>
                <a:cs typeface="Arial" panose="020B0604020202020204" pitchFamily="34" charset="0"/>
              </a:rPr>
              <a:t>Ayush</a:t>
            </a:r>
            <a:r>
              <a:rPr lang="en-GB" sz="1100" b="1" dirty="0">
                <a:effectLst/>
                <a:latin typeface="Arial" panose="020B0604020202020204" pitchFamily="34" charset="0"/>
                <a:ea typeface="Calibri" panose="020F0502020204030204" pitchFamily="34" charset="0"/>
                <a:cs typeface="Arial" panose="020B0604020202020204" pitchFamily="34" charset="0"/>
              </a:rPr>
              <a:t>, Government of India</a:t>
            </a:r>
          </a:p>
          <a:p>
            <a:pPr marL="0" indent="0" algn="just">
              <a:lnSpc>
                <a:spcPct val="150000"/>
              </a:lnSpc>
              <a:spcBef>
                <a:spcPts val="600"/>
              </a:spcBef>
              <a:buNone/>
            </a:pPr>
            <a:r>
              <a:rPr lang="en-GB" sz="1100" b="1" dirty="0" err="1">
                <a:effectLst/>
                <a:latin typeface="Arial" panose="020B0604020202020204" pitchFamily="34" charset="0"/>
                <a:ea typeface="Calibri" panose="020F0502020204030204" pitchFamily="34" charset="0"/>
                <a:cs typeface="Arial" panose="020B0604020202020204" pitchFamily="34" charset="0"/>
              </a:rPr>
              <a:t>Dr.</a:t>
            </a:r>
            <a:r>
              <a:rPr lang="en-GB" sz="1100" b="1" dirty="0">
                <a:effectLst/>
                <a:latin typeface="Arial" panose="020B0604020202020204" pitchFamily="34" charset="0"/>
                <a:ea typeface="Calibri" panose="020F0502020204030204" pitchFamily="34" charset="0"/>
                <a:cs typeface="Arial" panose="020B0604020202020204" pitchFamily="34" charset="0"/>
              </a:rPr>
              <a:t> T. </a:t>
            </a:r>
            <a:r>
              <a:rPr lang="en-GB" sz="1100" b="1" dirty="0" err="1">
                <a:effectLst/>
                <a:latin typeface="Arial" panose="020B0604020202020204" pitchFamily="34" charset="0"/>
                <a:ea typeface="Calibri" panose="020F0502020204030204" pitchFamily="34" charset="0"/>
                <a:cs typeface="Arial" panose="020B0604020202020204" pitchFamily="34" charset="0"/>
              </a:rPr>
              <a:t>Saketh</a:t>
            </a:r>
            <a:r>
              <a:rPr lang="en-GB" sz="1100" b="1" dirty="0">
                <a:effectLst/>
                <a:latin typeface="Arial" panose="020B0604020202020204" pitchFamily="34" charset="0"/>
                <a:ea typeface="Calibri" panose="020F0502020204030204" pitchFamily="34" charset="0"/>
                <a:cs typeface="Arial" panose="020B0604020202020204" pitchFamily="34" charset="0"/>
              </a:rPr>
              <a:t> Ram, Research Officer (Ayurveda), National Institute of Indian Medical Heritage, under Central Council for Research in Ayurvedic Sciences (CCRAS), Ministry of </a:t>
            </a:r>
            <a:r>
              <a:rPr lang="en-GB" sz="1100" b="1" dirty="0" err="1">
                <a:effectLst/>
                <a:latin typeface="Arial" panose="020B0604020202020204" pitchFamily="34" charset="0"/>
                <a:ea typeface="Calibri" panose="020F0502020204030204" pitchFamily="34" charset="0"/>
                <a:cs typeface="Arial" panose="020B0604020202020204" pitchFamily="34" charset="0"/>
              </a:rPr>
              <a:t>Ayush</a:t>
            </a:r>
            <a:r>
              <a:rPr lang="en-GB" sz="1100" b="1" dirty="0">
                <a:effectLst/>
                <a:latin typeface="Arial" panose="020B0604020202020204" pitchFamily="34" charset="0"/>
                <a:ea typeface="Calibri" panose="020F0502020204030204" pitchFamily="34" charset="0"/>
                <a:cs typeface="Arial" panose="020B0604020202020204" pitchFamily="34" charset="0"/>
              </a:rPr>
              <a:t>, Government of India.</a:t>
            </a:r>
          </a:p>
          <a:p>
            <a:pPr marL="0" indent="0" algn="just">
              <a:lnSpc>
                <a:spcPct val="150000"/>
              </a:lnSpc>
              <a:spcBef>
                <a:spcPts val="600"/>
              </a:spcBef>
              <a:buNone/>
            </a:pPr>
            <a:r>
              <a:rPr lang="en-GB" sz="1100" b="1" dirty="0">
                <a:effectLst/>
                <a:latin typeface="Arial" panose="020B0604020202020204" pitchFamily="34" charset="0"/>
                <a:ea typeface="Calibri" panose="020F0502020204030204" pitchFamily="34" charset="0"/>
                <a:cs typeface="Arial" panose="020B0604020202020204" pitchFamily="34" charset="0"/>
              </a:rPr>
              <a:t>Professor Nam, Dong Hyun, </a:t>
            </a:r>
            <a:r>
              <a:rPr lang="en-GB" sz="1100" b="1" dirty="0" err="1">
                <a:effectLst/>
                <a:latin typeface="Arial" panose="020B0604020202020204" pitchFamily="34" charset="0"/>
                <a:ea typeface="Calibri" panose="020F0502020204030204" pitchFamily="34" charset="0"/>
                <a:cs typeface="Arial" panose="020B0604020202020204" pitchFamily="34" charset="0"/>
              </a:rPr>
              <a:t>Ph.D.,KMD</a:t>
            </a:r>
            <a:r>
              <a:rPr lang="en-GB" sz="1100" b="1" dirty="0">
                <a:effectLst/>
                <a:latin typeface="Arial" panose="020B0604020202020204" pitchFamily="34" charset="0"/>
                <a:ea typeface="Calibri" panose="020F0502020204030204" pitchFamily="34" charset="0"/>
                <a:cs typeface="Arial" panose="020B0604020202020204" pitchFamily="34" charset="0"/>
              </a:rPr>
              <a:t>.</a:t>
            </a:r>
            <a:br>
              <a:rPr lang="en-GB" sz="1100" b="1" dirty="0">
                <a:effectLst/>
                <a:latin typeface="Arial" panose="020B0604020202020204" pitchFamily="34" charset="0"/>
                <a:ea typeface="Calibri" panose="020F0502020204030204" pitchFamily="34" charset="0"/>
                <a:cs typeface="Arial" panose="020B0604020202020204" pitchFamily="34" charset="0"/>
              </a:rPr>
            </a:br>
            <a:r>
              <a:rPr lang="en-GB" sz="1100" b="1" dirty="0">
                <a:effectLst/>
                <a:latin typeface="Arial" panose="020B0604020202020204" pitchFamily="34" charset="0"/>
                <a:ea typeface="Calibri" panose="020F0502020204030204" pitchFamily="34" charset="0"/>
                <a:cs typeface="Arial" panose="020B0604020202020204" pitchFamily="34" charset="0"/>
              </a:rPr>
              <a:t>Department of </a:t>
            </a:r>
            <a:r>
              <a:rPr lang="en-GB" sz="1100" b="1" dirty="0" err="1">
                <a:effectLst/>
                <a:latin typeface="Arial" panose="020B0604020202020204" pitchFamily="34" charset="0"/>
                <a:ea typeface="Calibri" panose="020F0502020204030204" pitchFamily="34" charset="0"/>
                <a:cs typeface="Arial" panose="020B0604020202020204" pitchFamily="34" charset="0"/>
              </a:rPr>
              <a:t>Biofunctional</a:t>
            </a:r>
            <a:r>
              <a:rPr lang="en-GB" sz="1100" b="1" dirty="0">
                <a:effectLst/>
                <a:latin typeface="Arial" panose="020B0604020202020204" pitchFamily="34" charset="0"/>
                <a:ea typeface="Calibri" panose="020F0502020204030204" pitchFamily="34" charset="0"/>
                <a:cs typeface="Arial" panose="020B0604020202020204" pitchFamily="34" charset="0"/>
              </a:rPr>
              <a:t> Medicine &amp; Diagnostics, College of Korean Medicine, </a:t>
            </a:r>
            <a:r>
              <a:rPr lang="en-GB" sz="1100" b="1" dirty="0" err="1">
                <a:effectLst/>
                <a:latin typeface="Arial" panose="020B0604020202020204" pitchFamily="34" charset="0"/>
                <a:ea typeface="Calibri" panose="020F0502020204030204" pitchFamily="34" charset="0"/>
                <a:cs typeface="Arial" panose="020B0604020202020204" pitchFamily="34" charset="0"/>
              </a:rPr>
              <a:t>Sangji</a:t>
            </a:r>
            <a:r>
              <a:rPr lang="en-GB" sz="1100" b="1" dirty="0">
                <a:effectLst/>
                <a:latin typeface="Arial" panose="020B0604020202020204" pitchFamily="34" charset="0"/>
                <a:ea typeface="Calibri" panose="020F0502020204030204" pitchFamily="34" charset="0"/>
                <a:cs typeface="Arial" panose="020B0604020202020204" pitchFamily="34" charset="0"/>
              </a:rPr>
              <a:t> University,</a:t>
            </a:r>
            <a:br>
              <a:rPr lang="en-GB" sz="1100" b="1" dirty="0">
                <a:effectLst/>
                <a:latin typeface="Arial" panose="020B0604020202020204" pitchFamily="34" charset="0"/>
                <a:ea typeface="Calibri" panose="020F0502020204030204" pitchFamily="34" charset="0"/>
                <a:cs typeface="Arial" panose="020B0604020202020204" pitchFamily="34" charset="0"/>
              </a:rPr>
            </a:br>
            <a:r>
              <a:rPr lang="en-GB" sz="1100" b="1" dirty="0">
                <a:effectLst/>
                <a:latin typeface="Arial" panose="020B0604020202020204" pitchFamily="34" charset="0"/>
                <a:ea typeface="Calibri" panose="020F0502020204030204" pitchFamily="34" charset="0"/>
                <a:cs typeface="Arial" panose="020B0604020202020204" pitchFamily="34" charset="0"/>
              </a:rPr>
              <a:t>83 </a:t>
            </a:r>
            <a:r>
              <a:rPr lang="en-GB" sz="1100" b="1" dirty="0" err="1">
                <a:effectLst/>
                <a:latin typeface="Arial" panose="020B0604020202020204" pitchFamily="34" charset="0"/>
                <a:ea typeface="Calibri" panose="020F0502020204030204" pitchFamily="34" charset="0"/>
                <a:cs typeface="Arial" panose="020B0604020202020204" pitchFamily="34" charset="0"/>
              </a:rPr>
              <a:t>Sangjidae-gil</a:t>
            </a:r>
            <a:r>
              <a:rPr lang="en-GB" sz="1100" b="1" dirty="0">
                <a:effectLst/>
                <a:latin typeface="Arial" panose="020B0604020202020204" pitchFamily="34" charset="0"/>
                <a:ea typeface="Calibri" panose="020F0502020204030204" pitchFamily="34" charset="0"/>
                <a:cs typeface="Arial" panose="020B0604020202020204" pitchFamily="34" charset="0"/>
              </a:rPr>
              <a:t> </a:t>
            </a:r>
            <a:r>
              <a:rPr lang="en-GB" sz="1100" b="1" dirty="0" err="1">
                <a:effectLst/>
                <a:latin typeface="Arial" panose="020B0604020202020204" pitchFamily="34" charset="0"/>
                <a:ea typeface="Calibri" panose="020F0502020204030204" pitchFamily="34" charset="0"/>
                <a:cs typeface="Arial" panose="020B0604020202020204" pitchFamily="34" charset="0"/>
              </a:rPr>
              <a:t>Wonju-si</a:t>
            </a:r>
            <a:r>
              <a:rPr lang="en-GB" sz="1100" b="1" dirty="0">
                <a:effectLst/>
                <a:latin typeface="Arial" panose="020B0604020202020204" pitchFamily="34" charset="0"/>
                <a:ea typeface="Calibri" panose="020F0502020204030204" pitchFamily="34" charset="0"/>
                <a:cs typeface="Arial" panose="020B0604020202020204" pitchFamily="34" charset="0"/>
              </a:rPr>
              <a:t> </a:t>
            </a:r>
            <a:r>
              <a:rPr lang="en-GB" sz="1100" b="1" dirty="0" err="1">
                <a:effectLst/>
                <a:latin typeface="Arial" panose="020B0604020202020204" pitchFamily="34" charset="0"/>
                <a:ea typeface="Calibri" panose="020F0502020204030204" pitchFamily="34" charset="0"/>
                <a:cs typeface="Arial" panose="020B0604020202020204" pitchFamily="34" charset="0"/>
              </a:rPr>
              <a:t>Kangwon</a:t>
            </a:r>
            <a:r>
              <a:rPr lang="en-GB" sz="1100" b="1" dirty="0">
                <a:effectLst/>
                <a:latin typeface="Arial" panose="020B0604020202020204" pitchFamily="34" charset="0"/>
                <a:ea typeface="Calibri" panose="020F0502020204030204" pitchFamily="34" charset="0"/>
                <a:cs typeface="Arial" panose="020B0604020202020204" pitchFamily="34" charset="0"/>
              </a:rPr>
              <a:t>-do, Republic of Korean, #26339</a:t>
            </a:r>
            <a:br>
              <a:rPr lang="en-GB" sz="1100" b="1" dirty="0">
                <a:effectLst/>
                <a:latin typeface="Arial" panose="020B0604020202020204" pitchFamily="34" charset="0"/>
                <a:ea typeface="Calibri" panose="020F0502020204030204" pitchFamily="34" charset="0"/>
                <a:cs typeface="Arial" panose="020B0604020202020204" pitchFamily="34" charset="0"/>
              </a:rPr>
            </a:br>
            <a:r>
              <a:rPr lang="en-GB" sz="1100" b="1" dirty="0">
                <a:effectLst/>
                <a:latin typeface="Arial" panose="020B0604020202020204" pitchFamily="34" charset="0"/>
                <a:ea typeface="Calibri" panose="020F0502020204030204" pitchFamily="34" charset="0"/>
                <a:cs typeface="Arial" panose="020B0604020202020204" pitchFamily="34" charset="0"/>
              </a:rPr>
              <a:t>Office +82-33-738-7504, Fax +82-33-730-0653, E-mail: </a:t>
            </a:r>
            <a:r>
              <a:rPr lang="en-GB" sz="1100" b="1" dirty="0" err="1">
                <a:effectLst/>
                <a:latin typeface="Arial" panose="020B0604020202020204" pitchFamily="34" charset="0"/>
                <a:ea typeface="Calibri" panose="020F0502020204030204" pitchFamily="34" charset="0"/>
                <a:cs typeface="Arial" panose="020B0604020202020204" pitchFamily="34" charset="0"/>
              </a:rPr>
              <a:t>omdnam@sangji.ac.kr</a:t>
            </a:r>
            <a:r>
              <a:rPr lang="en-GB" sz="1100" b="1" dirty="0">
                <a:effectLst/>
                <a:latin typeface="Arial" panose="020B0604020202020204" pitchFamily="34" charset="0"/>
                <a:ea typeface="Calibri" panose="020F0502020204030204" pitchFamily="34" charset="0"/>
                <a:cs typeface="Arial" panose="020B0604020202020204" pitchFamily="34" charset="0"/>
              </a:rPr>
              <a:t> / </a:t>
            </a:r>
            <a:r>
              <a:rPr lang="en-GB" sz="1100" b="1" dirty="0" err="1">
                <a:effectLst/>
                <a:latin typeface="Arial" panose="020B0604020202020204" pitchFamily="34" charset="0"/>
                <a:ea typeface="Calibri" panose="020F0502020204030204" pitchFamily="34" charset="0"/>
                <a:cs typeface="Arial" panose="020B0604020202020204" pitchFamily="34" charset="0"/>
              </a:rPr>
              <a:t>omdnam@naver.com</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Bef>
                <a:spcPts val="600"/>
              </a:spcBef>
              <a:buNone/>
            </a:pPr>
            <a:r>
              <a:rPr lang="en-GB" sz="1100" b="1" dirty="0">
                <a:effectLst/>
                <a:latin typeface="Arial" panose="020B0604020202020204" pitchFamily="34" charset="0"/>
                <a:ea typeface="Calibri" panose="020F0502020204030204" pitchFamily="34" charset="0"/>
                <a:cs typeface="Arial" panose="020B0604020202020204" pitchFamily="34" charset="0"/>
              </a:rPr>
              <a:t>Chang </a:t>
            </a:r>
            <a:r>
              <a:rPr lang="en-GB" sz="1100" b="1" dirty="0" err="1">
                <a:effectLst/>
                <a:latin typeface="Arial" panose="020B0604020202020204" pitchFamily="34" charset="0"/>
                <a:ea typeface="Calibri" panose="020F0502020204030204" pitchFamily="34" charset="0"/>
                <a:cs typeface="Arial" panose="020B0604020202020204" pitchFamily="34" charset="0"/>
              </a:rPr>
              <a:t>Shik</a:t>
            </a:r>
            <a:r>
              <a:rPr lang="en-GB" sz="1100" b="1" dirty="0">
                <a:effectLst/>
                <a:latin typeface="Arial" panose="020B0604020202020204" pitchFamily="34" charset="0"/>
                <a:ea typeface="Calibri" panose="020F0502020204030204" pitchFamily="34" charset="0"/>
                <a:cs typeface="Arial" panose="020B0604020202020204" pitchFamily="34" charset="0"/>
              </a:rPr>
              <a:t> Yin Professor College of Korean Medicine Seoul Campus</a:t>
            </a:r>
          </a:p>
        </p:txBody>
      </p:sp>
      <p:pic>
        <p:nvPicPr>
          <p:cNvPr id="4" name="Google Shape;94;p18">
            <a:extLst>
              <a:ext uri="{FF2B5EF4-FFF2-40B4-BE49-F238E27FC236}">
                <a16:creationId xmlns:a16="http://schemas.microsoft.com/office/drawing/2014/main" id="{732ACB60-1CD6-D458-F164-8DD0F5AF72E7}"/>
              </a:ext>
            </a:extLst>
          </p:cNvPr>
          <p:cNvPicPr preferRelativeResize="0"/>
          <p:nvPr/>
        </p:nvPicPr>
        <p:blipFill>
          <a:blip r:embed="rId3">
            <a:alphaModFix/>
          </a:blip>
          <a:stretch>
            <a:fillRect/>
          </a:stretch>
        </p:blipFill>
        <p:spPr>
          <a:xfrm>
            <a:off x="9475012" y="361238"/>
            <a:ext cx="2385975" cy="488900"/>
          </a:xfrm>
          <a:prstGeom prst="rect">
            <a:avLst/>
          </a:prstGeom>
          <a:noFill/>
          <a:ln>
            <a:noFill/>
          </a:ln>
        </p:spPr>
      </p:pic>
    </p:spTree>
    <p:extLst>
      <p:ext uri="{BB962C8B-B14F-4D97-AF65-F5344CB8AC3E}">
        <p14:creationId xmlns:p14="http://schemas.microsoft.com/office/powerpoint/2010/main" val="4163150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B83D4-CA05-D024-E55A-D764C3E79F44}"/>
              </a:ext>
            </a:extLst>
          </p:cNvPr>
          <p:cNvSpPr>
            <a:spLocks noGrp="1"/>
          </p:cNvSpPr>
          <p:nvPr>
            <p:ph type="title"/>
          </p:nvPr>
        </p:nvSpPr>
        <p:spPr>
          <a:xfrm>
            <a:off x="838200" y="365125"/>
            <a:ext cx="10515600" cy="1793459"/>
          </a:xfrm>
        </p:spPr>
        <p:txBody>
          <a:bodyPr>
            <a:normAutofit/>
          </a:bodyPr>
          <a:lstStyle/>
          <a:p>
            <a:r>
              <a:rPr lang="en-IN" b="0" i="0" dirty="0">
                <a:solidFill>
                  <a:srgbClr val="000000"/>
                </a:solidFill>
                <a:effectLst/>
                <a:latin typeface="Times" pitchFamily="2" charset="0"/>
              </a:rPr>
              <a:t>Definition of the AI task</a:t>
            </a:r>
            <a:endParaRPr lang="de-DE" sz="36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E6534B37-53E0-F071-BFA4-32B9B927A96D}"/>
              </a:ext>
            </a:extLst>
          </p:cNvPr>
          <p:cNvSpPr>
            <a:spLocks noGrp="1"/>
          </p:cNvSpPr>
          <p:nvPr>
            <p:ph idx="1"/>
          </p:nvPr>
        </p:nvSpPr>
        <p:spPr>
          <a:xfrm>
            <a:off x="838200" y="2158584"/>
            <a:ext cx="10869118" cy="4334291"/>
          </a:xfrm>
        </p:spPr>
        <p:txBody>
          <a:bodyPr>
            <a:normAutofit/>
          </a:bodyPr>
          <a:lstStyle/>
          <a:p>
            <a:pPr algn="just">
              <a:lnSpc>
                <a:spcPct val="150000"/>
              </a:lnSpc>
              <a:spcBef>
                <a:spcPts val="600"/>
              </a:spcBef>
              <a:buFont typeface="Wingdings" pitchFamily="2" charset="2"/>
              <a:buChar char="v"/>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AI4TM is utilized to replicate the logical understanding applied in traditional medicine diagnostic methods viz., Interview, Physical Examination and other specific diagnostic equipment, techniques to arrive at pre-diagnosis, prodromes, diagnosis, prognosis, determination of transient patterns, steady states viz., individual constitution etc.,</a:t>
            </a:r>
          </a:p>
          <a:p>
            <a:pPr algn="just">
              <a:lnSpc>
                <a:spcPct val="150000"/>
              </a:lnSpc>
              <a:spcBef>
                <a:spcPts val="600"/>
              </a:spcBef>
              <a:buFont typeface="Wingdings" pitchFamily="2" charset="2"/>
              <a:buChar char="v"/>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The AI tasks implemented are viz., classification, prediction, clustering, or segmentation task etc.,</a:t>
            </a:r>
          </a:p>
          <a:p>
            <a:pPr algn="just">
              <a:lnSpc>
                <a:spcPct val="150000"/>
              </a:lnSpc>
              <a:spcBef>
                <a:spcPts val="600"/>
              </a:spcBef>
              <a:buFont typeface="Wingdings" pitchFamily="2" charset="2"/>
              <a:buChar char="v"/>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AI4TM utilizes the big data generated in the form of text, sensor based data and other relevant parameters.</a:t>
            </a:r>
          </a:p>
          <a:p>
            <a:pPr algn="just">
              <a:lnSpc>
                <a:spcPct val="150000"/>
              </a:lnSpc>
              <a:spcBef>
                <a:spcPts val="600"/>
              </a:spcBef>
              <a:buFont typeface="Wingdings" pitchFamily="2" charset="2"/>
              <a:buChar char="v"/>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The output is intended towards producing objective, reproducible and clinically relevant diagnosis.</a:t>
            </a:r>
          </a:p>
          <a:p>
            <a:pPr algn="just">
              <a:lnSpc>
                <a:spcPct val="150000"/>
              </a:lnSpc>
              <a:spcBef>
                <a:spcPts val="600"/>
              </a:spcBef>
              <a:buFont typeface="Wingdings" pitchFamily="2" charset="2"/>
              <a:buChar char="v"/>
            </a:pP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Google Shape;94;p18">
            <a:extLst>
              <a:ext uri="{FF2B5EF4-FFF2-40B4-BE49-F238E27FC236}">
                <a16:creationId xmlns:a16="http://schemas.microsoft.com/office/drawing/2014/main" id="{732ACB60-1CD6-D458-F164-8DD0F5AF72E7}"/>
              </a:ext>
            </a:extLst>
          </p:cNvPr>
          <p:cNvPicPr preferRelativeResize="0"/>
          <p:nvPr/>
        </p:nvPicPr>
        <p:blipFill>
          <a:blip r:embed="rId3">
            <a:alphaModFix/>
          </a:blip>
          <a:stretch>
            <a:fillRect/>
          </a:stretch>
        </p:blipFill>
        <p:spPr>
          <a:xfrm>
            <a:off x="9475012" y="361238"/>
            <a:ext cx="2385975" cy="488900"/>
          </a:xfrm>
          <a:prstGeom prst="rect">
            <a:avLst/>
          </a:prstGeom>
          <a:noFill/>
          <a:ln>
            <a:noFill/>
          </a:ln>
        </p:spPr>
      </p:pic>
    </p:spTree>
    <p:extLst>
      <p:ext uri="{BB962C8B-B14F-4D97-AF65-F5344CB8AC3E}">
        <p14:creationId xmlns:p14="http://schemas.microsoft.com/office/powerpoint/2010/main" val="1043935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B83D4-CA05-D024-E55A-D764C3E79F44}"/>
              </a:ext>
            </a:extLst>
          </p:cNvPr>
          <p:cNvSpPr>
            <a:spLocks noGrp="1"/>
          </p:cNvSpPr>
          <p:nvPr>
            <p:ph type="title"/>
          </p:nvPr>
        </p:nvSpPr>
        <p:spPr>
          <a:xfrm>
            <a:off x="838200" y="365125"/>
            <a:ext cx="10515600" cy="1793459"/>
          </a:xfrm>
        </p:spPr>
        <p:txBody>
          <a:bodyPr>
            <a:normAutofit/>
          </a:bodyPr>
          <a:lstStyle/>
          <a:p>
            <a:r>
              <a:rPr lang="en-IN" b="0" i="0" dirty="0">
                <a:solidFill>
                  <a:srgbClr val="000000"/>
                </a:solidFill>
                <a:effectLst/>
                <a:latin typeface="Times" pitchFamily="2" charset="0"/>
              </a:rPr>
              <a:t>Current gold standard</a:t>
            </a:r>
            <a:endParaRPr lang="de-DE" sz="36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E6534B37-53E0-F071-BFA4-32B9B927A96D}"/>
              </a:ext>
            </a:extLst>
          </p:cNvPr>
          <p:cNvSpPr>
            <a:spLocks noGrp="1"/>
          </p:cNvSpPr>
          <p:nvPr>
            <p:ph idx="1"/>
          </p:nvPr>
        </p:nvSpPr>
        <p:spPr>
          <a:xfrm>
            <a:off x="838200" y="2158584"/>
            <a:ext cx="10869118" cy="4334291"/>
          </a:xfrm>
        </p:spPr>
        <p:txBody>
          <a:bodyPr>
            <a:normAutofit fontScale="92500"/>
          </a:bodyPr>
          <a:lstStyle/>
          <a:p>
            <a:pPr algn="just">
              <a:lnSpc>
                <a:spcPct val="150000"/>
              </a:lnSpc>
              <a:spcBef>
                <a:spcPts val="600"/>
              </a:spcBef>
              <a:buFont typeface="Wingdings" pitchFamily="2" charset="2"/>
              <a:buChar char="v"/>
            </a:pP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Currently the TM diagnosis is done on one on basis (whole system approach) involving continuous interaction between the subject and the TM practitioner.</a:t>
            </a:r>
          </a:p>
          <a:p>
            <a:pPr algn="just">
              <a:lnSpc>
                <a:spcPct val="150000"/>
              </a:lnSpc>
              <a:spcBef>
                <a:spcPts val="600"/>
              </a:spcBef>
              <a:buFont typeface="Wingdings" pitchFamily="2" charset="2"/>
              <a:buChar char="v"/>
            </a:pP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Many of the parameters utilized in TM diagnosis are predominantly subjective which is the very important limitation.</a:t>
            </a:r>
          </a:p>
          <a:p>
            <a:pPr algn="just">
              <a:lnSpc>
                <a:spcPct val="150000"/>
              </a:lnSpc>
              <a:spcBef>
                <a:spcPts val="600"/>
              </a:spcBef>
              <a:buFont typeface="Wingdings" pitchFamily="2" charset="2"/>
              <a:buChar char="v"/>
            </a:pP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Further, discussions on this topic will provide this information.</a:t>
            </a:r>
          </a:p>
        </p:txBody>
      </p:sp>
      <p:pic>
        <p:nvPicPr>
          <p:cNvPr id="4" name="Google Shape;94;p18">
            <a:extLst>
              <a:ext uri="{FF2B5EF4-FFF2-40B4-BE49-F238E27FC236}">
                <a16:creationId xmlns:a16="http://schemas.microsoft.com/office/drawing/2014/main" id="{732ACB60-1CD6-D458-F164-8DD0F5AF72E7}"/>
              </a:ext>
            </a:extLst>
          </p:cNvPr>
          <p:cNvPicPr preferRelativeResize="0"/>
          <p:nvPr/>
        </p:nvPicPr>
        <p:blipFill>
          <a:blip r:embed="rId3">
            <a:alphaModFix/>
          </a:blip>
          <a:stretch>
            <a:fillRect/>
          </a:stretch>
        </p:blipFill>
        <p:spPr>
          <a:xfrm>
            <a:off x="9475012" y="361238"/>
            <a:ext cx="2385975" cy="488900"/>
          </a:xfrm>
          <a:prstGeom prst="rect">
            <a:avLst/>
          </a:prstGeom>
          <a:noFill/>
          <a:ln>
            <a:noFill/>
          </a:ln>
        </p:spPr>
      </p:pic>
    </p:spTree>
    <p:extLst>
      <p:ext uri="{BB962C8B-B14F-4D97-AF65-F5344CB8AC3E}">
        <p14:creationId xmlns:p14="http://schemas.microsoft.com/office/powerpoint/2010/main" val="2023412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B83D4-CA05-D024-E55A-D764C3E79F44}"/>
              </a:ext>
            </a:extLst>
          </p:cNvPr>
          <p:cNvSpPr>
            <a:spLocks noGrp="1"/>
          </p:cNvSpPr>
          <p:nvPr>
            <p:ph type="title"/>
          </p:nvPr>
        </p:nvSpPr>
        <p:spPr>
          <a:xfrm>
            <a:off x="838200" y="365125"/>
            <a:ext cx="10515600" cy="1793459"/>
          </a:xfrm>
        </p:spPr>
        <p:txBody>
          <a:bodyPr>
            <a:normAutofit/>
          </a:bodyPr>
          <a:lstStyle/>
          <a:p>
            <a:r>
              <a:rPr lang="en-IN" b="0" i="0" dirty="0">
                <a:solidFill>
                  <a:srgbClr val="000000"/>
                </a:solidFill>
                <a:effectLst/>
                <a:latin typeface="Times" pitchFamily="2" charset="0"/>
              </a:rPr>
              <a:t>Existing ICT/AI solutions</a:t>
            </a:r>
            <a:endParaRPr lang="de-DE" sz="3600" dirty="0">
              <a:solidFill>
                <a:schemeClr val="accent1">
                  <a:lumMod val="60000"/>
                  <a:lumOff val="40000"/>
                </a:schemeClr>
              </a:solidFill>
              <a:latin typeface="Arial" panose="020B0604020202020204" pitchFamily="34" charset="0"/>
              <a:cs typeface="Arial" panose="020B0604020202020204" pitchFamily="34" charset="0"/>
            </a:endParaRPr>
          </a:p>
        </p:txBody>
      </p:sp>
      <p:pic>
        <p:nvPicPr>
          <p:cNvPr id="4" name="Google Shape;94;p18">
            <a:extLst>
              <a:ext uri="{FF2B5EF4-FFF2-40B4-BE49-F238E27FC236}">
                <a16:creationId xmlns:a16="http://schemas.microsoft.com/office/drawing/2014/main" id="{732ACB60-1CD6-D458-F164-8DD0F5AF72E7}"/>
              </a:ext>
            </a:extLst>
          </p:cNvPr>
          <p:cNvPicPr preferRelativeResize="0"/>
          <p:nvPr/>
        </p:nvPicPr>
        <p:blipFill>
          <a:blip r:embed="rId3">
            <a:alphaModFix/>
          </a:blip>
          <a:stretch>
            <a:fillRect/>
          </a:stretch>
        </p:blipFill>
        <p:spPr>
          <a:xfrm>
            <a:off x="9475012" y="361238"/>
            <a:ext cx="2385975" cy="488900"/>
          </a:xfrm>
          <a:prstGeom prst="rect">
            <a:avLst/>
          </a:prstGeom>
          <a:noFill/>
          <a:ln>
            <a:noFill/>
          </a:ln>
        </p:spPr>
      </p:pic>
      <p:pic>
        <p:nvPicPr>
          <p:cNvPr id="13" name="Picture 12" descr="Table&#10;&#10;Description automatically generated">
            <a:extLst>
              <a:ext uri="{FF2B5EF4-FFF2-40B4-BE49-F238E27FC236}">
                <a16:creationId xmlns:a16="http://schemas.microsoft.com/office/drawing/2014/main" id="{9D316074-2BAD-C444-99A3-0A02E5182D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5658" y="1750414"/>
            <a:ext cx="8470900" cy="4076700"/>
          </a:xfrm>
          <a:prstGeom prst="rect">
            <a:avLst/>
          </a:prstGeom>
        </p:spPr>
      </p:pic>
    </p:spTree>
    <p:extLst>
      <p:ext uri="{BB962C8B-B14F-4D97-AF65-F5344CB8AC3E}">
        <p14:creationId xmlns:p14="http://schemas.microsoft.com/office/powerpoint/2010/main" val="1684199338"/>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AI4H-Q-000_PPT-Template-16x9.pptx" id="{EB050EB5-7CE9-4C37-B18E-39E881A05EF8}" vid="{B07F01C1-6099-4740-A8A3-10552FEDBA58}"/>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90A13C-EA6E-403D-9DB8-59E4C5C038DB}"/>
</file>

<file path=customXml/itemProps2.xml><?xml version="1.0" encoding="utf-8"?>
<ds:datastoreItem xmlns:ds="http://schemas.openxmlformats.org/officeDocument/2006/customXml" ds:itemID="{8D757891-533E-4B08-9CC2-432445C0232A}"/>
</file>

<file path=customXml/itemProps3.xml><?xml version="1.0" encoding="utf-8"?>
<ds:datastoreItem xmlns:ds="http://schemas.openxmlformats.org/officeDocument/2006/customXml" ds:itemID="{263EDF69-883F-4630-8D5D-47FF3AA110B2}"/>
</file>

<file path=docProps/app.xml><?xml version="1.0" encoding="utf-8"?>
<Properties xmlns="http://schemas.openxmlformats.org/officeDocument/2006/extended-properties" xmlns:vt="http://schemas.openxmlformats.org/officeDocument/2006/docPropsVTypes">
  <Template>FGAI4H-Q-000_PPT-Template-16x9</Template>
  <TotalTime>4</TotalTime>
  <Words>955</Words>
  <Application>Microsoft Office PowerPoint</Application>
  <PresentationFormat>Widescreen</PresentationFormat>
  <Paragraphs>93</Paragraphs>
  <Slides>16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等线</vt:lpstr>
      <vt:lpstr>Arial</vt:lpstr>
      <vt:lpstr>Calibri</vt:lpstr>
      <vt:lpstr>Calibri Light</vt:lpstr>
      <vt:lpstr>Symbol</vt:lpstr>
      <vt:lpstr>Times</vt:lpstr>
      <vt:lpstr>Times New Roman</vt:lpstr>
      <vt:lpstr>Wingdings</vt:lpstr>
      <vt:lpstr>Office 主题​​</vt:lpstr>
      <vt:lpstr>PowerPoint Presentation</vt:lpstr>
      <vt:lpstr>Call for Participation in the Topic Group “AI for Traditional Medicine” (TG-TM)  Deliverable DEL.10.2. </vt:lpstr>
      <vt:lpstr>Overview &amp; activities </vt:lpstr>
      <vt:lpstr>Objective</vt:lpstr>
      <vt:lpstr>Timeline</vt:lpstr>
      <vt:lpstr>Group members   7+ members.  TDD, CfTGP (TG-TM) finalized and uploaded</vt:lpstr>
      <vt:lpstr>Definition of the AI task</vt:lpstr>
      <vt:lpstr>Current gold standard</vt:lpstr>
      <vt:lpstr>Existing ICT/AI solutions</vt:lpstr>
      <vt:lpstr>Existing ICT/AI solutions</vt:lpstr>
      <vt:lpstr>Existing ICT/AI solutions</vt:lpstr>
      <vt:lpstr>Existing ICT/AI solutions</vt:lpstr>
      <vt:lpstr>Existing ICT/AI solutions</vt:lpstr>
      <vt:lpstr>Relevance and impact of an AI solution</vt:lpstr>
      <vt:lpstr>Way forward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Att.3 – Presentation (TG-TM)</dc:title>
  <dc:creator>TSB (HT)</dc:creator>
  <cp:lastModifiedBy>TSB (HT)</cp:lastModifiedBy>
  <cp:revision>1</cp:revision>
  <cp:lastPrinted>2019-04-04T08:49:31Z</cp:lastPrinted>
  <dcterms:created xsi:type="dcterms:W3CDTF">2022-12-08T08:44:53Z</dcterms:created>
  <dcterms:modified xsi:type="dcterms:W3CDTF">2022-12-08T08:49:35Z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