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</p:sldMasterIdLst>
  <p:notesMasterIdLst>
    <p:notesMasterId r:id="rId14"/>
  </p:notes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B7C98-8EDC-4EB8-AB22-619DE073BAF5}" v="2" dt="2021-03-18T18:04:51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None/>
            </a:pPr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ab5f0fc01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ab5f0fc01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99af36d600a726f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699af36d600a726f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ab5f0fc01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1ab5f0fc01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7363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3938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2004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6138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803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4940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011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43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4949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6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36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203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6829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>
            <a:spLocks noGrp="1"/>
          </p:cNvSpPr>
          <p:nvPr>
            <p:ph type="title"/>
          </p:nvPr>
        </p:nvSpPr>
        <p:spPr>
          <a:xfrm rot="5400000">
            <a:off x="7133432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82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7986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nry.hoffmann@ad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tin@livehealthily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14492" y="935321"/>
            <a:ext cx="1994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FGAI4H-Q-021-A03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201706" y="1304653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Douala, 6-9 December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328549"/>
              </p:ext>
            </p:extLst>
          </p:nvPr>
        </p:nvGraphicFramePr>
        <p:xfrm>
          <a:off x="1790700" y="3247161"/>
          <a:ext cx="8401049" cy="2331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47648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57821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TG-Symptom Topic Driver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(TG-Symptom)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u="none" strike="noStrike" cap="none" dirty="0">
                          <a:solidFill>
                            <a:schemeClr val="dk1"/>
                          </a:solidFill>
                        </a:rPr>
                        <a:t>Henry Hoffmann</a:t>
                      </a:r>
                      <a:br>
                        <a:rPr lang="de-DE" sz="1800" u="none" strike="noStrike" cap="none" dirty="0">
                          <a:solidFill>
                            <a:schemeClr val="dk1"/>
                          </a:solidFill>
                        </a:rPr>
                      </a:br>
                      <a:r>
                        <a:rPr lang="de-DE" sz="1800" u="none" strike="noStrike" cap="none" dirty="0">
                          <a:solidFill>
                            <a:schemeClr val="dk1"/>
                          </a:solidFill>
                        </a:rPr>
                        <a:t>Martin Cansdale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de-DE" sz="1800" u="none" strike="noStrike" cap="none" dirty="0">
                          <a:solidFill>
                            <a:schemeClr val="dk1"/>
                          </a:solidFill>
                        </a:rPr>
                        <a:t>E-mail: </a:t>
                      </a:r>
                      <a:r>
                        <a:rPr lang="de-DE" sz="1800" u="sng" strike="noStrike" cap="none" dirty="0">
                          <a:solidFill>
                            <a:schemeClr val="hlink"/>
                          </a:solidFill>
                          <a:hlinkClick r:id="rId3"/>
                        </a:rPr>
                        <a:t>henry.hoffmann@ada.com</a:t>
                      </a:r>
                      <a:endParaRPr lang="de-DE" sz="18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de-DE" sz="1800" u="none" strike="noStrike" cap="none" dirty="0"/>
                        <a:t>E-mail: </a:t>
                      </a:r>
                      <a:r>
                        <a:rPr lang="de-DE" sz="1800" u="sng" strike="noStrike" cap="none" dirty="0">
                          <a:solidFill>
                            <a:schemeClr val="hlink"/>
                          </a:solidFill>
                          <a:hlinkClick r:id="rId4"/>
                        </a:rPr>
                        <a:t>martin@livehealthily.com</a:t>
                      </a:r>
                      <a:endParaRPr lang="de-DE" sz="1800" u="none" strike="noStrike" cap="none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u="none" strike="noStrike" cap="none" dirty="0">
                          <a:solidFill>
                            <a:schemeClr val="dk1"/>
                          </a:solidFill>
                        </a:rPr>
                        <a:t>This PPT summarizes the status of work within TG-Symptom, for presentation and discussion during the meeting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/>
          <p:nvPr/>
        </p:nvSpPr>
        <p:spPr>
          <a:xfrm>
            <a:off x="396167" y="371900"/>
            <a:ext cx="11367200" cy="1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A1FF"/>
              </a:buClr>
              <a:buSzPts val="3600"/>
              <a:buFont typeface="Calibri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>
                <a:ln>
                  <a:noFill/>
                </a:ln>
                <a:solidFill>
                  <a:srgbClr val="3BA1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Meeting O Update for the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A1FF"/>
              </a:buClr>
              <a:buSzPts val="3600"/>
              <a:buFont typeface="Calibri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>
                <a:ln>
                  <a:noFill/>
                </a:ln>
                <a:solidFill>
                  <a:srgbClr val="3BA1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Topic Group “Symptom Assessment”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3BA1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2699205" y="5229758"/>
            <a:ext cx="6777025" cy="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Berlin, 31 May – 2 June 2022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7125" y="3119426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"/>
          <p:cNvSpPr txBox="1"/>
          <p:nvPr/>
        </p:nvSpPr>
        <p:spPr>
          <a:xfrm>
            <a:off x="353435" y="428485"/>
            <a:ext cx="56214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Topic Group: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Symptom Assessment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Update for Meeting </a:t>
            </a: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/>
          <p:nvPr/>
        </p:nvSpPr>
        <p:spPr>
          <a:xfrm>
            <a:off x="719200" y="1302164"/>
            <a:ext cx="10360478" cy="53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9694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Mobile/Web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Applications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sometimes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called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”Symptom Checkers”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167" marR="0" lvl="0" indent="-31748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  <a:tabLst/>
              <a:defRPr/>
            </a:pP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Allow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users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enter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(INPUT)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356" marR="0" lvl="1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Patient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age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sex…)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356" marR="0" lvl="1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  <a:tabLst/>
              <a:defRPr/>
            </a:pP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Current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presenting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complaints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symptoms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free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167" marR="0" lvl="0" indent="-31748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  <a:tabLst/>
              <a:defRPr/>
            </a:pP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then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engage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in a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dialog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similar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doctor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collecting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(INPUT)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356" marR="0" lvl="1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Additional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symptoms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findings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factors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attributes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investigations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(lab,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genetics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…)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167" marR="0" lvl="0" indent="-31748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  <a:tabLst/>
              <a:defRPr/>
            </a:pP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finally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provide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user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(OUTPUT)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356" marR="0" lvl="1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  <a:tabLst/>
              <a:defRPr/>
            </a:pP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Pre-clinical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triage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emergency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see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doctor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today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self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-care…)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356" marR="0" lvl="1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Possible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causes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disease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 93%, B 73% - e.g. in ICD10, SNOMED CT)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356" marR="0" lvl="1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Additional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recommended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investigations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treatment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advice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explanations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719200" y="513367"/>
            <a:ext cx="9285167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>
                <a:ln>
                  <a:noFill/>
                </a:ln>
                <a:solidFill>
                  <a:srgbClr val="3BA1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AI-based Symptom Assessment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/>
          <p:nvPr/>
        </p:nvSpPr>
        <p:spPr>
          <a:xfrm>
            <a:off x="719200" y="1556978"/>
            <a:ext cx="7633968" cy="52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2392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General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approach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366" marR="0" lvl="1" indent="-304784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Started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toy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AI and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toy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build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benchmarking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system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366" marR="0" lvl="1" indent="-304784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Stepwise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increasing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complexity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366" marR="0" lvl="1" indent="-304784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Learn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all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relevant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details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real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benchmarking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09581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52392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Benchmarking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approach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366" marR="0" lvl="1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MMVB 2.2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annotation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benchmarking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process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378" marR="0" lvl="1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Integrate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annotation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open-code initiative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annotation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evaluation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reporting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packages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378" marR="0" lvl="1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FHIR/SNOMED CT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used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storage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communication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cases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378" marR="0" lvl="1" indent="-2285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52392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Workstreams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365" marR="0" lvl="1" indent="-304784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Technical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365" marR="0" lvl="1" indent="-304784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Case Annotation / Medical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365" marR="0" lvl="1" indent="-304784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Audit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>
                <a:ln>
                  <a:noFill/>
                </a:ln>
                <a:solidFill>
                  <a:srgbClr val="3BA1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Benchmarking Approach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5"/>
          <p:cNvPicPr preferRelativeResize="0"/>
          <p:nvPr/>
        </p:nvPicPr>
        <p:blipFill rotWithShape="1">
          <a:blip r:embed="rId3">
            <a:alphaModFix/>
          </a:blip>
          <a:srcRect b="28880"/>
          <a:stretch/>
        </p:blipFill>
        <p:spPr>
          <a:xfrm>
            <a:off x="8896317" y="1769907"/>
            <a:ext cx="2888132" cy="157305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6317" y="3458741"/>
            <a:ext cx="2891510" cy="20646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5" name="Google Shape;19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ab5f0fc01c_0_1"/>
          <p:cNvSpPr txBox="1"/>
          <p:nvPr/>
        </p:nvSpPr>
        <p:spPr>
          <a:xfrm>
            <a:off x="719200" y="1556978"/>
            <a:ext cx="6620714" cy="5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42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Test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case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storage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communication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formats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Existing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cases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converted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FHIR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format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Toy AI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updated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accept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cases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in FHIR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format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Updated AI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integrated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audit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benchmarking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system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Annotation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repackaged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deployment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infrastructure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587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Next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steps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Finalise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attribute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handling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in FHIR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cases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Implement time-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since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onset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in FHIR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cases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Update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systems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FHIR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output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format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■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AIs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■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Audit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benchmarking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■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Annotation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tool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Integration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OCI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annotation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package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1ab5f0fc01c_0_1"/>
          <p:cNvSpPr txBox="1"/>
          <p:nvPr/>
        </p:nvSpPr>
        <p:spPr>
          <a:xfrm>
            <a:off x="663367" y="513367"/>
            <a:ext cx="8385600" cy="10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>
                <a:ln>
                  <a:noFill/>
                </a:ln>
                <a:solidFill>
                  <a:srgbClr val="3BA1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Technical Workstream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3BA1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1ab5f0fc01c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ab5f0fc01c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4271" y="2000375"/>
            <a:ext cx="3491758" cy="374139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99af36d600a726f_7"/>
          <p:cNvSpPr txBox="1"/>
          <p:nvPr/>
        </p:nvSpPr>
        <p:spPr>
          <a:xfrm>
            <a:off x="663367" y="513367"/>
            <a:ext cx="8385600" cy="10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>
                <a:ln>
                  <a:noFill/>
                </a:ln>
                <a:solidFill>
                  <a:srgbClr val="3BA1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Annotation Workstream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3BA1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699af36d600a726f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699af36d600a726f_7"/>
          <p:cNvPicPr preferRelativeResize="0"/>
          <p:nvPr/>
        </p:nvPicPr>
        <p:blipFill rotWithShape="1">
          <a:blip r:embed="rId4">
            <a:alphaModFix/>
          </a:blip>
          <a:srcRect b="64840"/>
          <a:stretch/>
        </p:blipFill>
        <p:spPr>
          <a:xfrm>
            <a:off x="8903576" y="1895150"/>
            <a:ext cx="2742723" cy="30677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Google Shape;200;g1ab5f0fc01c_0_1">
            <a:extLst>
              <a:ext uri="{FF2B5EF4-FFF2-40B4-BE49-F238E27FC236}">
                <a16:creationId xmlns:a16="http://schemas.microsoft.com/office/drawing/2014/main" id="{D04432EC-F8A7-D546-D7BA-A37D522CB703}"/>
              </a:ext>
            </a:extLst>
          </p:cNvPr>
          <p:cNvSpPr txBox="1"/>
          <p:nvPr/>
        </p:nvSpPr>
        <p:spPr>
          <a:xfrm>
            <a:off x="719200" y="1556978"/>
            <a:ext cx="7007892" cy="5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42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Annotation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testing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Annotation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updated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feedback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testing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First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version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step-by-step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annotation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guidelines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Annotation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process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tested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wider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group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doctors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Feedback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gathered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through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annotation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action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points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created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587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Next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steps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Improvements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collected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Updated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guidelines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Technical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improvements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tool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Improved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clarity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features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endParaRPr kumimoji="0" lang="de-DE" sz="1800" b="0" i="0" u="none" strike="noStrike" kern="0" cap="none" spc="0" normalizeH="0" baseline="0" noProof="0" dirty="0" err="1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ab5f0fc01c_0_10"/>
          <p:cNvSpPr txBox="1"/>
          <p:nvPr/>
        </p:nvSpPr>
        <p:spPr>
          <a:xfrm>
            <a:off x="663367" y="513367"/>
            <a:ext cx="8385600" cy="10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>
                <a:ln>
                  <a:noFill/>
                </a:ln>
                <a:solidFill>
                  <a:srgbClr val="3BA1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Audit Workstream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1ab5f0fc01c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1ab5f0fc01c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8650" y="1953996"/>
            <a:ext cx="4871531" cy="298046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Google Shape;200;g1ab5f0fc01c_0_1">
            <a:extLst>
              <a:ext uri="{FF2B5EF4-FFF2-40B4-BE49-F238E27FC236}">
                <a16:creationId xmlns:a16="http://schemas.microsoft.com/office/drawing/2014/main" id="{F60664DF-6438-1252-02E4-C0DCC7586F58}"/>
              </a:ext>
            </a:extLst>
          </p:cNvPr>
          <p:cNvSpPr txBox="1"/>
          <p:nvPr/>
        </p:nvSpPr>
        <p:spPr>
          <a:xfrm>
            <a:off x="719200" y="1556978"/>
            <a:ext cx="5835000" cy="5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42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Current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Status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Audit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questionnaire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filled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companies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Analysis / review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results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started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Evaluation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criteria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61595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Arial"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61595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1587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Next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steps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Upcoming synchronization meetings of the Audit Group in December 2022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45B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/>
          <p:nvPr/>
        </p:nvSpPr>
        <p:spPr>
          <a:xfrm>
            <a:off x="562725" y="416690"/>
            <a:ext cx="5261514" cy="20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 SemiBold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Thank</a:t>
            </a:r>
            <a:r>
              <a:rPr kumimoji="0" lang="de-DE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kumimoji="0" lang="de-DE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you</a:t>
            </a:r>
            <a:r>
              <a:rPr kumimoji="0" lang="de-DE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!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Medium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ITU/WHO FG AI4H TG Symptom Assessment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Medium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Meeting Q Update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Medium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Douala, 6 – 9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December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Medium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25" name="Google Shape;225;p13"/>
          <p:cNvPicPr preferRelativeResize="0"/>
          <p:nvPr/>
        </p:nvPicPr>
        <p:blipFill rotWithShape="1">
          <a:blip r:embed="rId3">
            <a:alphaModFix/>
          </a:blip>
          <a:srcRect l="8340" t="8206"/>
          <a:stretch/>
        </p:blipFill>
        <p:spPr>
          <a:xfrm>
            <a:off x="559809" y="4255321"/>
            <a:ext cx="5193720" cy="21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9552" y="5406888"/>
            <a:ext cx="1444864" cy="58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3803" y="5556195"/>
            <a:ext cx="1060696" cy="523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69775" y="5556195"/>
            <a:ext cx="1610113" cy="49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82404" y="606575"/>
            <a:ext cx="792147" cy="10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9950" y="519075"/>
            <a:ext cx="2359899" cy="8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78125" y="2058900"/>
            <a:ext cx="2016325" cy="70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13"/>
          <p:cNvGrpSpPr/>
          <p:nvPr/>
        </p:nvGrpSpPr>
        <p:grpSpPr>
          <a:xfrm>
            <a:off x="6623382" y="415501"/>
            <a:ext cx="5261400" cy="5971800"/>
            <a:chOff x="6481395" y="416690"/>
            <a:chExt cx="5261400" cy="5971800"/>
          </a:xfrm>
        </p:grpSpPr>
        <p:sp>
          <p:nvSpPr>
            <p:cNvPr id="233" name="Google Shape;233;p13"/>
            <p:cNvSpPr/>
            <p:nvPr/>
          </p:nvSpPr>
          <p:spPr>
            <a:xfrm>
              <a:off x="6481395" y="416690"/>
              <a:ext cx="5261400" cy="5971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Calibri"/>
                <a:buNone/>
                <a:tabLst/>
                <a:defRPr/>
              </a:pPr>
              <a:endParaRPr kumimoji="0" sz="135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4" name="Google Shape;234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132570" y="2797126"/>
              <a:ext cx="1520976" cy="520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13" descr="Babylon health logo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656256" y="2117896"/>
              <a:ext cx="1520976" cy="380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3" descr="Image result for isabelhealthcare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0406282" y="2050343"/>
              <a:ext cx="1060852" cy="4456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179352" y="1363959"/>
              <a:ext cx="2258549" cy="519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1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991185" y="692197"/>
              <a:ext cx="1941959" cy="627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3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208591" y="2968342"/>
              <a:ext cx="2258545" cy="46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7499997" y="1462166"/>
              <a:ext cx="1374347" cy="362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3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555132" y="3600766"/>
              <a:ext cx="2098414" cy="589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13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0725894" y="3576051"/>
              <a:ext cx="832595" cy="958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13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9761542" y="3566901"/>
              <a:ext cx="859071" cy="923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0243128" y="697129"/>
              <a:ext cx="1124300" cy="602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13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674316" y="4379691"/>
              <a:ext cx="1789633" cy="662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3" descr="A picture containing food, light, drawing&#10;&#10;Description automatically generated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8296999" y="4340308"/>
              <a:ext cx="1304733" cy="116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3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9459453" y="4534232"/>
              <a:ext cx="2236030" cy="865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13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654814" y="3461548"/>
              <a:ext cx="1030357" cy="10303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9" name="Google Shape;249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6623375" y="422043"/>
            <a:ext cx="5261399" cy="5958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Q-000_PPT-Template-16x9.pptx" id="{EB050EB5-7CE9-4C37-B18E-39E881A05EF8}" vid="{B07F01C1-6099-4740-A8A3-10552FEDBA58}"/>
    </a:ext>
  </a:extLst>
</a:theme>
</file>

<file path=ppt/theme/theme2.xml><?xml version="1.0" encoding="utf-8"?>
<a:theme xmlns:a="http://schemas.openxmlformats.org/drawingml/2006/main" name="2_Office 主题​​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19DB41-3A8F-48C6-BF77-7D6412CAC81E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FGAI4H-Q-000_PPT-Template-16x9</Template>
  <TotalTime>4</TotalTime>
  <Words>465</Words>
  <Application>Microsoft Office PowerPoint</Application>
  <PresentationFormat>Widescreen</PresentationFormat>
  <Paragraphs>91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Montserrat</vt:lpstr>
      <vt:lpstr>Montserrat Medium</vt:lpstr>
      <vt:lpstr>Montserrat SemiBold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(TG-Symptom)</dc:title>
  <dc:creator>TSB (HT)</dc:creator>
  <cp:lastModifiedBy>TSB (HT)</cp:lastModifiedBy>
  <cp:revision>1</cp:revision>
  <cp:lastPrinted>2019-04-04T08:49:31Z</cp:lastPrinted>
  <dcterms:created xsi:type="dcterms:W3CDTF">2023-03-13T10:32:02Z</dcterms:created>
  <dcterms:modified xsi:type="dcterms:W3CDTF">2023-03-13T10:36:40Z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