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7"/>
  </p:notesMasterIdLst>
  <p:sldIdLst>
    <p:sldId id="256" r:id="rId6"/>
    <p:sldId id="258" r:id="rId7"/>
    <p:sldId id="385" r:id="rId8"/>
    <p:sldId id="427" r:id="rId9"/>
    <p:sldId id="420" r:id="rId10"/>
    <p:sldId id="451" r:id="rId11"/>
    <p:sldId id="262" r:id="rId12"/>
    <p:sldId id="263" r:id="rId13"/>
    <p:sldId id="447" r:id="rId14"/>
    <p:sldId id="306" r:id="rId15"/>
    <p:sldId id="422" r:id="rId16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B7C98-8EDC-4EB8-AB22-619DE073BAF5}" v="2" dt="2021-03-18T18:04:5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2029" autoAdjust="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dirty="0"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1457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044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2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71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9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9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75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6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2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41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5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4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3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health.aiaudit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.aiaudit.org/web/challenges/challenge-page/296/overvie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tg/SitePages/TG-Ophthalmo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fgai4htgophthalmo@lists.itu.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14492" y="935321"/>
            <a:ext cx="1994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FGAI4H-Q-017-A03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201706" y="1304653"/>
            <a:ext cx="2807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Douala, 6-9 </a:t>
            </a:r>
            <a:r>
              <a:rPr lang="en-US"/>
              <a:t>December 2022</a:t>
            </a:r>
            <a:endParaRPr lang="en-GB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35745"/>
              </p:ext>
            </p:extLst>
          </p:nvPr>
        </p:nvGraphicFramePr>
        <p:xfrm>
          <a:off x="1790700" y="3247161"/>
          <a:ext cx="8401049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89478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4159917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Arun Shroff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arunshroff@gmail.com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updates on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Topic Group on Ophthalmology</a:t>
                      </a:r>
                      <a:r>
                        <a:rPr lang="en-US" sz="1800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0862" y="0"/>
            <a:ext cx="3819552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111002"/>
            <a:ext cx="11697105" cy="6722353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Updates to TDD: </a:t>
            </a:r>
          </a:p>
          <a:p>
            <a:pPr lvl="2"/>
            <a:r>
              <a:rPr lang="en-US" sz="2400" dirty="0"/>
              <a:t>Complete remaining sections on ethics, benchmarking, reporting.</a:t>
            </a:r>
            <a:endParaRPr lang="en-GB" sz="2400" dirty="0"/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Dataset Procurement: </a:t>
            </a:r>
          </a:p>
          <a:p>
            <a:pPr lvl="1"/>
            <a:r>
              <a:rPr lang="en-US" dirty="0"/>
              <a:t>Work on procuring other datasets (India, Asia, USA, etc. to account for regional variations)</a:t>
            </a:r>
          </a:p>
          <a:p>
            <a:r>
              <a:rPr lang="en-US" dirty="0">
                <a:solidFill>
                  <a:schemeClr val="accent1"/>
                </a:solidFill>
              </a:rPr>
              <a:t>Benchmarking:</a:t>
            </a:r>
          </a:p>
          <a:p>
            <a:pPr lvl="1"/>
            <a:r>
              <a:rPr lang="en-US" dirty="0"/>
              <a:t>ML4h Audit Trial Iteration 2 – Implement </a:t>
            </a:r>
            <a:r>
              <a:rPr lang="en-US" dirty="0" err="1"/>
              <a:t>Dockerized</a:t>
            </a:r>
            <a:r>
              <a:rPr lang="en-US" dirty="0"/>
              <a:t> challenge (with images)</a:t>
            </a:r>
          </a:p>
          <a:p>
            <a:r>
              <a:rPr lang="en-US" dirty="0">
                <a:solidFill>
                  <a:schemeClr val="accent1"/>
                </a:solidFill>
              </a:rPr>
              <a:t>Prepare for Publication of TDD as ITU Deliverable:</a:t>
            </a:r>
          </a:p>
          <a:p>
            <a:pPr lvl="1"/>
            <a:r>
              <a:rPr lang="en-US" dirty="0"/>
              <a:t>Timeframe</a:t>
            </a:r>
          </a:p>
          <a:p>
            <a:pPr lvl="1"/>
            <a:r>
              <a:rPr lang="en-US" dirty="0"/>
              <a:t>Content &amp; quality review</a:t>
            </a:r>
          </a:p>
          <a:p>
            <a:pPr lvl="1"/>
            <a:r>
              <a:rPr lang="en-US" dirty="0"/>
              <a:t>Expert review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696368" y="2239363"/>
            <a:ext cx="3322840" cy="7017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Thank you!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A6871-B7BD-43F3-9FF2-4005A2D43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35" y="418153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</p:spPr>
        <p:txBody>
          <a:bodyPr>
            <a:normAutofit/>
          </a:bodyPr>
          <a:lstStyle/>
          <a:p>
            <a:r>
              <a:rPr lang="en-GB" sz="5400" dirty="0"/>
              <a:t>Meeting N Topic Group Update</a:t>
            </a:r>
            <a:br>
              <a:rPr lang="en-GB" dirty="0"/>
            </a:br>
            <a:r>
              <a:rPr lang="en-GB" sz="5400" dirty="0"/>
              <a:t>Ophthalmology (</a:t>
            </a:r>
            <a:r>
              <a:rPr lang="en-US" sz="5400" dirty="0"/>
              <a:t>TG-</a:t>
            </a:r>
            <a:r>
              <a:rPr lang="en-US" sz="5400" dirty="0" err="1"/>
              <a:t>Ophthalmo</a:t>
            </a:r>
            <a:r>
              <a:rPr lang="en-US" sz="5400" dirty="0"/>
              <a:t> </a:t>
            </a:r>
            <a:r>
              <a:rPr lang="en-GB" sz="5400" dirty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</p:spPr>
        <p:txBody>
          <a:bodyPr>
            <a:normAutofit/>
          </a:bodyPr>
          <a:lstStyle/>
          <a:p>
            <a:r>
              <a:rPr lang="en-US" dirty="0"/>
              <a:t>Meeting Q, 6 Dec – 9 Dec 2022</a:t>
            </a:r>
            <a:endParaRPr lang="en-GB" dirty="0"/>
          </a:p>
          <a:p>
            <a:r>
              <a:rPr lang="en-US" sz="2800" dirty="0"/>
              <a:t>Arun Shroff, </a:t>
            </a:r>
            <a:r>
              <a:rPr lang="en-US" dirty="0"/>
              <a:t>Topic Driver, TG-Ophthalmology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8" y="231227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167" y="49123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28" y="951970"/>
            <a:ext cx="10962690" cy="5691383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accent1"/>
              </a:solidFill>
            </a:endParaRPr>
          </a:p>
          <a:p>
            <a:r>
              <a:rPr lang="en-GB" sz="3200" dirty="0">
                <a:solidFill>
                  <a:schemeClr val="accent1"/>
                </a:solidFill>
              </a:rPr>
              <a:t>Standardized benchmarking of artificial intelligence for Ophthalmology.</a:t>
            </a:r>
          </a:p>
          <a:p>
            <a:endParaRPr lang="en-GB" sz="3200" dirty="0">
              <a:solidFill>
                <a:schemeClr val="accent1"/>
              </a:solidFill>
            </a:endParaRPr>
          </a:p>
          <a:p>
            <a:r>
              <a:rPr lang="en-US" sz="3200" dirty="0">
                <a:solidFill>
                  <a:schemeClr val="accent1"/>
                </a:solidFill>
              </a:rPr>
              <a:t>Conditions/Sub-topics in this group:</a:t>
            </a:r>
          </a:p>
          <a:p>
            <a:pPr lvl="1"/>
            <a:r>
              <a:rPr lang="en-US" sz="2600" dirty="0"/>
              <a:t>Diabetic Retinopathy (DR)  </a:t>
            </a:r>
          </a:p>
          <a:p>
            <a:pPr lvl="1"/>
            <a:r>
              <a:rPr lang="en-US" sz="2600" dirty="0"/>
              <a:t>Age Related Macular Degeneration (AMD)</a:t>
            </a:r>
          </a:p>
          <a:p>
            <a:pPr lvl="1"/>
            <a:r>
              <a:rPr lang="en-GB" sz="2600" dirty="0"/>
              <a:t>Glaucoma (GC) </a:t>
            </a:r>
          </a:p>
          <a:p>
            <a:pPr lvl="1"/>
            <a:r>
              <a:rPr lang="en-GB" sz="2600" dirty="0"/>
              <a:t>Pathological Myopia (PM)</a:t>
            </a:r>
          </a:p>
          <a:p>
            <a:pPr lvl="1"/>
            <a:r>
              <a:rPr lang="en-GB" sz="2600" dirty="0"/>
              <a:t>Red Eye  (RE) – (Added Meeting G)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961" y="324528"/>
            <a:ext cx="7874815" cy="8821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DR Classifications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06650"/>
            <a:ext cx="10694194" cy="558256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b="1" dirty="0">
                <a:solidFill>
                  <a:schemeClr val="accent1"/>
                </a:solidFill>
              </a:rPr>
              <a:t>Binary: </a:t>
            </a:r>
            <a:endParaRPr lang="en-US" sz="3000" b="1" dirty="0">
              <a:solidFill>
                <a:schemeClr val="accent1"/>
              </a:solidFill>
            </a:endParaRPr>
          </a:p>
          <a:p>
            <a:pPr marL="914400" lvl="2" indent="0">
              <a:buNone/>
            </a:pPr>
            <a:r>
              <a:rPr lang="en-US" sz="32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Nogradable</a:t>
            </a:r>
            <a:r>
              <a:rPr lang="en-US" sz="2600" dirty="0"/>
              <a:t> Image)]  (Optional)</a:t>
            </a:r>
          </a:p>
          <a:p>
            <a:pPr marL="914400" lvl="2" indent="0">
              <a:buNone/>
            </a:pPr>
            <a:r>
              <a:rPr lang="en-US" sz="2600" dirty="0"/>
              <a:t>	1 (Non-referable Retinopathy   = Normal or Mild)</a:t>
            </a:r>
          </a:p>
          <a:p>
            <a:pPr marL="914400" lvl="2" indent="0">
              <a:buNone/>
            </a:pPr>
            <a:r>
              <a:rPr lang="en-US" sz="2600" dirty="0"/>
              <a:t>	2 (Referable Retinopathy  = Moderate, Severe, PDR)</a:t>
            </a:r>
          </a:p>
          <a:p>
            <a:pPr marL="457200" lvl="1" indent="0">
              <a:buNone/>
            </a:pPr>
            <a:r>
              <a:rPr lang="en-US" sz="3600" b="1" dirty="0"/>
              <a:t> </a:t>
            </a:r>
          </a:p>
          <a:p>
            <a:pPr lvl="1"/>
            <a:r>
              <a:rPr lang="en-US" sz="2600" b="1" dirty="0">
                <a:solidFill>
                  <a:schemeClr val="accent1"/>
                </a:solidFill>
              </a:rPr>
              <a:t>Multi-class Classification:</a:t>
            </a:r>
          </a:p>
          <a:p>
            <a:pPr marL="457200" lvl="1" indent="0">
              <a:buNone/>
            </a:pPr>
            <a:endParaRPr lang="en-US" sz="3700" b="1" dirty="0">
              <a:solidFill>
                <a:schemeClr val="accent1"/>
              </a:solidFill>
            </a:endParaRPr>
          </a:p>
          <a:p>
            <a:pPr marL="1371600" lvl="3" indent="0">
              <a:buNone/>
            </a:pPr>
            <a:r>
              <a:rPr lang="en-US" sz="30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Nongradable</a:t>
            </a:r>
            <a:r>
              <a:rPr lang="en-US" sz="2600" dirty="0"/>
              <a:t> Image)  ] (Optional)</a:t>
            </a:r>
          </a:p>
          <a:p>
            <a:pPr marL="1371600" lvl="3" indent="0">
              <a:buNone/>
            </a:pPr>
            <a:r>
              <a:rPr lang="en-US" sz="2600" dirty="0"/>
              <a:t>	1(Normal) </a:t>
            </a:r>
          </a:p>
          <a:p>
            <a:pPr marL="1371600" lvl="3" indent="0">
              <a:buNone/>
            </a:pPr>
            <a:r>
              <a:rPr lang="en-US" sz="2600" dirty="0"/>
              <a:t>	2 (Mild)</a:t>
            </a:r>
          </a:p>
          <a:p>
            <a:pPr marL="1371600" lvl="3" indent="0">
              <a:buNone/>
            </a:pPr>
            <a:r>
              <a:rPr lang="en-US" sz="2600" dirty="0"/>
              <a:t>	3 (Moderate NPDR)</a:t>
            </a:r>
          </a:p>
          <a:p>
            <a:pPr marL="1371600" lvl="3" indent="0">
              <a:buNone/>
            </a:pPr>
            <a:r>
              <a:rPr lang="en-US" sz="2600" dirty="0"/>
              <a:t>	4 (Severe NPDR)</a:t>
            </a:r>
          </a:p>
          <a:p>
            <a:pPr marL="1371600" lvl="3" indent="0">
              <a:buNone/>
            </a:pPr>
            <a:r>
              <a:rPr lang="en-US" sz="2600" dirty="0"/>
              <a:t>	5 (PDR)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E2233-E881-47BD-9BB5-5344B5EE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25883" y="3070411"/>
            <a:ext cx="6269150" cy="13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32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3423394" y="188158"/>
            <a:ext cx="630505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Aharoni" panose="02010803020104030203" pitchFamily="2" charset="-79"/>
              </a:rPr>
              <a:t>Benchmarking Metrics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8E9CC5-9909-41ED-86DA-EC2E660D3707}"/>
              </a:ext>
            </a:extLst>
          </p:cNvPr>
          <p:cNvSpPr/>
          <p:nvPr/>
        </p:nvSpPr>
        <p:spPr>
          <a:xfrm>
            <a:off x="1171822" y="946638"/>
            <a:ext cx="9848356" cy="619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Classification Tasks: </a:t>
            </a:r>
          </a:p>
          <a:p>
            <a:pPr marL="800100" marR="0" lvl="1" indent="-34290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Sensitivity:</a:t>
            </a:r>
          </a:p>
          <a:p>
            <a:pPr marL="1257300" marR="0" lvl="2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True Positive/(True Positive + False Negative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Specificity: </a:t>
            </a:r>
          </a:p>
          <a:p>
            <a:pPr marL="1257300" marR="0" lvl="2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True Negative/(True Negative + False Positive)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AUC (Area Under ROC);</a:t>
            </a:r>
          </a:p>
          <a:p>
            <a:pPr marL="1257300" marR="0" lvl="2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Sensitivity Vs (1-Specificity) plotted at different points of the model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Accuracy, F1 Score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800100" marR="0" lvl="1" indent="-34290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Cohen’s Kappa / Quadratic Kappa Score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Segmentation Tasks:</a:t>
            </a:r>
          </a:p>
          <a:p>
            <a:pPr marL="800100" marR="0" lvl="1" indent="-34290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IOU , Dice Coefficient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1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4000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ML Audit Trials 2.0:</a:t>
            </a:r>
            <a:endParaRPr sz="40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E7BD9F-B050-46FA-A95C-5A0F09E3A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145" y="2040231"/>
            <a:ext cx="9338118" cy="4452644"/>
          </a:xfrm>
          <a:prstGeom prst="rect">
            <a:avLst/>
          </a:prstGeom>
        </p:spPr>
      </p:pic>
      <p:sp>
        <p:nvSpPr>
          <p:cNvPr id="6" name="Google Shape;137;p8">
            <a:extLst>
              <a:ext uri="{FF2B5EF4-FFF2-40B4-BE49-F238E27FC236}">
                <a16:creationId xmlns:a16="http://schemas.microsoft.com/office/drawing/2014/main" id="{7142DD92-9AD4-409B-96B4-7C0057097242}"/>
              </a:ext>
            </a:extLst>
          </p:cNvPr>
          <p:cNvSpPr txBox="1"/>
          <p:nvPr/>
        </p:nvSpPr>
        <p:spPr>
          <a:xfrm>
            <a:off x="306460" y="1048124"/>
            <a:ext cx="10830722" cy="1608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marR="0" lvl="1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The project aims to develop a standardized benchmarking of artificial intelligence for Ophthalmology.   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4"/>
              </a:rPr>
              <a:t>https://health.aiaudit.org/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419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4000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ML Audit Trials 2.0:</a:t>
            </a:r>
            <a:endParaRPr sz="40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7"/>
          <p:cNvSpPr txBox="1"/>
          <p:nvPr/>
        </p:nvSpPr>
        <p:spPr>
          <a:xfrm>
            <a:off x="611324" y="1149929"/>
            <a:ext cx="10646003" cy="5197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marR="0" lvl="1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Participants provide their models for evaluation via the platform.</a:t>
            </a:r>
          </a:p>
          <a:p>
            <a:pPr marL="914400" marR="0" lvl="1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After submission, they fill out a qualitative questionnaire, after which the benchmarking is run against the DR dataset. </a:t>
            </a:r>
          </a:p>
          <a:p>
            <a:pPr marL="914400" marR="0" lvl="1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Roboto" panose="02000000000000000000" pitchFamily="2" charset="0"/>
                <a:ea typeface="Trebuchet MS"/>
                <a:cs typeface="Trebuchet MS"/>
                <a:sym typeface="Trebuchet MS"/>
              </a:rPr>
              <a:t>Results are provided in the form of a Q &amp; A Assessment by the audit experts</a:t>
            </a:r>
          </a:p>
          <a:p>
            <a:pPr marL="914400" marR="0" lvl="1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Roboto" panose="02000000000000000000" pitchFamily="2" charset="0"/>
                <a:ea typeface="Trebuchet MS"/>
                <a:cs typeface="Trebuchet MS"/>
                <a:sym typeface="Trebuchet MS"/>
              </a:rPr>
              <a:t>An audit report is generated containing:</a:t>
            </a:r>
          </a:p>
          <a:p>
            <a:pPr marL="1371600" marR="0" lvl="2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Roboto" panose="02000000000000000000" pitchFamily="2" charset="0"/>
                <a:ea typeface="Trebuchet MS"/>
                <a:cs typeface="Trebuchet MS"/>
                <a:sym typeface="Trebuchet MS"/>
              </a:rPr>
              <a:t>Data Specification Sheet</a:t>
            </a:r>
          </a:p>
          <a:p>
            <a:pPr marL="1371600" marR="0" lvl="2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Roboto" panose="02000000000000000000" pitchFamily="2" charset="0"/>
                <a:ea typeface="Trebuchet MS"/>
                <a:cs typeface="Trebuchet MS"/>
                <a:sym typeface="Trebuchet MS"/>
              </a:rPr>
              <a:t>ML Model Specification Sheet</a:t>
            </a:r>
          </a:p>
          <a:p>
            <a:pPr marL="1371600" marR="0" lvl="2" indent="-32004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Char char="►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Roboto" panose="02000000000000000000" pitchFamily="2" charset="0"/>
                <a:ea typeface="Trebuchet MS"/>
                <a:cs typeface="Trebuchet MS"/>
                <a:sym typeface="Trebuchet MS"/>
              </a:rPr>
              <a:t>ML Model Summary Findings</a:t>
            </a:r>
          </a:p>
          <a:p>
            <a:pPr marL="9144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ts val="1440"/>
              <a:buFont typeface="Noto Sans Symbols"/>
              <a:buNone/>
              <a:tabLst/>
              <a:defRPr/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4000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ML Audit Trials 2.0:  Progress Update</a:t>
            </a:r>
            <a:endParaRPr sz="40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8"/>
          <p:cNvSpPr txBox="1"/>
          <p:nvPr/>
        </p:nvSpPr>
        <p:spPr>
          <a:xfrm>
            <a:off x="600173" y="1137424"/>
            <a:ext cx="11130910" cy="535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914400" marR="0" lvl="1" indent="-306324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59999"/>
              <a:buFont typeface="Noto Sans Symbols"/>
              <a:buChar char="►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Tasks Completed: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Registration on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MLaudit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 platform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Updating challenge configuration files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Creating &amp; hosting a challenge (text prediction based)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Participating in the challenge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Creating an annotations &amp; submission file for text predictions</a:t>
            </a: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Completed the audit questionnaire</a:t>
            </a: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Responded to comments &amp; feedback  of audit experts</a:t>
            </a: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Completed the ML model summary</a:t>
            </a: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Generated the audit report</a:t>
            </a:r>
          </a:p>
          <a:p>
            <a:pPr marL="1371600" marR="0" lvl="2" indent="-306323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65454"/>
              <a:buFont typeface="Noto Sans Symbols"/>
              <a:buChar char="►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View challenge and audit results at: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https://health.aiaudit.org/web/challenges/challenge-page/296/overview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9144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48000"/>
              <a:buFont typeface="Noto Sans Symbols"/>
              <a:buNone/>
              <a:tabLst/>
              <a:defRPr/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062266" y="388224"/>
            <a:ext cx="80674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TG-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Ophthalmo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 Output Documents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425125" y="2074005"/>
            <a:ext cx="1160036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TDD: Topic Group Description Document (FGAI4H-Q-017-A01)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Group Call for Participation (FGAI4H-Q-017-A02)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Group Collaboration Site: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https://extranet.itu.int/sites/itu-t/focusgroups/ai4h/tg/SitePages/TG-Ophthalmo.aspx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Dedicated mailing list 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fgai4htgophthalmo@lists.itu.int​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​​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3304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GAI4H-Q-000_PPT-Template-16x9.pptx" id="{EB050EB5-7CE9-4C37-B18E-39E881A05EF8}" vid="{B07F01C1-6099-4740-A8A3-10552FEDBA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894077-B44C-4C4D-B380-B61EC26D2C82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FGAI4H-Q-000_PPT-Template-16x9</Template>
  <TotalTime>6</TotalTime>
  <Words>597</Words>
  <Application>Microsoft Office PowerPoint</Application>
  <PresentationFormat>Widescreen</PresentationFormat>
  <Paragraphs>107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等线</vt:lpstr>
      <vt:lpstr>Aharoni</vt:lpstr>
      <vt:lpstr>Arial</vt:lpstr>
      <vt:lpstr>Calibri</vt:lpstr>
      <vt:lpstr>Calibri Light</vt:lpstr>
      <vt:lpstr>Century Gothic</vt:lpstr>
      <vt:lpstr>Noto Sans Symbols</vt:lpstr>
      <vt:lpstr>Roboto</vt:lpstr>
      <vt:lpstr>Times New Roman</vt:lpstr>
      <vt:lpstr>Trebuchet MS</vt:lpstr>
      <vt:lpstr>Office 主题​​</vt:lpstr>
      <vt:lpstr>Office Theme</vt:lpstr>
      <vt:lpstr>PowerPoint Presentation</vt:lpstr>
      <vt:lpstr>Meeting N Topic Group Update Ophthalmology (TG-Ophthalmo )</vt:lpstr>
      <vt:lpstr>Topic Group – Ophthalmology </vt:lpstr>
      <vt:lpstr>Benchmarking: DR Classifications </vt:lpstr>
      <vt:lpstr>PowerPoint Presentation</vt:lpstr>
      <vt:lpstr>ML Audit Trials 2.0:</vt:lpstr>
      <vt:lpstr>ML Audit Trials 2.0:</vt:lpstr>
      <vt:lpstr>ML Audit Trials 2.0:  Progress Update</vt:lpstr>
      <vt:lpstr>PowerPoint Presentation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(TG-Ophthalmo)</dc:title>
  <dc:creator>TSB (HT)</dc:creator>
  <cp:lastModifiedBy>TSB (HT)</cp:lastModifiedBy>
  <cp:revision>1</cp:revision>
  <cp:lastPrinted>2019-04-04T08:49:31Z</cp:lastPrinted>
  <dcterms:created xsi:type="dcterms:W3CDTF">2023-03-14T14:06:13Z</dcterms:created>
  <dcterms:modified xsi:type="dcterms:W3CDTF">2023-03-14T14:13:03Z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