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Lst>
  <p:notesMasterIdLst>
    <p:notesMasterId r:id="rId16"/>
  </p:notesMasterIdLst>
  <p:sldIdLst>
    <p:sldId id="256" r:id="rId6"/>
    <p:sldId id="518" r:id="rId7"/>
    <p:sldId id="724" r:id="rId8"/>
    <p:sldId id="725" r:id="rId9"/>
    <p:sldId id="726" r:id="rId10"/>
    <p:sldId id="727" r:id="rId11"/>
    <p:sldId id="728" r:id="rId12"/>
    <p:sldId id="732" r:id="rId13"/>
    <p:sldId id="735" r:id="rId14"/>
    <p:sldId id="734" r:id="rId15"/>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31AB83B-5338-4E75-8C94-823670921FF5}">
          <p14:sldIdLst>
            <p14:sldId id="256"/>
          </p14:sldIdLst>
        </p14:section>
        <p14:section name="Seção Padrão" id="{AD12D9D1-C6BA-4ED6-8818-BAAE8F3A34CE}">
          <p14:sldIdLst>
            <p14:sldId id="518"/>
            <p14:sldId id="724"/>
            <p14:sldId id="725"/>
            <p14:sldId id="726"/>
            <p14:sldId id="727"/>
            <p14:sldId id="728"/>
            <p14:sldId id="732"/>
            <p14:sldId id="735"/>
            <p14:sldId id="734"/>
          </p14:sldIdLst>
        </p14:section>
        <p14:section name="Seção sem Título" id="{C0D133EA-1C07-47B1-91C9-01FB30EB1F4B}">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2029" autoAdjust="0"/>
  </p:normalViewPr>
  <p:slideViewPr>
    <p:cSldViewPr snapToGrid="0">
      <p:cViewPr varScale="1">
        <p:scale>
          <a:sx n="119" d="100"/>
          <a:sy n="119" d="100"/>
        </p:scale>
        <p:origin x="96"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9378A75F-2924-419E-A2B9-0B6F81294D43}" type="datetimeFigureOut">
              <a:rPr lang="zh-CN" altLang="en-US" smtClean="0"/>
              <a:t>2023/3/8</a:t>
            </a:fld>
            <a:endParaRPr lang="zh-CN" altLang="en-US"/>
          </a:p>
        </p:txBody>
      </p:sp>
      <p:sp>
        <p:nvSpPr>
          <p:cNvPr id="4" name="幻灯片图像占位符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245FDEC2-DF3E-4D08-A694-69CAF3C42812}" type="slidenum">
              <a:rPr lang="zh-CN" altLang="en-US" smtClean="0"/>
              <a:t>‹#›</a:t>
            </a:fld>
            <a:endParaRPr lang="zh-CN" altLang="en-US"/>
          </a:p>
        </p:txBody>
      </p:sp>
    </p:spTree>
    <p:extLst>
      <p:ext uri="{BB962C8B-B14F-4D97-AF65-F5344CB8AC3E}">
        <p14:creationId xmlns:p14="http://schemas.microsoft.com/office/powerpoint/2010/main" val="171074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45FDEC2-DF3E-4D08-A694-69CAF3C42812}" type="slidenum">
              <a:rPr lang="zh-CN" altLang="en-US" smtClean="0"/>
              <a:t>1</a:t>
            </a:fld>
            <a:endParaRPr lang="zh-CN" altLang="en-US"/>
          </a:p>
        </p:txBody>
      </p:sp>
    </p:spTree>
    <p:extLst>
      <p:ext uri="{BB962C8B-B14F-4D97-AF65-F5344CB8AC3E}">
        <p14:creationId xmlns:p14="http://schemas.microsoft.com/office/powerpoint/2010/main" val="3534284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3F9EAF-E17C-4AC2-AB7F-9C9EEA231DC1}"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648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2023/3/8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76744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2023/3/8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222898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2023/3/8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786693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lvl1pPr>
              <a:defRPr/>
            </a:lvl1pPr>
          </a:lstStyle>
          <a:p>
            <a:pPr>
              <a:defRPr/>
            </a:pPr>
            <a:fld id="{36D509C5-BF8A-4D08-A481-71B08401DD48}" type="datetimeFigureOut">
              <a:rPr lang="pt-BR"/>
              <a:pPr>
                <a:defRPr/>
              </a:pPr>
              <a:t>08/03/2023</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995D3BB8-F950-4D78-BFC7-DE320DE38731}" type="slidenum">
              <a:rPr lang="pt-BR"/>
              <a:pPr>
                <a:defRPr/>
              </a:pPr>
              <a:t>‹#›</a:t>
            </a:fld>
            <a:endParaRPr lang="pt-BR"/>
          </a:p>
        </p:txBody>
      </p:sp>
    </p:spTree>
    <p:extLst>
      <p:ext uri="{BB962C8B-B14F-4D97-AF65-F5344CB8AC3E}">
        <p14:creationId xmlns:p14="http://schemas.microsoft.com/office/powerpoint/2010/main" val="2674986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lvl1pPr>
              <a:defRPr/>
            </a:lvl1pPr>
          </a:lstStyle>
          <a:p>
            <a:pPr>
              <a:defRPr/>
            </a:pPr>
            <a:fld id="{BC5F4CE1-4220-491E-9A52-6C79B117FC95}" type="datetimeFigureOut">
              <a:rPr lang="pt-BR"/>
              <a:pPr>
                <a:defRPr/>
              </a:pPr>
              <a:t>08/03/2023</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FD1B0E2E-A648-4C4C-BCC7-EBFD39E9CEBD}" type="slidenum">
              <a:rPr lang="pt-BR"/>
              <a:pPr>
                <a:defRPr/>
              </a:pPr>
              <a:t>‹#›</a:t>
            </a:fld>
            <a:endParaRPr lang="pt-BR"/>
          </a:p>
        </p:txBody>
      </p:sp>
    </p:spTree>
    <p:extLst>
      <p:ext uri="{BB962C8B-B14F-4D97-AF65-F5344CB8AC3E}">
        <p14:creationId xmlns:p14="http://schemas.microsoft.com/office/powerpoint/2010/main" val="438629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lvl1pPr>
              <a:defRPr/>
            </a:lvl1pPr>
          </a:lstStyle>
          <a:p>
            <a:pPr>
              <a:defRPr/>
            </a:pPr>
            <a:fld id="{A5D0291E-5144-4C65-9B87-AA8CB22BC277}" type="datetimeFigureOut">
              <a:rPr lang="pt-BR"/>
              <a:pPr>
                <a:defRPr/>
              </a:pPr>
              <a:t>08/03/2023</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3BE10B2C-02F9-47E7-8B77-41E6976B27C7}" type="slidenum">
              <a:rPr lang="pt-BR"/>
              <a:pPr>
                <a:defRPr/>
              </a:pPr>
              <a:t>‹#›</a:t>
            </a:fld>
            <a:endParaRPr lang="pt-BR"/>
          </a:p>
        </p:txBody>
      </p:sp>
    </p:spTree>
    <p:extLst>
      <p:ext uri="{BB962C8B-B14F-4D97-AF65-F5344CB8AC3E}">
        <p14:creationId xmlns:p14="http://schemas.microsoft.com/office/powerpoint/2010/main" val="1872541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3"/>
          <p:cNvSpPr>
            <a:spLocks noGrp="1"/>
          </p:cNvSpPr>
          <p:nvPr>
            <p:ph type="dt" sz="half" idx="10"/>
          </p:nvPr>
        </p:nvSpPr>
        <p:spPr/>
        <p:txBody>
          <a:bodyPr/>
          <a:lstStyle>
            <a:lvl1pPr>
              <a:defRPr/>
            </a:lvl1pPr>
          </a:lstStyle>
          <a:p>
            <a:pPr>
              <a:defRPr/>
            </a:pPr>
            <a:fld id="{296B97FC-2FF7-46E3-A9BE-BBF86E56A45D}" type="datetimeFigureOut">
              <a:rPr lang="pt-BR"/>
              <a:pPr>
                <a:defRPr/>
              </a:pPr>
              <a:t>08/03/2023</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3DD47632-BB49-47C3-838A-A4867033644D}" type="slidenum">
              <a:rPr lang="pt-BR"/>
              <a:pPr>
                <a:defRPr/>
              </a:pPr>
              <a:t>‹#›</a:t>
            </a:fld>
            <a:endParaRPr lang="pt-BR"/>
          </a:p>
        </p:txBody>
      </p:sp>
    </p:spTree>
    <p:extLst>
      <p:ext uri="{BB962C8B-B14F-4D97-AF65-F5344CB8AC3E}">
        <p14:creationId xmlns:p14="http://schemas.microsoft.com/office/powerpoint/2010/main" val="1651527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3"/>
          <p:cNvSpPr>
            <a:spLocks noGrp="1"/>
          </p:cNvSpPr>
          <p:nvPr>
            <p:ph type="dt" sz="half" idx="10"/>
          </p:nvPr>
        </p:nvSpPr>
        <p:spPr/>
        <p:txBody>
          <a:bodyPr/>
          <a:lstStyle>
            <a:lvl1pPr>
              <a:defRPr/>
            </a:lvl1pPr>
          </a:lstStyle>
          <a:p>
            <a:pPr>
              <a:defRPr/>
            </a:pPr>
            <a:fld id="{9D21F886-4A9F-4CC8-A492-91C02B4F2F7F}" type="datetimeFigureOut">
              <a:rPr lang="pt-BR"/>
              <a:pPr>
                <a:defRPr/>
              </a:pPr>
              <a:t>08/03/2023</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3B30DEFF-6FB8-4625-88BD-471DD767AF1F}" type="slidenum">
              <a:rPr lang="pt-BR"/>
              <a:pPr>
                <a:defRPr/>
              </a:pPr>
              <a:t>‹#›</a:t>
            </a:fld>
            <a:endParaRPr lang="pt-BR"/>
          </a:p>
        </p:txBody>
      </p:sp>
    </p:spTree>
    <p:extLst>
      <p:ext uri="{BB962C8B-B14F-4D97-AF65-F5344CB8AC3E}">
        <p14:creationId xmlns:p14="http://schemas.microsoft.com/office/powerpoint/2010/main" val="2800329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3"/>
          <p:cNvSpPr>
            <a:spLocks noGrp="1"/>
          </p:cNvSpPr>
          <p:nvPr>
            <p:ph type="dt" sz="half" idx="10"/>
          </p:nvPr>
        </p:nvSpPr>
        <p:spPr/>
        <p:txBody>
          <a:bodyPr/>
          <a:lstStyle>
            <a:lvl1pPr>
              <a:defRPr/>
            </a:lvl1pPr>
          </a:lstStyle>
          <a:p>
            <a:pPr>
              <a:defRPr/>
            </a:pPr>
            <a:fld id="{E8D1CF39-1508-43C8-99F9-D97F5E857416}" type="datetimeFigureOut">
              <a:rPr lang="pt-BR"/>
              <a:pPr>
                <a:defRPr/>
              </a:pPr>
              <a:t>08/03/2023</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1A83A954-BE5A-47DB-A605-DA4538390A91}" type="slidenum">
              <a:rPr lang="pt-BR"/>
              <a:pPr>
                <a:defRPr/>
              </a:pPr>
              <a:t>‹#›</a:t>
            </a:fld>
            <a:endParaRPr lang="pt-BR"/>
          </a:p>
        </p:txBody>
      </p:sp>
    </p:spTree>
    <p:extLst>
      <p:ext uri="{BB962C8B-B14F-4D97-AF65-F5344CB8AC3E}">
        <p14:creationId xmlns:p14="http://schemas.microsoft.com/office/powerpoint/2010/main" val="1611324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B1C50998-EC5F-4542-90F2-6A42C9D493EA}" type="datetimeFigureOut">
              <a:rPr lang="pt-BR"/>
              <a:pPr>
                <a:defRPr/>
              </a:pPr>
              <a:t>08/03/2023</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AE31E7D8-0C55-4C06-8A3E-82F479616969}" type="slidenum">
              <a:rPr lang="pt-BR"/>
              <a:pPr>
                <a:defRPr/>
              </a:pPr>
              <a:t>‹#›</a:t>
            </a:fld>
            <a:endParaRPr lang="pt-BR"/>
          </a:p>
        </p:txBody>
      </p:sp>
    </p:spTree>
    <p:extLst>
      <p:ext uri="{BB962C8B-B14F-4D97-AF65-F5344CB8AC3E}">
        <p14:creationId xmlns:p14="http://schemas.microsoft.com/office/powerpoint/2010/main" val="13792501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5F2B752E-2E13-4241-A288-D377537F0C3D}" type="datetimeFigureOut">
              <a:rPr lang="pt-BR"/>
              <a:pPr>
                <a:defRPr/>
              </a:pPr>
              <a:t>08/03/2023</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F420F76E-895D-44B7-85A1-7F2E0FA3FD76}" type="slidenum">
              <a:rPr lang="pt-BR"/>
              <a:pPr>
                <a:defRPr/>
              </a:pPr>
              <a:t>‹#›</a:t>
            </a:fld>
            <a:endParaRPr lang="pt-BR"/>
          </a:p>
        </p:txBody>
      </p:sp>
    </p:spTree>
    <p:extLst>
      <p:ext uri="{BB962C8B-B14F-4D97-AF65-F5344CB8AC3E}">
        <p14:creationId xmlns:p14="http://schemas.microsoft.com/office/powerpoint/2010/main" val="666429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2023/3/8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7288388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F3B143F3-1A1F-4BA9-A264-652DCDF38342}" type="datetimeFigureOut">
              <a:rPr lang="pt-BR"/>
              <a:pPr>
                <a:defRPr/>
              </a:pPr>
              <a:t>08/03/2023</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B62B0C6F-BCFD-4A34-978E-7F8253E073DE}" type="slidenum">
              <a:rPr lang="pt-BR"/>
              <a:pPr>
                <a:defRPr/>
              </a:pPr>
              <a:t>‹#›</a:t>
            </a:fld>
            <a:endParaRPr lang="pt-BR"/>
          </a:p>
        </p:txBody>
      </p:sp>
    </p:spTree>
    <p:extLst>
      <p:ext uri="{BB962C8B-B14F-4D97-AF65-F5344CB8AC3E}">
        <p14:creationId xmlns:p14="http://schemas.microsoft.com/office/powerpoint/2010/main" val="784284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lvl1pPr>
              <a:defRPr/>
            </a:lvl1pPr>
          </a:lstStyle>
          <a:p>
            <a:pPr>
              <a:defRPr/>
            </a:pPr>
            <a:fld id="{4BF3C425-6282-43AD-8585-BDF70F98110A}" type="datetimeFigureOut">
              <a:rPr lang="pt-BR"/>
              <a:pPr>
                <a:defRPr/>
              </a:pPr>
              <a:t>08/03/2023</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3A910193-F430-4FCC-890A-0F0BAFF6C6DB}" type="slidenum">
              <a:rPr lang="pt-BR"/>
              <a:pPr>
                <a:defRPr/>
              </a:pPr>
              <a:t>‹#›</a:t>
            </a:fld>
            <a:endParaRPr lang="pt-BR"/>
          </a:p>
        </p:txBody>
      </p:sp>
    </p:spTree>
    <p:extLst>
      <p:ext uri="{BB962C8B-B14F-4D97-AF65-F5344CB8AC3E}">
        <p14:creationId xmlns:p14="http://schemas.microsoft.com/office/powerpoint/2010/main" val="39010380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lvl1pPr>
              <a:defRPr/>
            </a:lvl1pPr>
          </a:lstStyle>
          <a:p>
            <a:pPr>
              <a:defRPr/>
            </a:pPr>
            <a:fld id="{78EE6F10-9575-4CEA-962E-0121492E02E2}" type="datetimeFigureOut">
              <a:rPr lang="pt-BR"/>
              <a:pPr>
                <a:defRPr/>
              </a:pPr>
              <a:t>08/03/2023</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E4BBA6F0-958D-4C7B-BBE3-1F64FCDAEA19}" type="slidenum">
              <a:rPr lang="pt-BR"/>
              <a:pPr>
                <a:defRPr/>
              </a:pPr>
              <a:t>‹#›</a:t>
            </a:fld>
            <a:endParaRPr lang="pt-BR"/>
          </a:p>
        </p:txBody>
      </p:sp>
    </p:spTree>
    <p:extLst>
      <p:ext uri="{BB962C8B-B14F-4D97-AF65-F5344CB8AC3E}">
        <p14:creationId xmlns:p14="http://schemas.microsoft.com/office/powerpoint/2010/main" val="336493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24E67A-AF0E-4819-AC53-2E46C7DFBD72}" type="datetimeFigureOut">
              <a:rPr lang="zh-CN" altLang="en-US" smtClean="0"/>
              <a:t>2023/3/8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772943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24E67A-AF0E-4819-AC53-2E46C7DFBD72}" type="datetimeFigureOut">
              <a:rPr lang="zh-CN" altLang="en-US" smtClean="0"/>
              <a:t>2023/3/8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764831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24E67A-AF0E-4819-AC53-2E46C7DFBD72}" type="datetimeFigureOut">
              <a:rPr lang="zh-CN" altLang="en-US" smtClean="0"/>
              <a:t>2023/3/8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087325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24E67A-AF0E-4819-AC53-2E46C7DFBD72}" type="datetimeFigureOut">
              <a:rPr lang="zh-CN" altLang="en-US" smtClean="0"/>
              <a:t>2023/3/8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526581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4E67A-AF0E-4819-AC53-2E46C7DFBD72}" type="datetimeFigureOut">
              <a:rPr lang="zh-CN" altLang="en-US" smtClean="0"/>
              <a:t>2023/3/8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343501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2023/3/8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4038273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2023/3/8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416724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4E67A-AF0E-4819-AC53-2E46C7DFBD72}" type="datetimeFigureOut">
              <a:rPr lang="zh-CN" altLang="en-US" smtClean="0"/>
              <a:t>2023/3/8</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1197870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en-US"/>
              <a:t>Clique para editar o título mestre</a:t>
            </a:r>
          </a:p>
        </p:txBody>
      </p:sp>
      <p:sp>
        <p:nvSpPr>
          <p:cNvPr id="1027" name="Espaço Reservado para Texto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en-US"/>
              <a:t>Clique para editar o texto mestre</a:t>
            </a:r>
          </a:p>
          <a:p>
            <a:pPr lvl="1"/>
            <a:r>
              <a:rPr lang="pt-BR" altLang="en-US"/>
              <a:t>Segundo nível</a:t>
            </a:r>
          </a:p>
          <a:p>
            <a:pPr lvl="2"/>
            <a:r>
              <a:rPr lang="pt-BR" altLang="en-US"/>
              <a:t>Terceiro nível</a:t>
            </a:r>
          </a:p>
          <a:p>
            <a:pPr lvl="3"/>
            <a:r>
              <a:rPr lang="pt-BR" altLang="en-US"/>
              <a:t>Quarto nível</a:t>
            </a:r>
          </a:p>
          <a:p>
            <a:pPr lvl="4"/>
            <a:r>
              <a:rPr lang="pt-BR" altLang="en-US"/>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8592EED-FC45-4970-8CD7-537357737A17}" type="datetimeFigureOut">
              <a:rPr lang="pt-BR"/>
              <a:pPr>
                <a:defRPr/>
              </a:pPr>
              <a:t>08/03/2023</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6A2797B-D020-4117-BAB6-9A391965733B}" type="slidenum">
              <a:rPr lang="pt-BR"/>
              <a:pPr>
                <a:defRPr/>
              </a:pPr>
              <a:t>‹#›</a:t>
            </a:fld>
            <a:endParaRPr lang="pt-BR"/>
          </a:p>
        </p:txBody>
      </p:sp>
    </p:spTree>
    <p:extLst>
      <p:ext uri="{BB962C8B-B14F-4D97-AF65-F5344CB8AC3E}">
        <p14:creationId xmlns:p14="http://schemas.microsoft.com/office/powerpoint/2010/main" val="29938183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8C7CA0D1-8B49-4675-8A5E-57C7F64475C1}"/>
              </a:ext>
            </a:extLst>
          </p:cNvPr>
          <p:cNvSpPr/>
          <p:nvPr/>
        </p:nvSpPr>
        <p:spPr>
          <a:xfrm>
            <a:off x="8014492" y="935321"/>
            <a:ext cx="1994393" cy="369332"/>
          </a:xfrm>
          <a:prstGeom prst="rect">
            <a:avLst/>
          </a:prstGeom>
        </p:spPr>
        <p:txBody>
          <a:bodyPr wrap="none">
            <a:spAutoFit/>
          </a:bodyPr>
          <a:lstStyle/>
          <a:p>
            <a:pPr algn="r"/>
            <a:r>
              <a:rPr lang="en-GB" b="1" dirty="0"/>
              <a:t>FGAI4H-Q-015-A03</a:t>
            </a:r>
          </a:p>
        </p:txBody>
      </p:sp>
      <p:sp>
        <p:nvSpPr>
          <p:cNvPr id="10" name="Rectangle 9">
            <a:extLst>
              <a:ext uri="{FF2B5EF4-FFF2-40B4-BE49-F238E27FC236}">
                <a16:creationId xmlns:a16="http://schemas.microsoft.com/office/drawing/2014/main" id="{D36F58C8-2F54-4864-94DC-A069EA8D2640}"/>
              </a:ext>
            </a:extLst>
          </p:cNvPr>
          <p:cNvSpPr/>
          <p:nvPr/>
        </p:nvSpPr>
        <p:spPr>
          <a:xfrm>
            <a:off x="7201706" y="1304653"/>
            <a:ext cx="2807179" cy="369332"/>
          </a:xfrm>
          <a:prstGeom prst="rect">
            <a:avLst/>
          </a:prstGeom>
        </p:spPr>
        <p:txBody>
          <a:bodyPr wrap="none">
            <a:spAutoFit/>
          </a:bodyPr>
          <a:lstStyle/>
          <a:p>
            <a:pPr algn="r"/>
            <a:r>
              <a:rPr lang="en-US" dirty="0"/>
              <a:t>Douala, 6-9 December 2022</a:t>
            </a:r>
            <a:endParaRPr lang="en-GB" dirty="0"/>
          </a:p>
        </p:txBody>
      </p:sp>
      <p:graphicFrame>
        <p:nvGraphicFramePr>
          <p:cNvPr id="14" name="Table 2">
            <a:extLst>
              <a:ext uri="{FF2B5EF4-FFF2-40B4-BE49-F238E27FC236}">
                <a16:creationId xmlns:a16="http://schemas.microsoft.com/office/drawing/2014/main" id="{F23ADA95-2EB2-45F5-AA21-8B52FA9A9E11}"/>
              </a:ext>
            </a:extLst>
          </p:cNvPr>
          <p:cNvGraphicFramePr>
            <a:graphicFrameLocks noGrp="1"/>
          </p:cNvGraphicFramePr>
          <p:nvPr>
            <p:extLst>
              <p:ext uri="{D42A27DB-BD31-4B8C-83A1-F6EECF244321}">
                <p14:modId xmlns:p14="http://schemas.microsoft.com/office/powerpoint/2010/main" val="2116713818"/>
              </p:ext>
            </p:extLst>
          </p:nvPr>
        </p:nvGraphicFramePr>
        <p:xfrm>
          <a:off x="1790700" y="3247161"/>
          <a:ext cx="8401049" cy="1828800"/>
        </p:xfrm>
        <a:graphic>
          <a:graphicData uri="http://schemas.openxmlformats.org/drawingml/2006/table">
            <a:tbl>
              <a:tblPr firstRow="1" bandRow="1">
                <a:tableStyleId>{2D5ABB26-0587-4C30-8999-92F81FD0307C}</a:tableStyleId>
              </a:tblPr>
              <a:tblGrid>
                <a:gridCol w="1346348">
                  <a:extLst>
                    <a:ext uri="{9D8B030D-6E8A-4147-A177-3AD203B41FA5}">
                      <a16:colId xmlns:a16="http://schemas.microsoft.com/office/drawing/2014/main" val="3760236376"/>
                    </a:ext>
                  </a:extLst>
                </a:gridCol>
                <a:gridCol w="3476483">
                  <a:extLst>
                    <a:ext uri="{9D8B030D-6E8A-4147-A177-3AD203B41FA5}">
                      <a16:colId xmlns:a16="http://schemas.microsoft.com/office/drawing/2014/main" val="4118390399"/>
                    </a:ext>
                  </a:extLst>
                </a:gridCol>
                <a:gridCol w="3578218">
                  <a:extLst>
                    <a:ext uri="{9D8B030D-6E8A-4147-A177-3AD203B41FA5}">
                      <a16:colId xmlns:a16="http://schemas.microsoft.com/office/drawing/2014/main" val="3689152469"/>
                    </a:ext>
                  </a:extLst>
                </a:gridCol>
              </a:tblGrid>
              <a:tr h="365760">
                <a:tc>
                  <a:txBody>
                    <a:bodyPr/>
                    <a:lstStyle/>
                    <a:p>
                      <a:r>
                        <a:rPr lang="en-US" sz="1800" b="1" dirty="0"/>
                        <a:t>Source:</a:t>
                      </a:r>
                      <a:endParaRPr lang="en-GB" sz="1800" b="1" dirty="0"/>
                    </a:p>
                  </a:txBody>
                  <a:tcPr marL="68580" marR="68580" marT="34290" marB="34290"/>
                </a:tc>
                <a:tc gridSpan="2">
                  <a:txBody>
                    <a:bodyPr/>
                    <a:lstStyle/>
                    <a:p>
                      <a:r>
                        <a:rPr lang="en-GB" sz="1800" b="0" i="0" kern="1200" dirty="0">
                          <a:solidFill>
                            <a:schemeClr val="tx1"/>
                          </a:solidFill>
                          <a:effectLst/>
                          <a:latin typeface="+mn-lt"/>
                          <a:ea typeface="+mn-ea"/>
                          <a:cs typeface="+mn-cs"/>
                        </a:rPr>
                        <a:t>TG-MCH Topic Driver</a:t>
                      </a:r>
                      <a:endParaRPr lang="en-GB" sz="1800" dirty="0">
                        <a:solidFill>
                          <a:srgbClr val="FF0000"/>
                        </a:solidFill>
                      </a:endParaRPr>
                    </a:p>
                  </a:txBody>
                  <a:tcPr marL="68580" marR="68580" marT="34290" marB="34290"/>
                </a:tc>
                <a:tc hMerge="1">
                  <a:txBody>
                    <a:bodyPr/>
                    <a:lstStyle/>
                    <a:p>
                      <a:endParaRPr lang="en-GB"/>
                    </a:p>
                  </a:txBody>
                  <a:tcPr/>
                </a:tc>
                <a:extLst>
                  <a:ext uri="{0D108BD9-81ED-4DB2-BD59-A6C34878D82A}">
                    <a16:rowId xmlns:a16="http://schemas.microsoft.com/office/drawing/2014/main" val="3920436266"/>
                  </a:ext>
                </a:extLst>
              </a:tr>
              <a:tr h="365760">
                <a:tc>
                  <a:txBody>
                    <a:bodyPr/>
                    <a:lstStyle/>
                    <a:p>
                      <a:r>
                        <a:rPr lang="en-US" sz="1800" b="1" dirty="0"/>
                        <a:t>Title:</a:t>
                      </a:r>
                      <a:endParaRPr lang="en-GB" sz="1800" b="1" dirty="0"/>
                    </a:p>
                  </a:txBody>
                  <a:tcPr marL="68580" marR="68580" marT="34290" marB="34290"/>
                </a:tc>
                <a:tc gridSpan="2">
                  <a:txBody>
                    <a:bodyPr/>
                    <a:lstStyle/>
                    <a:p>
                      <a:r>
                        <a:rPr lang="en-GB" sz="1800" b="0" i="0" kern="1200" dirty="0">
                          <a:solidFill>
                            <a:schemeClr val="tx1"/>
                          </a:solidFill>
                          <a:effectLst/>
                          <a:latin typeface="+mn-lt"/>
                          <a:ea typeface="+mn-ea"/>
                          <a:cs typeface="+mn-cs"/>
                        </a:rPr>
                        <a:t>Att.3 – Presentation (TG-MCH)</a:t>
                      </a:r>
                      <a:endParaRPr lang="en-GB" sz="1800" dirty="0"/>
                    </a:p>
                  </a:txBody>
                  <a:tcPr marL="68580" marR="68580" marT="34290" marB="34290"/>
                </a:tc>
                <a:tc hMerge="1">
                  <a:txBody>
                    <a:bodyPr/>
                    <a:lstStyle/>
                    <a:p>
                      <a:endParaRPr lang="en-GB"/>
                    </a:p>
                  </a:txBody>
                  <a:tcPr/>
                </a:tc>
                <a:extLst>
                  <a:ext uri="{0D108BD9-81ED-4DB2-BD59-A6C34878D82A}">
                    <a16:rowId xmlns:a16="http://schemas.microsoft.com/office/drawing/2014/main" val="994681210"/>
                  </a:ext>
                </a:extLst>
              </a:tr>
              <a:tr h="365760">
                <a:tc>
                  <a:txBody>
                    <a:bodyPr/>
                    <a:lstStyle/>
                    <a:p>
                      <a:r>
                        <a:rPr lang="en-US" sz="1800" b="1" dirty="0"/>
                        <a:t>Purpose:</a:t>
                      </a:r>
                      <a:endParaRPr lang="en-GB" sz="1800" b="1" dirty="0"/>
                    </a:p>
                  </a:txBody>
                  <a:tcPr marL="68580" marR="68580" marT="34290" marB="34290">
                    <a:lnB w="19050" cap="flat" cmpd="sng" algn="ctr">
                      <a:solidFill>
                        <a:schemeClr val="tx1"/>
                      </a:solidFill>
                      <a:prstDash val="solid"/>
                      <a:round/>
                      <a:headEnd type="none" w="med" len="med"/>
                      <a:tailEnd type="none" w="med" len="med"/>
                    </a:lnB>
                  </a:tcPr>
                </a:tc>
                <a:tc gridSpan="2">
                  <a:txBody>
                    <a:bodyPr/>
                    <a:lstStyle/>
                    <a:p>
                      <a:r>
                        <a:rPr lang="en-US" sz="1800" dirty="0"/>
                        <a:t>Information</a:t>
                      </a:r>
                      <a:endParaRPr lang="en-GB" sz="1800" dirty="0"/>
                    </a:p>
                  </a:txBody>
                  <a:tcPr marL="68580" marR="68580" marT="34290" marB="34290">
                    <a:lnB w="19050" cap="flat" cmpd="sng" algn="ctr">
                      <a:solidFill>
                        <a:schemeClr val="tx1"/>
                      </a:solidFill>
                      <a:prstDash val="solid"/>
                      <a:round/>
                      <a:headEnd type="none" w="med" len="med"/>
                      <a:tailEnd type="none" w="med" len="med"/>
                    </a:lnB>
                  </a:tcPr>
                </a:tc>
                <a:tc hMerge="1">
                  <a:txBody>
                    <a:bodyPr/>
                    <a:lstStyle/>
                    <a:p>
                      <a:endParaRPr lang="en-GB" dirty="0"/>
                    </a:p>
                  </a:txBody>
                  <a:tcPr/>
                </a:tc>
                <a:extLst>
                  <a:ext uri="{0D108BD9-81ED-4DB2-BD59-A6C34878D82A}">
                    <a16:rowId xmlns:a16="http://schemas.microsoft.com/office/drawing/2014/main" val="987445829"/>
                  </a:ext>
                </a:extLst>
              </a:tr>
              <a:tr h="365760">
                <a:tc>
                  <a:txBody>
                    <a:bodyPr/>
                    <a:lstStyle/>
                    <a:p>
                      <a:r>
                        <a:rPr lang="en-US" sz="1800" b="1" dirty="0"/>
                        <a:t>Contact:</a:t>
                      </a:r>
                      <a:endParaRPr lang="en-GB" sz="1800" b="1"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800" dirty="0"/>
                        <a:t>Alexandre Chiavegatto Filho</a:t>
                      </a:r>
                      <a:endParaRPr lang="en-GB" sz="1800" dirty="0">
                        <a:solidFill>
                          <a:srgbClr val="FF0000"/>
                        </a:solidFill>
                      </a:endParaRPr>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800" dirty="0"/>
                        <a:t>E-mail: </a:t>
                      </a:r>
                      <a:r>
                        <a:rPr lang="it-IT" sz="1800" kern="1200" dirty="0">
                          <a:solidFill>
                            <a:schemeClr val="tx1"/>
                          </a:solidFill>
                          <a:effectLst/>
                        </a:rPr>
                        <a:t>alexdiasporto@usp.br</a:t>
                      </a:r>
                      <a:endParaRPr lang="en-GB" sz="1800" dirty="0">
                        <a:solidFill>
                          <a:schemeClr val="tx1"/>
                        </a:solidFill>
                      </a:endParaRPr>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8741495"/>
                  </a:ext>
                </a:extLst>
              </a:tr>
              <a:tr h="365760">
                <a:tc>
                  <a:txBody>
                    <a:bodyPr/>
                    <a:lstStyle/>
                    <a:p>
                      <a:r>
                        <a:rPr lang="en-US" sz="1800" b="1" dirty="0"/>
                        <a:t>Abstract:</a:t>
                      </a:r>
                      <a:endParaRPr lang="en-GB" sz="1800" b="1" dirty="0"/>
                    </a:p>
                  </a:txBody>
                  <a:tcPr marL="68580" marR="68580" marT="34290" marB="34290">
                    <a:lnT w="19050" cap="flat" cmpd="sng" algn="ctr">
                      <a:solidFill>
                        <a:schemeClr val="tx1"/>
                      </a:solidFill>
                      <a:prstDash val="solid"/>
                      <a:round/>
                      <a:headEnd type="none" w="med" len="med"/>
                      <a:tailEnd type="none" w="med" len="med"/>
                    </a:lnT>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This PPT contains updates on the Topic Group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Maternal and Child Health</a:t>
                      </a:r>
                      <a:r>
                        <a:rPr lang="en-US" sz="1800" dirty="0"/>
                        <a:t>.</a:t>
                      </a:r>
                      <a:endParaRPr lang="en-GB" sz="1800" dirty="0"/>
                    </a:p>
                  </a:txBody>
                  <a:tcPr marL="68580" marR="68580" marT="34290" marB="34290">
                    <a:lnT w="19050" cap="flat" cmpd="sng" algn="ctr">
                      <a:solidFill>
                        <a:schemeClr val="tx1"/>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1297947478"/>
                  </a:ext>
                </a:extLst>
              </a:tr>
            </a:tbl>
          </a:graphicData>
        </a:graphic>
      </p:graphicFrame>
    </p:spTree>
    <p:extLst>
      <p:ext uri="{BB962C8B-B14F-4D97-AF65-F5344CB8AC3E}">
        <p14:creationId xmlns:p14="http://schemas.microsoft.com/office/powerpoint/2010/main" val="2383934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7961238" y="4631716"/>
            <a:ext cx="5713412" cy="212365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ts val="240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http://labdaps.fsp.usp.br</a:t>
            </a:r>
          </a:p>
          <a:p>
            <a:pPr marL="0" marR="0" lvl="0" indent="0" algn="l" defTabSz="914400" rtl="0" eaLnBrk="0" fontAlgn="base" latinLnBrk="0" hangingPunct="0">
              <a:lnSpc>
                <a:spcPct val="100000"/>
              </a:lnSpc>
              <a:spcBef>
                <a:spcPct val="0"/>
              </a:spcBef>
              <a:spcAft>
                <a:spcPts val="240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@SaudenoBR</a:t>
            </a:r>
          </a:p>
          <a:p>
            <a:pPr marL="0" marR="0" lvl="0" indent="0" algn="l" defTabSz="914400" rtl="0" eaLnBrk="0" fontAlgn="base" latinLnBrk="0" hangingPunct="0">
              <a:lnSpc>
                <a:spcPct val="100000"/>
              </a:lnSpc>
              <a:spcBef>
                <a:spcPct val="0"/>
              </a:spcBef>
              <a:spcAft>
                <a:spcPts val="240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@labdaps</a:t>
            </a:r>
          </a:p>
          <a:p>
            <a:pPr marL="0" marR="0" lvl="0" indent="0" algn="l" defTabSz="914400" rtl="0" eaLnBrk="0" fontAlgn="base" latinLnBrk="0" hangingPunct="0">
              <a:lnSpc>
                <a:spcPct val="100000"/>
              </a:lnSpc>
              <a:spcBef>
                <a:spcPct val="0"/>
              </a:spcBef>
              <a:spcAft>
                <a:spcPts val="240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alexdiasporto@usp.br</a:t>
            </a:r>
            <a:endPar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31748" name="Picture 2" descr="Resultado de imagem para google chrom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4579" y="4409212"/>
            <a:ext cx="10414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4" descr="Resultado de imagem para twitter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4936" y="5235285"/>
            <a:ext cx="420687"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descr="Resultado de imagem para email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2710" y="6290236"/>
            <a:ext cx="4651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ângulo 1">
            <a:extLst>
              <a:ext uri="{FF2B5EF4-FFF2-40B4-BE49-F238E27FC236}">
                <a16:creationId xmlns:a16="http://schemas.microsoft.com/office/drawing/2014/main" id="{9AADE698-616B-4CE6-9FCA-45ADC0EF879D}"/>
              </a:ext>
            </a:extLst>
          </p:cNvPr>
          <p:cNvSpPr/>
          <p:nvPr/>
        </p:nvSpPr>
        <p:spPr>
          <a:xfrm>
            <a:off x="-95537" y="3701767"/>
            <a:ext cx="5058977" cy="1446550"/>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3600" b="0" i="1"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Thank</a:t>
            </a:r>
            <a:r>
              <a:rPr kumimoji="0" lang="pt-BR" sz="36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pt-BR" sz="3600" b="0" i="1"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you</a:t>
            </a:r>
            <a:r>
              <a:rPr kumimoji="0" lang="pt-BR" sz="36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24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0" fontAlgn="base" latinLnBrk="0" hangingPunct="0">
              <a:lnSpc>
                <a:spcPct val="100000"/>
              </a:lnSpc>
              <a:spcBef>
                <a:spcPct val="0"/>
              </a:spcBef>
              <a:spcAft>
                <a:spcPts val="2400"/>
              </a:spcAft>
              <a:buClrTx/>
              <a:buSzTx/>
              <a:buFontTx/>
              <a:buNone/>
              <a:tabLst/>
              <a:defRPr/>
            </a:pPr>
            <a:r>
              <a:rPr kumimoji="0" lang="pt-BR" sz="28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pt-BR"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Alexandre </a:t>
            </a:r>
            <a:r>
              <a:rPr kumimoji="0" lang="pt-BR" sz="28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Chiavegatto</a:t>
            </a:r>
            <a:r>
              <a:rPr kumimoji="0" lang="pt-BR"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Filho</a:t>
            </a:r>
            <a:endParaRPr kumimoji="0" lang="pt-BR" sz="28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9" name="Imagem 3">
            <a:extLst>
              <a:ext uri="{FF2B5EF4-FFF2-40B4-BE49-F238E27FC236}">
                <a16:creationId xmlns:a16="http://schemas.microsoft.com/office/drawing/2014/main" id="{76182660-A83E-43C5-ABBB-DDA14C56FCD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23228" y="436678"/>
            <a:ext cx="3658888" cy="115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São Paulo, Brazil - The detailed weather forecast, long range monthly  outlook, and climate information | Weather Atlas">
            <a:extLst>
              <a:ext uri="{FF2B5EF4-FFF2-40B4-BE49-F238E27FC236}">
                <a16:creationId xmlns:a16="http://schemas.microsoft.com/office/drawing/2014/main" id="{D70B930C-75E1-46C3-992C-5181AFA48C4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1427" y="1186605"/>
            <a:ext cx="3422397" cy="196449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omo usar o Instagram em sala de aula | Desafios da Educação">
            <a:extLst>
              <a:ext uri="{FF2B5EF4-FFF2-40B4-BE49-F238E27FC236}">
                <a16:creationId xmlns:a16="http://schemas.microsoft.com/office/drawing/2014/main" id="{E67395BD-85FD-4F0B-B48D-99E59E524A0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34202" y="5689122"/>
            <a:ext cx="602153" cy="59717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m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05945" y="1644919"/>
            <a:ext cx="6293454" cy="2630664"/>
          </a:xfrm>
          <a:prstGeom prst="rect">
            <a:avLst/>
          </a:prstGeom>
        </p:spPr>
      </p:pic>
    </p:spTree>
    <p:extLst>
      <p:ext uri="{BB962C8B-B14F-4D97-AF65-F5344CB8AC3E}">
        <p14:creationId xmlns:p14="http://schemas.microsoft.com/office/powerpoint/2010/main" val="1393770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68E067FA-CE47-4CAA-93DD-9CA8658FF7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334000" y="0"/>
            <a:ext cx="6858000" cy="6858000"/>
          </a:xfrm>
          <a:prstGeom prst="rect">
            <a:avLst/>
          </a:prstGeom>
        </p:spPr>
      </p:pic>
      <p:grpSp>
        <p:nvGrpSpPr>
          <p:cNvPr id="9" name="Agrupar 8">
            <a:extLst>
              <a:ext uri="{FF2B5EF4-FFF2-40B4-BE49-F238E27FC236}">
                <a16:creationId xmlns:a16="http://schemas.microsoft.com/office/drawing/2014/main" id="{E037BB50-0022-47B0-A4FA-727EA0FEF957}"/>
              </a:ext>
            </a:extLst>
          </p:cNvPr>
          <p:cNvGrpSpPr/>
          <p:nvPr/>
        </p:nvGrpSpPr>
        <p:grpSpPr>
          <a:xfrm>
            <a:off x="887896" y="2254372"/>
            <a:ext cx="6371624" cy="3773506"/>
            <a:chOff x="32441" y="2663806"/>
            <a:chExt cx="6371624" cy="3773506"/>
          </a:xfrm>
        </p:grpSpPr>
        <p:sp>
          <p:nvSpPr>
            <p:cNvPr id="4" name="CaixaDeTexto 3">
              <a:extLst>
                <a:ext uri="{FF2B5EF4-FFF2-40B4-BE49-F238E27FC236}">
                  <a16:creationId xmlns:a16="http://schemas.microsoft.com/office/drawing/2014/main" id="{F8FC5BBB-7923-4590-B11E-80A440585168}"/>
                </a:ext>
              </a:extLst>
            </p:cNvPr>
            <p:cNvSpPr txBox="1"/>
            <p:nvPr/>
          </p:nvSpPr>
          <p:spPr>
            <a:xfrm>
              <a:off x="32441" y="2663806"/>
              <a:ext cx="6371624" cy="1802481"/>
            </a:xfrm>
            <a:prstGeom prst="rect">
              <a:avLst/>
            </a:prstGeom>
            <a:noFill/>
          </p:spPr>
          <p:txBody>
            <a:bodyPr wrap="square" rtlCol="0">
              <a:spAutoFit/>
            </a:bodyPr>
            <a:lstStyle/>
            <a:p>
              <a:pPr marL="0" marR="0" lvl="0" indent="0" algn="ctr" defTabSz="914400" rtl="0" eaLnBrk="0" fontAlgn="base" latinLnBrk="0" hangingPunct="0">
                <a:lnSpc>
                  <a:spcPct val="120000"/>
                </a:lnSpc>
                <a:spcBef>
                  <a:spcPct val="0"/>
                </a:spcBef>
                <a:spcAft>
                  <a:spcPct val="0"/>
                </a:spcAft>
                <a:buClrTx/>
                <a:buSzTx/>
                <a:buFontTx/>
                <a:buNone/>
                <a:tabLst/>
                <a:defRPr/>
              </a:pPr>
              <a:r>
                <a:rPr kumimoji="0" lang="pt-BR" altLang="en-US" sz="4800" b="0" i="0" u="none" strike="noStrike" kern="1200" cap="none" spc="0" normalizeH="0" baseline="0" noProof="0" dirty="0">
                  <a:ln>
                    <a:noFill/>
                  </a:ln>
                  <a:solidFill>
                    <a:srgbClr val="44546A">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AI for Maternal </a:t>
              </a:r>
              <a:r>
                <a:rPr kumimoji="0" lang="pt-BR" altLang="en-US" sz="4800" b="0" i="0" u="none" strike="noStrike" kern="1200" cap="none" spc="0" normalizeH="0" baseline="0" noProof="0" dirty="0" err="1">
                  <a:ln>
                    <a:noFill/>
                  </a:ln>
                  <a:solidFill>
                    <a:srgbClr val="44546A">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and</a:t>
              </a:r>
              <a:r>
                <a:rPr kumimoji="0" lang="pt-BR" altLang="en-US" sz="4800" b="0" i="0" u="none" strike="noStrike" kern="1200" cap="none" spc="0" normalizeH="0" baseline="0" noProof="0" dirty="0">
                  <a:ln>
                    <a:noFill/>
                  </a:ln>
                  <a:solidFill>
                    <a:srgbClr val="44546A">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pt-BR" altLang="en-US" sz="4800" b="0" i="0" u="none" strike="noStrike" kern="1200" cap="none" spc="0" normalizeH="0" baseline="0" noProof="0" dirty="0" err="1">
                  <a:ln>
                    <a:noFill/>
                  </a:ln>
                  <a:solidFill>
                    <a:srgbClr val="44546A">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Child</a:t>
              </a:r>
              <a:r>
                <a:rPr kumimoji="0" lang="pt-BR" altLang="en-US" sz="4800" b="0" i="0" u="none" strike="noStrike" kern="1200" cap="none" spc="0" normalizeH="0" baseline="0" noProof="0" dirty="0">
                  <a:ln>
                    <a:noFill/>
                  </a:ln>
                  <a:solidFill>
                    <a:srgbClr val="44546A">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 Health</a:t>
              </a:r>
              <a:endParaRPr kumimoji="0" lang="pt-BR" altLang="en-US" sz="6000" b="0" i="1" u="none" strike="noStrike" kern="1200" cap="none" spc="0" normalizeH="0" baseline="0" noProof="0" dirty="0">
                <a:ln>
                  <a:noFill/>
                </a:ln>
                <a:solidFill>
                  <a:srgbClr val="44546A">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CaixaDeTexto 4">
              <a:extLst>
                <a:ext uri="{FF2B5EF4-FFF2-40B4-BE49-F238E27FC236}">
                  <a16:creationId xmlns:a16="http://schemas.microsoft.com/office/drawing/2014/main" id="{E30C5DB0-48A9-4D3B-B008-1AB7B4FE0C52}"/>
                </a:ext>
              </a:extLst>
            </p:cNvPr>
            <p:cNvSpPr txBox="1"/>
            <p:nvPr/>
          </p:nvSpPr>
          <p:spPr>
            <a:xfrm>
              <a:off x="148953" y="4507006"/>
              <a:ext cx="6138600" cy="83099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altLang="en-US" sz="2400" b="0" i="0" u="none" strike="noStrike" kern="1200" cap="none" spc="0" normalizeH="0" baseline="0" noProof="0" dirty="0">
                  <a:ln>
                    <a:noFill/>
                  </a:ln>
                  <a:solidFill>
                    <a:srgbClr val="44546A">
                      <a:lumMod val="75000"/>
                    </a:srgbClr>
                  </a:solidFill>
                  <a:effectLst/>
                  <a:uLnTx/>
                  <a:uFillTx/>
                  <a:latin typeface="Century" panose="02040604050505020304" pitchFamily="18" charset="0"/>
                  <a:ea typeface="Open Sans" panose="020B0606030504020204" pitchFamily="34" charset="0"/>
                  <a:cs typeface="Open Sans" panose="020B0606030504020204" pitchFamily="34" charset="0"/>
                </a:rPr>
                <a:t>Assoc. </a:t>
              </a:r>
              <a:r>
                <a:rPr kumimoji="0" lang="pt-BR" altLang="en-US" sz="2400" b="0" i="0" u="none" strike="noStrike" kern="1200" cap="none" spc="0" normalizeH="0" baseline="0" noProof="0" dirty="0" err="1">
                  <a:ln>
                    <a:noFill/>
                  </a:ln>
                  <a:solidFill>
                    <a:srgbClr val="44546A">
                      <a:lumMod val="75000"/>
                    </a:srgbClr>
                  </a:solidFill>
                  <a:effectLst/>
                  <a:uLnTx/>
                  <a:uFillTx/>
                  <a:latin typeface="Century" panose="02040604050505020304" pitchFamily="18" charset="0"/>
                  <a:ea typeface="Open Sans" panose="020B0606030504020204" pitchFamily="34" charset="0"/>
                  <a:cs typeface="Open Sans" panose="020B0606030504020204" pitchFamily="34" charset="0"/>
                </a:rPr>
                <a:t>Prof</a:t>
              </a:r>
              <a:r>
                <a:rPr kumimoji="0" lang="pt-BR" altLang="en-US" sz="2400" b="0" i="0" u="none" strike="noStrike" kern="1200" cap="none" spc="0" normalizeH="0" baseline="0" noProof="0" dirty="0">
                  <a:ln>
                    <a:noFill/>
                  </a:ln>
                  <a:solidFill>
                    <a:srgbClr val="44546A">
                      <a:lumMod val="75000"/>
                    </a:srgbClr>
                  </a:solidFill>
                  <a:effectLst/>
                  <a:uLnTx/>
                  <a:uFillTx/>
                  <a:latin typeface="Century" panose="02040604050505020304" pitchFamily="18" charset="0"/>
                  <a:ea typeface="Open Sans" panose="020B0606030504020204" pitchFamily="34" charset="0"/>
                  <a:cs typeface="Open Sans" panose="020B0606030504020204" pitchFamily="34" charset="0"/>
                </a:rPr>
                <a:t> .Alexandre </a:t>
              </a:r>
              <a:r>
                <a:rPr kumimoji="0" lang="pt-BR" altLang="en-US" sz="2400" b="0" i="0" u="none" strike="noStrike" kern="1200" cap="none" spc="0" normalizeH="0" baseline="0" noProof="0" dirty="0" err="1">
                  <a:ln>
                    <a:noFill/>
                  </a:ln>
                  <a:solidFill>
                    <a:srgbClr val="44546A">
                      <a:lumMod val="75000"/>
                    </a:srgbClr>
                  </a:solidFill>
                  <a:effectLst/>
                  <a:uLnTx/>
                  <a:uFillTx/>
                  <a:latin typeface="Century" panose="02040604050505020304" pitchFamily="18" charset="0"/>
                  <a:ea typeface="Open Sans" panose="020B0606030504020204" pitchFamily="34" charset="0"/>
                  <a:cs typeface="Open Sans" panose="020B0606030504020204" pitchFamily="34" charset="0"/>
                </a:rPr>
                <a:t>Chiavegatto</a:t>
              </a:r>
              <a:r>
                <a:rPr kumimoji="0" lang="pt-BR" altLang="en-US" sz="2400" b="0" i="0" u="none" strike="noStrike" kern="1200" cap="none" spc="0" normalizeH="0" baseline="0" noProof="0" dirty="0">
                  <a:ln>
                    <a:noFill/>
                  </a:ln>
                  <a:solidFill>
                    <a:srgbClr val="44546A">
                      <a:lumMod val="75000"/>
                    </a:srgbClr>
                  </a:solidFill>
                  <a:effectLst/>
                  <a:uLnTx/>
                  <a:uFillTx/>
                  <a:latin typeface="Century" panose="02040604050505020304" pitchFamily="18" charset="0"/>
                  <a:ea typeface="Open Sans" panose="020B0606030504020204" pitchFamily="34" charset="0"/>
                  <a:cs typeface="Open Sans" panose="020B0606030504020204" pitchFamily="34" charset="0"/>
                </a:rPr>
                <a:t> Filho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altLang="en-US" sz="2400" b="0" i="0" u="none" strike="noStrike" kern="1200" cap="none" spc="0" normalizeH="0" baseline="0" noProof="0" dirty="0" err="1">
                  <a:ln>
                    <a:noFill/>
                  </a:ln>
                  <a:solidFill>
                    <a:srgbClr val="44546A">
                      <a:lumMod val="75000"/>
                    </a:srgbClr>
                  </a:solidFill>
                  <a:effectLst/>
                  <a:uLnTx/>
                  <a:uFillTx/>
                  <a:latin typeface="Century" panose="02040604050505020304" pitchFamily="18" charset="0"/>
                  <a:ea typeface="Open Sans" panose="020B0606030504020204" pitchFamily="34" charset="0"/>
                  <a:cs typeface="Open Sans" panose="020B0606030504020204" pitchFamily="34" charset="0"/>
                </a:rPr>
                <a:t>University</a:t>
              </a:r>
              <a:r>
                <a:rPr kumimoji="0" lang="pt-BR" altLang="en-US" sz="2400" b="0" i="0" u="none" strike="noStrike" kern="1200" cap="none" spc="0" normalizeH="0" baseline="0" noProof="0" dirty="0">
                  <a:ln>
                    <a:noFill/>
                  </a:ln>
                  <a:solidFill>
                    <a:srgbClr val="44546A">
                      <a:lumMod val="75000"/>
                    </a:srgbClr>
                  </a:solidFill>
                  <a:effectLst/>
                  <a:uLnTx/>
                  <a:uFillTx/>
                  <a:latin typeface="Century" panose="02040604050505020304" pitchFamily="18" charset="0"/>
                  <a:ea typeface="Open Sans" panose="020B0606030504020204" pitchFamily="34" charset="0"/>
                  <a:cs typeface="Open Sans" panose="020B0606030504020204" pitchFamily="34" charset="0"/>
                </a:rPr>
                <a:t> </a:t>
              </a:r>
              <a:r>
                <a:rPr kumimoji="0" lang="pt-BR" altLang="en-US" sz="2400" b="0" i="0" u="none" strike="noStrike" kern="1200" cap="none" spc="0" normalizeH="0" baseline="0" noProof="0" dirty="0" err="1">
                  <a:ln>
                    <a:noFill/>
                  </a:ln>
                  <a:solidFill>
                    <a:srgbClr val="44546A">
                      <a:lumMod val="75000"/>
                    </a:srgbClr>
                  </a:solidFill>
                  <a:effectLst/>
                  <a:uLnTx/>
                  <a:uFillTx/>
                  <a:latin typeface="Century" panose="02040604050505020304" pitchFamily="18" charset="0"/>
                  <a:ea typeface="Open Sans" panose="020B0606030504020204" pitchFamily="34" charset="0"/>
                  <a:cs typeface="Open Sans" panose="020B0606030504020204" pitchFamily="34" charset="0"/>
                </a:rPr>
                <a:t>of</a:t>
              </a:r>
              <a:r>
                <a:rPr kumimoji="0" lang="pt-BR" altLang="en-US" sz="2400" b="0" i="0" u="none" strike="noStrike" kern="1200" cap="none" spc="0" normalizeH="0" baseline="0" noProof="0" dirty="0">
                  <a:ln>
                    <a:noFill/>
                  </a:ln>
                  <a:solidFill>
                    <a:srgbClr val="44546A">
                      <a:lumMod val="75000"/>
                    </a:srgbClr>
                  </a:solidFill>
                  <a:effectLst/>
                  <a:uLnTx/>
                  <a:uFillTx/>
                  <a:latin typeface="Century" panose="02040604050505020304" pitchFamily="18" charset="0"/>
                  <a:ea typeface="Open Sans" panose="020B0606030504020204" pitchFamily="34" charset="0"/>
                  <a:cs typeface="Open Sans" panose="020B0606030504020204" pitchFamily="34" charset="0"/>
                </a:rPr>
                <a:t> São Paulo, </a:t>
              </a:r>
              <a:r>
                <a:rPr kumimoji="0" lang="pt-BR" altLang="en-US" sz="2400" b="0" i="0" u="none" strike="noStrike" kern="1200" cap="none" spc="0" normalizeH="0" baseline="0" noProof="0" dirty="0" err="1">
                  <a:ln>
                    <a:noFill/>
                  </a:ln>
                  <a:solidFill>
                    <a:srgbClr val="44546A">
                      <a:lumMod val="75000"/>
                    </a:srgbClr>
                  </a:solidFill>
                  <a:effectLst/>
                  <a:uLnTx/>
                  <a:uFillTx/>
                  <a:latin typeface="Century" panose="02040604050505020304" pitchFamily="18" charset="0"/>
                  <a:ea typeface="Open Sans" panose="020B0606030504020204" pitchFamily="34" charset="0"/>
                  <a:cs typeface="Open Sans" panose="020B0606030504020204" pitchFamily="34" charset="0"/>
                </a:rPr>
                <a:t>Brazil</a:t>
              </a:r>
              <a:endParaRPr kumimoji="0" lang="pt-BR" altLang="en-US" sz="2400" b="0" i="0" u="none" strike="noStrike" kern="1200" cap="none" spc="0" normalizeH="0" baseline="0" noProof="0" dirty="0">
                <a:ln>
                  <a:noFill/>
                </a:ln>
                <a:solidFill>
                  <a:srgbClr val="44546A">
                    <a:lumMod val="75000"/>
                  </a:srgbClr>
                </a:solidFill>
                <a:effectLst/>
                <a:uLnTx/>
                <a:uFillTx/>
                <a:latin typeface="Century" panose="02040604050505020304" pitchFamily="18" charset="0"/>
                <a:ea typeface="Open Sans" panose="020B0606030504020204" pitchFamily="34" charset="0"/>
                <a:cs typeface="Open Sans" panose="020B0606030504020204" pitchFamily="34" charset="0"/>
              </a:endParaRPr>
            </a:p>
          </p:txBody>
        </p:sp>
        <p:pic>
          <p:nvPicPr>
            <p:cNvPr id="6" name="Picture 2" descr="Resultado de imagem para usp logo">
              <a:extLst>
                <a:ext uri="{FF2B5EF4-FFF2-40B4-BE49-F238E27FC236}">
                  <a16:creationId xmlns:a16="http://schemas.microsoft.com/office/drawing/2014/main" id="{0A151D85-A388-48C9-825F-32EE66D290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9" y="5771859"/>
              <a:ext cx="886998" cy="66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m 3">
              <a:extLst>
                <a:ext uri="{FF2B5EF4-FFF2-40B4-BE49-F238E27FC236}">
                  <a16:creationId xmlns:a16="http://schemas.microsoft.com/office/drawing/2014/main" id="{AD5B3854-9188-4DF0-9344-A7A7CE99036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4975" y="5763071"/>
              <a:ext cx="1987139" cy="625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m 4">
              <a:extLst>
                <a:ext uri="{FF2B5EF4-FFF2-40B4-BE49-F238E27FC236}">
                  <a16:creationId xmlns:a16="http://schemas.microsoft.com/office/drawing/2014/main" id="{EB9038C1-F56C-4882-88F1-5727846BE96A}"/>
                </a:ext>
              </a:extLst>
            </p:cNvPr>
            <p:cNvPicPr>
              <a:picLocks noChangeAspect="1"/>
            </p:cNvPicPr>
            <p:nvPr/>
          </p:nvPicPr>
          <p:blipFill>
            <a:blip r:embed="rId5" cstate="print">
              <a:extLst>
                <a:ext uri="{28A0092B-C50C-407E-A947-70E740481C1C}">
                  <a14:useLocalDpi xmlns:a14="http://schemas.microsoft.com/office/drawing/2010/main" val="0"/>
                </a:ext>
              </a:extLst>
            </a:blip>
            <a:srcRect t="19855" b="17513"/>
            <a:stretch>
              <a:fillRect/>
            </a:stretch>
          </p:blipFill>
          <p:spPr bwMode="auto">
            <a:xfrm>
              <a:off x="2046383" y="5834509"/>
              <a:ext cx="926382" cy="43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2" name="Picture 4" descr="Welcome - AI4H">
            <a:extLst>
              <a:ext uri="{FF2B5EF4-FFF2-40B4-BE49-F238E27FC236}">
                <a16:creationId xmlns:a16="http://schemas.microsoft.com/office/drawing/2014/main" id="{98599779-451A-1A04-EB25-6E1AF9DB0C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585" y="967239"/>
            <a:ext cx="6600825"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420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EAA3E01C-5B6C-41FA-B136-B95499FE650C}"/>
              </a:ext>
            </a:extLst>
          </p:cNvPr>
          <p:cNvSpPr txBox="1"/>
          <p:nvPr/>
        </p:nvSpPr>
        <p:spPr>
          <a:xfrm>
            <a:off x="753036" y="798549"/>
            <a:ext cx="10070812"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AI for Maternal and Child Health</a:t>
            </a:r>
            <a:endParaRPr kumimoji="0" lang="pt-BR"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 name="CaixaDeTexto 1">
            <a:extLst>
              <a:ext uri="{FF2B5EF4-FFF2-40B4-BE49-F238E27FC236}">
                <a16:creationId xmlns:a16="http://schemas.microsoft.com/office/drawing/2014/main" id="{3348776B-C831-4132-A741-39920B4FC865}"/>
              </a:ext>
            </a:extLst>
          </p:cNvPr>
          <p:cNvSpPr txBox="1"/>
          <p:nvPr/>
        </p:nvSpPr>
        <p:spPr>
          <a:xfrm>
            <a:off x="662009" y="2081191"/>
            <a:ext cx="10550769" cy="4832092"/>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Tx/>
              <a:buChar char="-"/>
              <a:tabLst/>
              <a:defRPr/>
            </a:pP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Improving the health and well-being of mothers, infants, and children is one of the most important public health goals worldwide. </a:t>
            </a:r>
          </a:p>
          <a:p>
            <a:pPr marL="285750" marR="0" lvl="0" indent="-285750" algn="l" defTabSz="914400" rtl="0" eaLnBrk="0" fontAlgn="base" latinLnBrk="0" hangingPunct="0">
              <a:lnSpc>
                <a:spcPct val="100000"/>
              </a:lnSpc>
              <a:spcBef>
                <a:spcPct val="0"/>
              </a:spcBef>
              <a:spcAft>
                <a:spcPct val="0"/>
              </a:spcAft>
              <a:buClrTx/>
              <a:buSzTx/>
              <a:buFontTx/>
              <a:buChar char="-"/>
              <a:tabLst/>
              <a:defRPr/>
            </a:pPr>
            <a:endPar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285750" marR="0" lvl="0" indent="-285750" algn="l" defTabSz="914400" rtl="0" eaLnBrk="0" fontAlgn="base" latinLnBrk="0" hangingPunct="0">
              <a:lnSpc>
                <a:spcPct val="100000"/>
              </a:lnSpc>
              <a:spcBef>
                <a:spcPct val="0"/>
              </a:spcBef>
              <a:spcAft>
                <a:spcPct val="0"/>
              </a:spcAft>
              <a:buClrTx/>
              <a:buSzTx/>
              <a:buFontTx/>
              <a:buChar char="-"/>
              <a:tabLst/>
              <a:defRPr/>
            </a:pP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Every day, an estimated 810 women die from causes related to pregnancy or childbirth and over 15,000 children die from preventable diseases. </a:t>
            </a:r>
          </a:p>
          <a:p>
            <a:pPr marL="285750" marR="0" lvl="0" indent="-285750" algn="l" defTabSz="914400" rtl="0" eaLnBrk="0" fontAlgn="base" latinLnBrk="0" hangingPunct="0">
              <a:lnSpc>
                <a:spcPct val="100000"/>
              </a:lnSpc>
              <a:spcBef>
                <a:spcPct val="0"/>
              </a:spcBef>
              <a:spcAft>
                <a:spcPct val="0"/>
              </a:spcAft>
              <a:buClrTx/>
              <a:buSzTx/>
              <a:buFontTx/>
              <a:buChar char="-"/>
              <a:tabLst/>
              <a:defRPr/>
            </a:pPr>
            <a:endPar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285750" marR="0" lvl="0" indent="-285750" algn="l" defTabSz="914400" rtl="0" eaLnBrk="0" fontAlgn="base" latinLnBrk="0" hangingPunct="0">
              <a:lnSpc>
                <a:spcPct val="100000"/>
              </a:lnSpc>
              <a:spcBef>
                <a:spcPct val="0"/>
              </a:spcBef>
              <a:spcAft>
                <a:spcPct val="0"/>
              </a:spcAft>
              <a:buClrTx/>
              <a:buSzTx/>
              <a:buFontTx/>
              <a:buChar char="-"/>
              <a:tabLst/>
              <a:defRPr/>
            </a:pP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Despite notable recent improvements for most countries, the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Millenium</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Development Goal (MDG) target for 2015 of reducing child mortality globally by two thirds was not achieved. </a:t>
            </a:r>
          </a:p>
          <a:p>
            <a:pPr marL="285750" marR="0" lvl="0" indent="-285750" algn="l" defTabSz="914400" rtl="0" eaLnBrk="0" fontAlgn="base" latinLnBrk="0" hangingPunct="0">
              <a:lnSpc>
                <a:spcPct val="100000"/>
              </a:lnSpc>
              <a:spcBef>
                <a:spcPct val="0"/>
              </a:spcBef>
              <a:spcAft>
                <a:spcPct val="0"/>
              </a:spcAft>
              <a:buClrTx/>
              <a:buSzTx/>
              <a:buFontTx/>
              <a:buChar char="-"/>
              <a:tabLst/>
              <a:defRPr/>
            </a:pPr>
            <a:endPar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285750" marR="0" lvl="0" indent="-285750" algn="l" defTabSz="914400" rtl="0" eaLnBrk="0" fontAlgn="base" latinLnBrk="0" hangingPunct="0">
              <a:lnSpc>
                <a:spcPct val="100000"/>
              </a:lnSpc>
              <a:spcBef>
                <a:spcPct val="0"/>
              </a:spcBef>
              <a:spcAft>
                <a:spcPct val="0"/>
              </a:spcAft>
              <a:buClrTx/>
              <a:buSzTx/>
              <a:buFontTx/>
              <a:buChar char="-"/>
              <a:tabLst/>
              <a:defRPr/>
            </a:pP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Artificial intelligence methods have the potential of improving maternal and child health decisions, especially in low-resource settings.</a:t>
            </a:r>
            <a:endParaRPr kumimoji="0" lang="pt-B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52253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EAA3E01C-5B6C-41FA-B136-B95499FE650C}"/>
              </a:ext>
            </a:extLst>
          </p:cNvPr>
          <p:cNvSpPr txBox="1"/>
          <p:nvPr/>
        </p:nvSpPr>
        <p:spPr>
          <a:xfrm>
            <a:off x="753036" y="798549"/>
            <a:ext cx="10070812"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AI for Maternal and Child Health</a:t>
            </a:r>
            <a:endParaRPr kumimoji="0" lang="pt-BR"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 name="CaixaDeTexto 1">
            <a:extLst>
              <a:ext uri="{FF2B5EF4-FFF2-40B4-BE49-F238E27FC236}">
                <a16:creationId xmlns:a16="http://schemas.microsoft.com/office/drawing/2014/main" id="{3348776B-C831-4132-A741-39920B4FC865}"/>
              </a:ext>
            </a:extLst>
          </p:cNvPr>
          <p:cNvSpPr txBox="1"/>
          <p:nvPr/>
        </p:nvSpPr>
        <p:spPr>
          <a:xfrm>
            <a:off x="753036" y="2035490"/>
            <a:ext cx="10550769" cy="3862596"/>
          </a:xfrm>
          <a:prstGeom prst="rect">
            <a:avLst/>
          </a:prstGeom>
          <a:noFill/>
        </p:spPr>
        <p:txBody>
          <a:bodyPr wrap="square" rtlCol="0">
            <a:spAutoFit/>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Potential AI-based applications in MCH:</a:t>
            </a:r>
            <a:endParaRPr kumimoji="0" lang="pt-B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i</a:t>
            </a:r>
            <a:r>
              <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Prenatal predictions:</a:t>
            </a:r>
            <a:endParaRPr kumimoji="0" lang="pt-B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457200" algn="l" defTabSz="914400" rtl="0" eaLnBrk="0" fontAlgn="base" latinLnBrk="0" hangingPunct="0">
              <a:lnSpc>
                <a:spcPct val="100000"/>
              </a:lnSpc>
              <a:spcBef>
                <a:spcPts val="60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	</a:t>
            </a:r>
            <a:r>
              <a:rPr kumimoji="0" lang="en-GB"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Fetal</a:t>
            </a:r>
            <a:r>
              <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growth, final gestational age and incidence of </a:t>
            </a:r>
            <a:r>
              <a:rPr kumimoji="0" lang="en-GB"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comorbities</a:t>
            </a:r>
            <a:r>
              <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during pregnancy.</a:t>
            </a:r>
            <a:endParaRPr kumimoji="0" lang="pt-B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457200" algn="l" defTabSz="914400" rtl="0" eaLnBrk="0" fontAlgn="base" latinLnBrk="0" hangingPunct="0">
              <a:lnSpc>
                <a:spcPct val="100000"/>
              </a:lnSpc>
              <a:spcBef>
                <a:spcPts val="60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b.	Risk of maternal, </a:t>
            </a:r>
            <a:r>
              <a:rPr kumimoji="0" lang="en-GB"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fetal</a:t>
            </a:r>
            <a:r>
              <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and infant mortality.</a:t>
            </a:r>
          </a:p>
          <a:p>
            <a:pPr marL="0" marR="0" lvl="0" indent="457200" algn="l" defTabSz="914400" rtl="0" eaLnBrk="0" fontAlgn="base" latinLnBrk="0" hangingPunct="0">
              <a:lnSpc>
                <a:spcPct val="100000"/>
              </a:lnSpc>
              <a:spcBef>
                <a:spcPts val="600"/>
              </a:spcBef>
              <a:spcAft>
                <a:spcPct val="0"/>
              </a:spcAft>
              <a:buClrTx/>
              <a:buSzTx/>
              <a:buFontTx/>
              <a:buNone/>
              <a:tabLst/>
              <a:defRPr/>
            </a:pPr>
            <a:endParaRPr kumimoji="0" lang="pt-B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400050" marR="0" lvl="0" indent="-400050" algn="l" defTabSz="914400" rtl="0" eaLnBrk="0" fontAlgn="base" latinLnBrk="0" hangingPunct="0">
              <a:lnSpc>
                <a:spcPct val="100000"/>
              </a:lnSpc>
              <a:spcBef>
                <a:spcPts val="600"/>
              </a:spcBef>
              <a:spcAft>
                <a:spcPct val="0"/>
              </a:spcAft>
              <a:buClrTx/>
              <a:buSzTx/>
              <a:buFontTx/>
              <a:buAutoNum type="romanLcPeriod" startAt="2"/>
              <a:tabLst/>
              <a:defRPr/>
            </a:pPr>
            <a:r>
              <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Hospital warning systems for the necessity of labour rooms and neonatal intensive care units.</a:t>
            </a:r>
          </a:p>
          <a:p>
            <a:pPr marL="0" marR="0" lvl="0" indent="0" algn="l" defTabSz="914400" rtl="0" eaLnBrk="0" fontAlgn="base" latinLnBrk="0" hangingPunct="0">
              <a:lnSpc>
                <a:spcPct val="100000"/>
              </a:lnSpc>
              <a:spcBef>
                <a:spcPts val="600"/>
              </a:spcBef>
              <a:spcAft>
                <a:spcPct val="0"/>
              </a:spcAft>
              <a:buClrTx/>
              <a:buSzTx/>
              <a:buFontTx/>
              <a:buNone/>
              <a:tabLst/>
              <a:defRPr/>
            </a:pPr>
            <a:endParaRPr kumimoji="0" lang="pt-B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iii.   Post-natal predictions:</a:t>
            </a:r>
            <a:endParaRPr kumimoji="0" lang="pt-B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457200" algn="l" defTabSz="914400" rtl="0" eaLnBrk="0" fontAlgn="base" latinLnBrk="0" hangingPunct="0">
              <a:lnSpc>
                <a:spcPct val="100000"/>
              </a:lnSpc>
              <a:spcBef>
                <a:spcPts val="60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b.	Risk of neonatal and </a:t>
            </a:r>
            <a:r>
              <a:rPr kumimoji="0" lang="en-GB"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postneonatal</a:t>
            </a:r>
            <a:r>
              <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mortality.</a:t>
            </a:r>
            <a:endParaRPr kumimoji="0" lang="pt-B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457200" algn="l" defTabSz="914400" rtl="0" eaLnBrk="0" fontAlgn="base" latinLnBrk="0" hangingPunct="0">
              <a:lnSpc>
                <a:spcPct val="100000"/>
              </a:lnSpc>
              <a:spcBef>
                <a:spcPts val="60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c.	Risk of rehospitalization after childbirth discharge.</a:t>
            </a:r>
            <a:endParaRPr kumimoji="0" lang="pt-B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Tree>
    <p:extLst>
      <p:ext uri="{BB962C8B-B14F-4D97-AF65-F5344CB8AC3E}">
        <p14:creationId xmlns:p14="http://schemas.microsoft.com/office/powerpoint/2010/main" val="1680251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EAA3E01C-5B6C-41FA-B136-B95499FE650C}"/>
              </a:ext>
            </a:extLst>
          </p:cNvPr>
          <p:cNvSpPr txBox="1"/>
          <p:nvPr/>
        </p:nvSpPr>
        <p:spPr>
          <a:xfrm>
            <a:off x="753036" y="798549"/>
            <a:ext cx="10070812"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AI for Maternal and Child Health</a:t>
            </a:r>
            <a:endParaRPr kumimoji="0" lang="pt-BR"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 name="CaixaDeTexto 1">
            <a:extLst>
              <a:ext uri="{FF2B5EF4-FFF2-40B4-BE49-F238E27FC236}">
                <a16:creationId xmlns:a16="http://schemas.microsoft.com/office/drawing/2014/main" id="{3348776B-C831-4132-A741-39920B4FC865}"/>
              </a:ext>
            </a:extLst>
          </p:cNvPr>
          <p:cNvSpPr txBox="1"/>
          <p:nvPr/>
        </p:nvSpPr>
        <p:spPr>
          <a:xfrm>
            <a:off x="719936" y="2635324"/>
            <a:ext cx="10550769" cy="2323713"/>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ts val="600"/>
              </a:spcBef>
              <a:spcAft>
                <a:spcPct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Avoiding the occurrence of negative child outcomes often involves low-cost interventions.</a:t>
            </a:r>
          </a:p>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 But requires to be applicable in low-income settings.</a:t>
            </a:r>
            <a:endPar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0" fontAlgn="base" latinLnBrk="0" hangingPunct="0">
              <a:lnSpc>
                <a:spcPct val="100000"/>
              </a:lnSpc>
              <a:spcBef>
                <a:spcPts val="60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342900" marR="0" lvl="0" indent="-342900" algn="l" defTabSz="914400" rtl="0" eaLnBrk="0" fontAlgn="base" latinLnBrk="0" hangingPunct="0">
              <a:lnSpc>
                <a:spcPct val="100000"/>
              </a:lnSpc>
              <a:spcBef>
                <a:spcPts val="600"/>
              </a:spcBef>
              <a:spcAft>
                <a:spcPct val="0"/>
              </a:spcAft>
              <a:buClrTx/>
              <a:buSzTx/>
              <a:buFontTx/>
              <a:buChar char="-"/>
              <a:tabLst/>
              <a:defRPr/>
            </a:pPr>
            <a:r>
              <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In order to be effective in low-income settings:</a:t>
            </a:r>
          </a:p>
          <a:p>
            <a:pPr marL="800100" marR="0" lvl="1" indent="-342900" algn="l" defTabSz="914400" rtl="0" eaLnBrk="0" fontAlgn="base" latinLnBrk="0" hangingPunct="0">
              <a:lnSpc>
                <a:spcPct val="100000"/>
              </a:lnSpc>
              <a:spcBef>
                <a:spcPts val="600"/>
              </a:spcBef>
              <a:spcAft>
                <a:spcPct val="0"/>
              </a:spcAft>
              <a:buClrTx/>
              <a:buSzTx/>
              <a:buFontTx/>
              <a:buChar char="-"/>
              <a:tabLst/>
              <a:defRPr/>
            </a:pPr>
            <a:r>
              <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Algorithms need to use routinely-available variables for making predictions.</a:t>
            </a:r>
          </a:p>
          <a:p>
            <a:pPr marL="800100" marR="0" lvl="1" indent="-342900" algn="l" defTabSz="914400" rtl="0" eaLnBrk="0" fontAlgn="base" latinLnBrk="0" hangingPunct="0">
              <a:lnSpc>
                <a:spcPct val="100000"/>
              </a:lnSpc>
              <a:spcBef>
                <a:spcPts val="600"/>
              </a:spcBef>
              <a:spcAft>
                <a:spcPct val="0"/>
              </a:spcAft>
              <a:buClrTx/>
              <a:buSzTx/>
              <a:buFontTx/>
              <a:buChar char="-"/>
              <a:tabLst/>
              <a:defRPr/>
            </a:pPr>
            <a:r>
              <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Must be trained and validated in these low-income settings.</a:t>
            </a:r>
          </a:p>
        </p:txBody>
      </p:sp>
    </p:spTree>
    <p:extLst>
      <p:ext uri="{BB962C8B-B14F-4D97-AF65-F5344CB8AC3E}">
        <p14:creationId xmlns:p14="http://schemas.microsoft.com/office/powerpoint/2010/main" val="249786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EAA3E01C-5B6C-41FA-B136-B95499FE650C}"/>
              </a:ext>
            </a:extLst>
          </p:cNvPr>
          <p:cNvSpPr txBox="1"/>
          <p:nvPr/>
        </p:nvSpPr>
        <p:spPr>
          <a:xfrm>
            <a:off x="753036" y="798549"/>
            <a:ext cx="10070812"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AI for Maternal and Child Health</a:t>
            </a:r>
            <a:endParaRPr kumimoji="0" lang="pt-BR"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 name="CaixaDeTexto 1">
            <a:extLst>
              <a:ext uri="{FF2B5EF4-FFF2-40B4-BE49-F238E27FC236}">
                <a16:creationId xmlns:a16="http://schemas.microsoft.com/office/drawing/2014/main" id="{3348776B-C831-4132-A741-39920B4FC865}"/>
              </a:ext>
            </a:extLst>
          </p:cNvPr>
          <p:cNvSpPr txBox="1"/>
          <p:nvPr/>
        </p:nvSpPr>
        <p:spPr>
          <a:xfrm>
            <a:off x="666259" y="2087855"/>
            <a:ext cx="10550769" cy="4047262"/>
          </a:xfrm>
          <a:prstGeom prst="rect">
            <a:avLst/>
          </a:prstGeom>
          <a:noFill/>
        </p:spPr>
        <p:txBody>
          <a:bodyPr wrap="square" rtlCol="0">
            <a:spAutoFit/>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Previous studies:</a:t>
            </a:r>
          </a:p>
          <a:p>
            <a:pPr marL="0" marR="0" lvl="0" indent="0" algn="l" defTabSz="914400" rtl="0" eaLnBrk="0" fontAlgn="base" latinLnBrk="0" hangingPunct="0">
              <a:lnSpc>
                <a:spcPct val="100000"/>
              </a:lnSpc>
              <a:spcBef>
                <a:spcPts val="600"/>
              </a:spcBef>
              <a:spcAft>
                <a:spcPct val="0"/>
              </a:spcAft>
              <a:buClrTx/>
              <a:buSzTx/>
              <a:buFontTx/>
              <a:buNone/>
              <a:tabLst/>
              <a:defRPr/>
            </a:pPr>
            <a:endParaRPr kumimoji="0" lang="pt-B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285750" marR="0" lvl="0" indent="-285750" algn="l" defTabSz="914400" rtl="0" eaLnBrk="0" fontAlgn="base" latinLnBrk="0" hangingPunct="0">
              <a:lnSpc>
                <a:spcPct val="100000"/>
              </a:lnSpc>
              <a:spcBef>
                <a:spcPts val="600"/>
              </a:spcBef>
              <a:spcAft>
                <a:spcPct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 2019 study used machine learning to predict postpartum hospital admission in the first 12 weeks after delivery found a high predictive performance for hospitalization from hypertensive disorders (AUC = 0.879) (Betts et al., 2019). </a:t>
            </a:r>
          </a:p>
          <a:p>
            <a:pPr marL="285750" marR="0" lvl="0" indent="-285750" algn="l" defTabSz="914400" rtl="0" eaLnBrk="0" fontAlgn="base" latinLnBrk="0" hangingPunct="0">
              <a:lnSpc>
                <a:spcPct val="100000"/>
              </a:lnSpc>
              <a:spcBef>
                <a:spcPts val="600"/>
              </a:spcBef>
              <a:spcAft>
                <a:spcPct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An analysis from 2020 found that machine learning was able to predict height-for-age z-scores in children from a rural area of Pakistan (Harrison et al., 2020). </a:t>
            </a:r>
          </a:p>
          <a:p>
            <a:pPr marL="285750" marR="0" lvl="0" indent="-285750" algn="l" defTabSz="914400" rtl="0" eaLnBrk="0" fontAlgn="base" latinLnBrk="0" hangingPunct="0">
              <a:lnSpc>
                <a:spcPct val="100000"/>
              </a:lnSpc>
              <a:spcBef>
                <a:spcPts val="600"/>
              </a:spcBef>
              <a:spcAft>
                <a:spcPct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 more recent study from 2021 fond that machine learning algorithms were able to predict with reasonable accuracy the risk of readmission for complications of hypertensive disorders of pregnancy (Hoffman et al., 2021).</a:t>
            </a:r>
            <a:endParaRPr kumimoji="0" lang="pt-B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0" fontAlgn="base" latinLnBrk="0" hangingPunct="0">
              <a:lnSpc>
                <a:spcPct val="100000"/>
              </a:lnSpc>
              <a:spcBef>
                <a:spcPts val="60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Tree>
    <p:extLst>
      <p:ext uri="{BB962C8B-B14F-4D97-AF65-F5344CB8AC3E}">
        <p14:creationId xmlns:p14="http://schemas.microsoft.com/office/powerpoint/2010/main" val="4284216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36254182-C9A4-4A80-86D3-7707F8850D95}"/>
              </a:ext>
            </a:extLst>
          </p:cNvPr>
          <p:cNvSpPr txBox="1"/>
          <p:nvPr/>
        </p:nvSpPr>
        <p:spPr>
          <a:xfrm>
            <a:off x="687266" y="3735235"/>
            <a:ext cx="10923149" cy="203132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Goal: to predict the risk of neonatal mortality using only data routinely available from birth records in Sao Paulo.</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The 5% births with the highest predicted risk of neonatal death included more than 90% of the actual neonatal deaths. On the other hand, there were no deaths among the 5% births with the lowest predicted risk.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Using only a smaller number of variables (WHO’s five minimum perinatal indicators) maintained high predictive performance (AUC of 0.91): </a:t>
            </a:r>
            <a:r>
              <a:rPr kumimoji="0" lang="en-US" sz="1800" b="0" i="0" u="none" strike="noStrike" kern="1200" cap="none" spc="0" normalizeH="0" baseline="0" noProof="0" dirty="0">
                <a:ln>
                  <a:noFill/>
                </a:ln>
                <a:solidFill>
                  <a:srgbClr val="212121"/>
                </a:solidFill>
                <a:effectLst/>
                <a:uLnTx/>
                <a:uFillTx/>
                <a:latin typeface="Cambria" panose="02040503050406030204" pitchFamily="18" charset="0"/>
                <a:ea typeface="+mn-ea"/>
                <a:cs typeface="+mn-cs"/>
              </a:rPr>
              <a:t>maternal age, place of delivery, mode of delivery, birth weight and gestational age.</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graphicFrame>
        <p:nvGraphicFramePr>
          <p:cNvPr id="5" name="Objeto 4">
            <a:extLst>
              <a:ext uri="{FF2B5EF4-FFF2-40B4-BE49-F238E27FC236}">
                <a16:creationId xmlns:a16="http://schemas.microsoft.com/office/drawing/2014/main" id="{E3C7C889-7376-85F5-37CB-F17699A74893}"/>
              </a:ext>
            </a:extLst>
          </p:cNvPr>
          <p:cNvGraphicFramePr>
            <a:graphicFrameLocks noChangeAspect="1"/>
          </p:cNvGraphicFramePr>
          <p:nvPr/>
        </p:nvGraphicFramePr>
        <p:xfrm>
          <a:off x="760742" y="534758"/>
          <a:ext cx="8109440" cy="2645003"/>
        </p:xfrm>
        <a:graphic>
          <a:graphicData uri="http://schemas.openxmlformats.org/presentationml/2006/ole">
            <mc:AlternateContent xmlns:mc="http://schemas.openxmlformats.org/markup-compatibility/2006">
              <mc:Choice xmlns:v="urn:schemas-microsoft-com:vml" Requires="v">
                <p:oleObj name="Bitmap Image" r:id="rId2" imgW="8118360" imgH="2647800" progId="PBrush">
                  <p:embed/>
                </p:oleObj>
              </mc:Choice>
              <mc:Fallback>
                <p:oleObj name="Bitmap Image" r:id="rId2" imgW="8118360" imgH="2647800" progId="PBrush">
                  <p:embed/>
                  <p:pic>
                    <p:nvPicPr>
                      <p:cNvPr id="5" name="Objeto 4">
                        <a:extLst>
                          <a:ext uri="{FF2B5EF4-FFF2-40B4-BE49-F238E27FC236}">
                            <a16:creationId xmlns:a16="http://schemas.microsoft.com/office/drawing/2014/main" id="{E3C7C889-7376-85F5-37CB-F17699A74893}"/>
                          </a:ext>
                        </a:extLst>
                      </p:cNvPr>
                      <p:cNvPicPr/>
                      <p:nvPr/>
                    </p:nvPicPr>
                    <p:blipFill>
                      <a:blip r:embed="rId3"/>
                      <a:stretch>
                        <a:fillRect/>
                      </a:stretch>
                    </p:blipFill>
                    <p:spPr>
                      <a:xfrm>
                        <a:off x="760742" y="534758"/>
                        <a:ext cx="8109440" cy="2645003"/>
                      </a:xfrm>
                      <a:prstGeom prst="rect">
                        <a:avLst/>
                      </a:prstGeom>
                    </p:spPr>
                  </p:pic>
                </p:oleObj>
              </mc:Fallback>
            </mc:AlternateContent>
          </a:graphicData>
        </a:graphic>
      </p:graphicFrame>
      <p:pic>
        <p:nvPicPr>
          <p:cNvPr id="6" name="Picture 2" descr="Resultado de imagem para cnpq">
            <a:extLst>
              <a:ext uri="{FF2B5EF4-FFF2-40B4-BE49-F238E27FC236}">
                <a16:creationId xmlns:a16="http://schemas.microsoft.com/office/drawing/2014/main" id="{C1D0BA3F-30C8-7C42-7D92-68E65966403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83613" y="1879495"/>
            <a:ext cx="1483146" cy="4709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sultado de imagem para gates melinda foundation">
            <a:extLst>
              <a:ext uri="{FF2B5EF4-FFF2-40B4-BE49-F238E27FC236}">
                <a16:creationId xmlns:a16="http://schemas.microsoft.com/office/drawing/2014/main" id="{88567C69-807D-AEA7-DF28-F5D60BCD31B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77498" y="561354"/>
            <a:ext cx="2495377" cy="1248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671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EAA3E01C-5B6C-41FA-B136-B95499FE650C}"/>
              </a:ext>
            </a:extLst>
          </p:cNvPr>
          <p:cNvSpPr txBox="1"/>
          <p:nvPr/>
        </p:nvSpPr>
        <p:spPr>
          <a:xfrm>
            <a:off x="753036" y="798549"/>
            <a:ext cx="10070812"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AI for Maternal and Child Health</a:t>
            </a:r>
            <a:endParaRPr kumimoji="0" lang="pt-BR"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 name="CaixaDeTexto 1">
            <a:extLst>
              <a:ext uri="{FF2B5EF4-FFF2-40B4-BE49-F238E27FC236}">
                <a16:creationId xmlns:a16="http://schemas.microsoft.com/office/drawing/2014/main" id="{3348776B-C831-4132-A741-39920B4FC865}"/>
              </a:ext>
            </a:extLst>
          </p:cNvPr>
          <p:cNvSpPr txBox="1"/>
          <p:nvPr/>
        </p:nvSpPr>
        <p:spPr>
          <a:xfrm>
            <a:off x="835789" y="2217542"/>
            <a:ext cx="11183814" cy="2554545"/>
          </a:xfrm>
          <a:prstGeom prst="rect">
            <a:avLst/>
          </a:prstGeom>
          <a:noFill/>
        </p:spPr>
        <p:txBody>
          <a:bodyPr wrap="square" rtlCol="0">
            <a:spAutoFit/>
          </a:bodyPr>
          <a:lstStyle/>
          <a:p>
            <a:pPr marL="0" marR="0" lvl="0" indent="0" algn="l" defTabSz="914400" rtl="0" eaLnBrk="0" fontAlgn="base" latinLnBrk="0" hangingPunct="0">
              <a:lnSpc>
                <a:spcPct val="100000"/>
              </a:lnSpc>
              <a:spcBef>
                <a:spcPts val="60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342900" marR="0" lvl="0" indent="-342900" algn="l" defTabSz="914400" rtl="0" eaLnBrk="0" fontAlgn="base" latinLnBrk="0" hangingPunct="0">
              <a:lnSpc>
                <a:spcPct val="100000"/>
              </a:lnSpc>
              <a:spcBef>
                <a:spcPts val="600"/>
              </a:spcBef>
              <a:spcAft>
                <a:spcPct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Global Network's Maternal Newborn Health Registry (MNHR):</a:t>
            </a:r>
          </a:p>
          <a:p>
            <a:pPr marL="800100" marR="0" lvl="1" indent="-342900" algn="l" defTabSz="914400" rtl="0" eaLnBrk="0" fontAlgn="base" latinLnBrk="0" hangingPunct="0">
              <a:lnSpc>
                <a:spcPct val="100000"/>
              </a:lnSpc>
              <a:spcBef>
                <a:spcPts val="600"/>
              </a:spcBef>
              <a:spcAft>
                <a:spcPct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Argentina, Democratic Republic of Congo, Zambia, Guatemala, Pakistan, India, Kenya, and Bangladesh. </a:t>
            </a:r>
          </a:p>
          <a:p>
            <a:pPr marL="800100" marR="0" lvl="1" indent="-342900" algn="l" defTabSz="914400" rtl="0" eaLnBrk="0" fontAlgn="base" latinLnBrk="0" hangingPunct="0">
              <a:lnSpc>
                <a:spcPct val="100000"/>
              </a:lnSpc>
              <a:spcBef>
                <a:spcPts val="600"/>
              </a:spcBef>
              <a:spcAft>
                <a:spcPct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Three distinct collections (2010-2013, 2014-2016 and 2017-2019)</a:t>
            </a:r>
          </a:p>
          <a:p>
            <a:pPr marL="0" marR="0" lvl="0" indent="0" algn="l" defTabSz="914400" rtl="0" eaLnBrk="0" fontAlgn="base" latinLnBrk="0" hangingPunct="0">
              <a:lnSpc>
                <a:spcPct val="100000"/>
              </a:lnSpc>
              <a:spcBef>
                <a:spcPts val="60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4" name="Rectangle 2">
            <a:extLst>
              <a:ext uri="{FF2B5EF4-FFF2-40B4-BE49-F238E27FC236}">
                <a16:creationId xmlns:a16="http://schemas.microsoft.com/office/drawing/2014/main" id="{72710C68-E9A4-4CDF-980C-7E75EB5D5BCC}"/>
              </a:ext>
            </a:extLst>
          </p:cNvPr>
          <p:cNvSpPr>
            <a:spLocks noChangeArrowheads="1"/>
          </p:cNvSpPr>
          <p:nvPr/>
        </p:nvSpPr>
        <p:spPr bwMode="auto">
          <a:xfrm>
            <a:off x="2002578" y="3187447"/>
            <a:ext cx="146322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70236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EAA3E01C-5B6C-41FA-B136-B95499FE650C}"/>
              </a:ext>
            </a:extLst>
          </p:cNvPr>
          <p:cNvSpPr txBox="1"/>
          <p:nvPr/>
        </p:nvSpPr>
        <p:spPr>
          <a:xfrm>
            <a:off x="753036" y="798549"/>
            <a:ext cx="10070812"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AI for Maternal and Child Health</a:t>
            </a:r>
            <a:endParaRPr kumimoji="0" lang="pt-BR"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 name="CaixaDeTexto 1">
            <a:extLst>
              <a:ext uri="{FF2B5EF4-FFF2-40B4-BE49-F238E27FC236}">
                <a16:creationId xmlns:a16="http://schemas.microsoft.com/office/drawing/2014/main" id="{3348776B-C831-4132-A741-39920B4FC865}"/>
              </a:ext>
            </a:extLst>
          </p:cNvPr>
          <p:cNvSpPr txBox="1"/>
          <p:nvPr/>
        </p:nvSpPr>
        <p:spPr>
          <a:xfrm>
            <a:off x="835789" y="2217542"/>
            <a:ext cx="11183814" cy="3893374"/>
          </a:xfrm>
          <a:prstGeom prst="rect">
            <a:avLst/>
          </a:prstGeom>
          <a:noFill/>
        </p:spPr>
        <p:txBody>
          <a:bodyPr wrap="square" rtlCol="0">
            <a:spAutoFit/>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Conclusion:</a:t>
            </a:r>
          </a:p>
          <a:p>
            <a:pPr marL="0" marR="0" lvl="0" indent="0" algn="l" defTabSz="914400" rtl="0" eaLnBrk="0" fontAlgn="base" latinLnBrk="0" hangingPunct="0">
              <a:lnSpc>
                <a:spcPct val="100000"/>
              </a:lnSpc>
              <a:spcBef>
                <a:spcPts val="60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 IA is a very promising tool for MCH:</a:t>
            </a:r>
          </a:p>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 Low cost of effective interventions in MCH if warnings come early.</a:t>
            </a:r>
          </a:p>
          <a:p>
            <a:pPr marL="0" marR="0" lvl="0" indent="0" algn="l" defTabSz="914400" rtl="0" eaLnBrk="0" fontAlgn="base" latinLnBrk="0" hangingPunct="0">
              <a:lnSpc>
                <a:spcPct val="100000"/>
              </a:lnSpc>
              <a:spcBef>
                <a:spcPts val="60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 Important challenges:</a:t>
            </a:r>
          </a:p>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 Use routinely-available variables, trained and validated in where they will be applied, do not increase existing inequalities.</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0" fontAlgn="base" latinLnBrk="0" hangingPunct="0">
              <a:lnSpc>
                <a:spcPct val="100000"/>
              </a:lnSpc>
              <a:spcBef>
                <a:spcPts val="60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4" name="Rectangle 2">
            <a:extLst>
              <a:ext uri="{FF2B5EF4-FFF2-40B4-BE49-F238E27FC236}">
                <a16:creationId xmlns:a16="http://schemas.microsoft.com/office/drawing/2014/main" id="{72710C68-E9A4-4CDF-980C-7E75EB5D5BCC}"/>
              </a:ext>
            </a:extLst>
          </p:cNvPr>
          <p:cNvSpPr>
            <a:spLocks noChangeArrowheads="1"/>
          </p:cNvSpPr>
          <p:nvPr/>
        </p:nvSpPr>
        <p:spPr bwMode="auto">
          <a:xfrm>
            <a:off x="2002578" y="3187447"/>
            <a:ext cx="146322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76566283"/>
      </p:ext>
    </p:extLst>
  </p:cSld>
  <p:clrMapOvr>
    <a:masterClrMapping/>
  </p:clrMapOvr>
</p:sld>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GAI4H-Q-000_PPT-Template-16x9.pptx" id="{EB050EB5-7CE9-4C37-B18E-39E881A05EF8}" vid="{B07F01C1-6099-4740-A8A3-10552FEDBA58}"/>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863A2280E3F84C93CB7D95B3AE289B" ma:contentTypeVersion="2" ma:contentTypeDescription="Create a new document." ma:contentTypeScope="" ma:versionID="7e530ecd20c263b95f6042ee110165eb">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55e75d33b50fbf3f19c1feb9a309975b"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269037-6CE5-443C-9A1B-CAC285EF938E}"/>
</file>

<file path=customXml/itemProps2.xml><?xml version="1.0" encoding="utf-8"?>
<ds:datastoreItem xmlns:ds="http://schemas.openxmlformats.org/officeDocument/2006/customXml" ds:itemID="{8D757891-533E-4B08-9CC2-432445C0232A}"/>
</file>

<file path=customXml/itemProps3.xml><?xml version="1.0" encoding="utf-8"?>
<ds:datastoreItem xmlns:ds="http://schemas.openxmlformats.org/officeDocument/2006/customXml" ds:itemID="{263EDF69-883F-4630-8D5D-47FF3AA110B2}"/>
</file>

<file path=docProps/app.xml><?xml version="1.0" encoding="utf-8"?>
<Properties xmlns="http://schemas.openxmlformats.org/officeDocument/2006/extended-properties" xmlns:vt="http://schemas.openxmlformats.org/officeDocument/2006/docPropsVTypes">
  <Template>FGAI4H-Q-000_PPT-Template-16x9</Template>
  <TotalTime>11</TotalTime>
  <Words>667</Words>
  <Application>Microsoft Office PowerPoint</Application>
  <PresentationFormat>Widescreen</PresentationFormat>
  <Paragraphs>75</Paragraphs>
  <Slides>10</Slides>
  <Notes>2</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10</vt:i4>
      </vt:variant>
    </vt:vector>
  </HeadingPairs>
  <TitlesOfParts>
    <vt:vector size="21" baseType="lpstr">
      <vt:lpstr>等线</vt:lpstr>
      <vt:lpstr>Arial</vt:lpstr>
      <vt:lpstr>Calibri</vt:lpstr>
      <vt:lpstr>Calibri Light</vt:lpstr>
      <vt:lpstr>Cambria</vt:lpstr>
      <vt:lpstr>Century</vt:lpstr>
      <vt:lpstr>Open Sans</vt:lpstr>
      <vt:lpstr>Times New Roman</vt:lpstr>
      <vt:lpstr>Office 主题​​</vt:lpstr>
      <vt:lpstr>Tema do Office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Att.3 – Presentation (TG-MCH)</dc:title>
  <dc:creator>TSB (HT)</dc:creator>
  <cp:lastModifiedBy>TSB (HT)</cp:lastModifiedBy>
  <cp:revision>1</cp:revision>
  <cp:lastPrinted>2019-04-04T08:49:31Z</cp:lastPrinted>
  <dcterms:created xsi:type="dcterms:W3CDTF">2023-03-08T09:51:33Z</dcterms:created>
  <dcterms:modified xsi:type="dcterms:W3CDTF">2023-03-08T10:02:34Z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0x0101002D863A2280E3F84C93CB7D95B3AE289B</vt:lpwstr>
  </property>
</Properties>
</file>