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4"/>
    <p:sldMasterId id="2147483684" r:id="rId5"/>
  </p:sldMasterIdLst>
  <p:notesMasterIdLst>
    <p:notesMasterId r:id="rId18"/>
  </p:notesMasterIdLst>
  <p:sldIdLst>
    <p:sldId id="256" r:id="rId6"/>
    <p:sldId id="287" r:id="rId7"/>
    <p:sldId id="291" r:id="rId8"/>
    <p:sldId id="276" r:id="rId9"/>
    <p:sldId id="292" r:id="rId10"/>
    <p:sldId id="293" r:id="rId11"/>
    <p:sldId id="294" r:id="rId12"/>
    <p:sldId id="279" r:id="rId13"/>
    <p:sldId id="288" r:id="rId14"/>
    <p:sldId id="289" r:id="rId15"/>
    <p:sldId id="290" r:id="rId16"/>
    <p:sldId id="272" r:id="rId17"/>
  </p:sldIdLst>
  <p:sldSz cx="12192000" cy="6858000"/>
  <p:notesSz cx="7104063" cy="10234613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3B8B7C98-8EDC-4EB8-AB22-619DE073BAF5}" v="2" dt="2021-03-18T18:04:51.089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8025" autoAdjust="0"/>
    <p:restoredTop sz="92029" autoAdjust="0"/>
  </p:normalViewPr>
  <p:slideViewPr>
    <p:cSldViewPr snapToGrid="0">
      <p:cViewPr varScale="1">
        <p:scale>
          <a:sx n="119" d="100"/>
          <a:sy n="119" d="100"/>
        </p:scale>
        <p:origin x="96" y="34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3.xml"/><Relationship Id="rId13" Type="http://schemas.openxmlformats.org/officeDocument/2006/relationships/slide" Target="slides/slide8.xml"/><Relationship Id="rId18" Type="http://schemas.openxmlformats.org/officeDocument/2006/relationships/notesMaster" Target="notesMasters/notesMaster1.xml"/><Relationship Id="rId3" Type="http://schemas.openxmlformats.org/officeDocument/2006/relationships/customXml" Target="../customXml/item3.xml"/><Relationship Id="rId21" Type="http://schemas.openxmlformats.org/officeDocument/2006/relationships/theme" Target="theme/theme1.xml"/><Relationship Id="rId7" Type="http://schemas.openxmlformats.org/officeDocument/2006/relationships/slide" Target="slides/slide2.xml"/><Relationship Id="rId12" Type="http://schemas.openxmlformats.org/officeDocument/2006/relationships/slide" Target="slides/slide7.xml"/><Relationship Id="rId17" Type="http://schemas.openxmlformats.org/officeDocument/2006/relationships/slide" Target="slides/slide12.xml"/><Relationship Id="rId2" Type="http://schemas.openxmlformats.org/officeDocument/2006/relationships/customXml" Target="../customXml/item2.xml"/><Relationship Id="rId16" Type="http://schemas.openxmlformats.org/officeDocument/2006/relationships/slide" Target="slides/slide11.xml"/><Relationship Id="rId20" Type="http://schemas.openxmlformats.org/officeDocument/2006/relationships/viewProps" Target="viewProps.xml"/><Relationship Id="rId1" Type="http://schemas.openxmlformats.org/officeDocument/2006/relationships/customXml" Target="../customXml/item1.xml"/><Relationship Id="rId6" Type="http://schemas.openxmlformats.org/officeDocument/2006/relationships/slide" Target="slides/slide1.xml"/><Relationship Id="rId11" Type="http://schemas.openxmlformats.org/officeDocument/2006/relationships/slide" Target="slides/slide6.xml"/><Relationship Id="rId5" Type="http://schemas.openxmlformats.org/officeDocument/2006/relationships/slideMaster" Target="slideMasters/slideMaster2.xml"/><Relationship Id="rId15" Type="http://schemas.openxmlformats.org/officeDocument/2006/relationships/slide" Target="slides/slide10.xml"/><Relationship Id="rId23" Type="http://schemas.microsoft.com/office/2015/10/relationships/revisionInfo" Target="revisionInfo.xml"/><Relationship Id="rId10" Type="http://schemas.openxmlformats.org/officeDocument/2006/relationships/slide" Target="slides/slide5.xml"/><Relationship Id="rId19" Type="http://schemas.openxmlformats.org/officeDocument/2006/relationships/presProps" Target="presProp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4.xml"/><Relationship Id="rId14" Type="http://schemas.openxmlformats.org/officeDocument/2006/relationships/slide" Target="slides/slide9.xml"/><Relationship Id="rId22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页眉占位符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78427" cy="513508"/>
          </a:xfrm>
          <a:prstGeom prst="rect">
            <a:avLst/>
          </a:prstGeom>
        </p:spPr>
        <p:txBody>
          <a:bodyPr vert="horz" lIns="99075" tIns="49538" rIns="99075" bIns="49538" rtlCol="0"/>
          <a:lstStyle>
            <a:lvl1pPr algn="l">
              <a:defRPr sz="1300"/>
            </a:lvl1pPr>
          </a:lstStyle>
          <a:p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idx="1"/>
          </p:nvPr>
        </p:nvSpPr>
        <p:spPr>
          <a:xfrm>
            <a:off x="4023992" y="0"/>
            <a:ext cx="3078427" cy="513508"/>
          </a:xfrm>
          <a:prstGeom prst="rect">
            <a:avLst/>
          </a:prstGeom>
        </p:spPr>
        <p:txBody>
          <a:bodyPr vert="horz" lIns="99075" tIns="49538" rIns="99075" bIns="49538" rtlCol="0"/>
          <a:lstStyle>
            <a:lvl1pPr algn="r">
              <a:defRPr sz="1300"/>
            </a:lvl1pPr>
          </a:lstStyle>
          <a:p>
            <a:fld id="{9378A75F-2924-419E-A2B9-0B6F81294D43}" type="datetimeFigureOut">
              <a:rPr lang="zh-CN" altLang="en-US" smtClean="0"/>
              <a:t>2023/3/7</a:t>
            </a:fld>
            <a:endParaRPr lang="zh-CN" altLang="en-US"/>
          </a:p>
        </p:txBody>
      </p:sp>
      <p:sp>
        <p:nvSpPr>
          <p:cNvPr id="4" name="幻灯片图像占位符 3"/>
          <p:cNvSpPr>
            <a:spLocks noGrp="1" noRot="1" noChangeAspect="1"/>
          </p:cNvSpPr>
          <p:nvPr>
            <p:ph type="sldImg" idx="2"/>
          </p:nvPr>
        </p:nvSpPr>
        <p:spPr>
          <a:xfrm>
            <a:off x="482600" y="1279525"/>
            <a:ext cx="6138863" cy="34544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9075" tIns="49538" rIns="99075" bIns="49538" rtlCol="0" anchor="ctr"/>
          <a:lstStyle/>
          <a:p>
            <a:endParaRPr lang="zh-CN" altLang="en-US"/>
          </a:p>
        </p:txBody>
      </p:sp>
      <p:sp>
        <p:nvSpPr>
          <p:cNvPr id="5" name="备注占位符 4"/>
          <p:cNvSpPr>
            <a:spLocks noGrp="1"/>
          </p:cNvSpPr>
          <p:nvPr>
            <p:ph type="body" sz="quarter" idx="3"/>
          </p:nvPr>
        </p:nvSpPr>
        <p:spPr>
          <a:xfrm>
            <a:off x="710407" y="4925407"/>
            <a:ext cx="5683250" cy="4029879"/>
          </a:xfrm>
          <a:prstGeom prst="rect">
            <a:avLst/>
          </a:prstGeom>
        </p:spPr>
        <p:txBody>
          <a:bodyPr vert="horz" lIns="99075" tIns="49538" rIns="99075" bIns="49538" rtlCol="0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4"/>
          </p:nvPr>
        </p:nvSpPr>
        <p:spPr>
          <a:xfrm>
            <a:off x="0" y="9721107"/>
            <a:ext cx="3078427" cy="513507"/>
          </a:xfrm>
          <a:prstGeom prst="rect">
            <a:avLst/>
          </a:prstGeom>
        </p:spPr>
        <p:txBody>
          <a:bodyPr vert="horz" lIns="99075" tIns="49538" rIns="99075" bIns="49538" rtlCol="0" anchor="b"/>
          <a:lstStyle>
            <a:lvl1pPr algn="l">
              <a:defRPr sz="1300"/>
            </a:lvl1pPr>
          </a:lstStyle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5"/>
          </p:nvPr>
        </p:nvSpPr>
        <p:spPr>
          <a:xfrm>
            <a:off x="4023992" y="9721107"/>
            <a:ext cx="3078427" cy="513507"/>
          </a:xfrm>
          <a:prstGeom prst="rect">
            <a:avLst/>
          </a:prstGeom>
        </p:spPr>
        <p:txBody>
          <a:bodyPr vert="horz" lIns="99075" tIns="49538" rIns="99075" bIns="49538" rtlCol="0" anchor="b"/>
          <a:lstStyle>
            <a:lvl1pPr algn="r">
              <a:defRPr sz="1300"/>
            </a:lvl1pPr>
          </a:lstStyle>
          <a:p>
            <a:fld id="{245FDEC2-DF3E-4D08-A694-69CAF3C42812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7107420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>
          <a:xfrm>
            <a:off x="482600" y="1279525"/>
            <a:ext cx="6138863" cy="3454400"/>
          </a:xfrm>
        </p:spPr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45FDEC2-DF3E-4D08-A694-69CAF3C42812}" type="slidenum">
              <a:rPr lang="zh-CN" altLang="en-US" smtClean="0"/>
              <a:t>1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53428456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GB" dirty="0"/>
              <a:t>Initially, </a:t>
            </a:r>
            <a:r>
              <a:rPr lang="en-GB" dirty="0" err="1"/>
              <a:t>Ferath</a:t>
            </a:r>
            <a:r>
              <a:rPr lang="en-GB" dirty="0"/>
              <a:t> </a:t>
            </a:r>
            <a:r>
              <a:rPr lang="en-GB" dirty="0" err="1"/>
              <a:t>Kherif</a:t>
            </a:r>
            <a:r>
              <a:rPr lang="en-GB" dirty="0"/>
              <a:t> and Marc Lecoultre committed for helping us with data management in AWS. No reply from them to the last email</a:t>
            </a:r>
            <a:endParaRPr lang="en-FI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246D44EF-5A1F-40AA-BF2B-B89C25C743E2}" type="slidenum">
              <a:rPr kumimoji="0" lang="en-FI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</a:t>
            </a:fld>
            <a:endParaRPr kumimoji="0" lang="en-FI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222106790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GB" dirty="0"/>
              <a:t>834 or 956 papers to screen?</a:t>
            </a:r>
            <a:endParaRPr lang="en-FI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246D44EF-5A1F-40AA-BF2B-B89C25C743E2}" type="slidenum">
              <a:rPr kumimoji="0" lang="en-FI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</a:t>
            </a:fld>
            <a:endParaRPr kumimoji="0" lang="en-FI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03085259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2023/3/7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7674433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2023/3/7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72883881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2023/3/7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77294362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2023/3/7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76483109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2023/3/7</a:t>
            </a:fld>
            <a:endParaRPr lang="zh-CN" alt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08732587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2023/3/7</a:t>
            </a:fld>
            <a:endParaRPr lang="zh-CN" alt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52658199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2023/3/7</a:t>
            </a:fld>
            <a:endParaRPr lang="zh-CN" alt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34350110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2023/3/7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403827388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2023/3/7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416724471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2023/3/7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22289894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2023/3/7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78669322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803C157-0157-2B95-A146-D02BFAA0ADB8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FI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E1977D49-80C0-7342-5E4C-C7CD0D0713BE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FI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6B52AD6-67B9-A16F-0F74-49C848338EA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76E158-C7A3-40E7-9B8A-4BC327D16FD3}" type="datetimeFigureOut">
              <a:rPr lang="en-FI" smtClean="0"/>
              <a:t>03/07/2023</a:t>
            </a:fld>
            <a:endParaRPr lang="en-FI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CD16515-1DEC-CBE8-BD19-095408687F6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FI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E9D4175-76B4-E68F-B824-594F3C0B97F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1F73B8-F86E-4918-B0C7-BA258700F57D}" type="slidenum">
              <a:rPr lang="en-FI" smtClean="0"/>
              <a:t>‹#›</a:t>
            </a:fld>
            <a:endParaRPr lang="en-FI"/>
          </a:p>
        </p:txBody>
      </p:sp>
    </p:spTree>
    <p:extLst>
      <p:ext uri="{BB962C8B-B14F-4D97-AF65-F5344CB8AC3E}">
        <p14:creationId xmlns:p14="http://schemas.microsoft.com/office/powerpoint/2010/main" val="1007160213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DF5810D-8F52-08AF-DA24-D190B180E60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FI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2998627-878C-B309-9ED9-9B058424451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FI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CEE7673-CDDF-AA60-1E14-9E6A542FAAB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76E158-C7A3-40E7-9B8A-4BC327D16FD3}" type="datetimeFigureOut">
              <a:rPr lang="en-FI" smtClean="0"/>
              <a:t>03/07/2023</a:t>
            </a:fld>
            <a:endParaRPr lang="en-FI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F1B3F78-95CA-486E-46BF-75A04279604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FI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2D23EE6-A052-285A-D9DE-6657727E89E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1F73B8-F86E-4918-B0C7-BA258700F57D}" type="slidenum">
              <a:rPr lang="en-FI" smtClean="0"/>
              <a:t>‹#›</a:t>
            </a:fld>
            <a:endParaRPr lang="en-FI"/>
          </a:p>
        </p:txBody>
      </p:sp>
    </p:spTree>
    <p:extLst>
      <p:ext uri="{BB962C8B-B14F-4D97-AF65-F5344CB8AC3E}">
        <p14:creationId xmlns:p14="http://schemas.microsoft.com/office/powerpoint/2010/main" val="3204529125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D84FB4D-9667-8B74-288B-5DB2903FD68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FI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C2EDE1E-9167-A1C6-E6F4-22C00DF7B32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8474B3F-3DAB-E001-FD14-E259F12CF14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76E158-C7A3-40E7-9B8A-4BC327D16FD3}" type="datetimeFigureOut">
              <a:rPr lang="en-FI" smtClean="0"/>
              <a:t>03/07/2023</a:t>
            </a:fld>
            <a:endParaRPr lang="en-FI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C7074BE-DDBF-5370-090D-96AAA70524B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FI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5EE4631-EA62-7185-662D-F53A0CDDFDB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1F73B8-F86E-4918-B0C7-BA258700F57D}" type="slidenum">
              <a:rPr lang="en-FI" smtClean="0"/>
              <a:t>‹#›</a:t>
            </a:fld>
            <a:endParaRPr lang="en-FI"/>
          </a:p>
        </p:txBody>
      </p:sp>
    </p:spTree>
    <p:extLst>
      <p:ext uri="{BB962C8B-B14F-4D97-AF65-F5344CB8AC3E}">
        <p14:creationId xmlns:p14="http://schemas.microsoft.com/office/powerpoint/2010/main" val="3042353836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D70FD28-351F-3CDF-DD9A-C795C36F91B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FI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C97237A-330E-351D-8662-30E5A71287BA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FI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C7DD6826-093A-42A4-C8B1-CDD694B152DB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FI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B5C9D554-DAC3-4B4B-0EFC-F368B3F00EB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76E158-C7A3-40E7-9B8A-4BC327D16FD3}" type="datetimeFigureOut">
              <a:rPr lang="en-FI" smtClean="0"/>
              <a:t>03/07/2023</a:t>
            </a:fld>
            <a:endParaRPr lang="en-FI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707C9E41-709F-C845-41B5-B4E28DB1243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FI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A39E350F-47F0-28B9-5D77-3B854E11F54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1F73B8-F86E-4918-B0C7-BA258700F57D}" type="slidenum">
              <a:rPr lang="en-FI" smtClean="0"/>
              <a:t>‹#›</a:t>
            </a:fld>
            <a:endParaRPr lang="en-FI"/>
          </a:p>
        </p:txBody>
      </p:sp>
    </p:spTree>
    <p:extLst>
      <p:ext uri="{BB962C8B-B14F-4D97-AF65-F5344CB8AC3E}">
        <p14:creationId xmlns:p14="http://schemas.microsoft.com/office/powerpoint/2010/main" val="2192723834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8923A86-8EBF-E176-FA9D-E0B4C6F1A7A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FI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AA63810-268F-AC66-84FF-6573E8146F9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ACFEAEF4-7AAB-F6E7-5857-F37F29E394E2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FI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D2079E27-227F-7161-95F9-7B2FEDF7AAA7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DECF4031-292D-DA71-E87D-6B9C02677F26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FI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5C118A78-70CF-3ED2-98D4-552BD73A244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76E158-C7A3-40E7-9B8A-4BC327D16FD3}" type="datetimeFigureOut">
              <a:rPr lang="en-FI" smtClean="0"/>
              <a:t>03/07/2023</a:t>
            </a:fld>
            <a:endParaRPr lang="en-FI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8D412891-A7A3-FB41-D531-1B15C33E883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FI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EA0319C6-8E64-A610-DB56-FBA3D292F3D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1F73B8-F86E-4918-B0C7-BA258700F57D}" type="slidenum">
              <a:rPr lang="en-FI" smtClean="0"/>
              <a:t>‹#›</a:t>
            </a:fld>
            <a:endParaRPr lang="en-FI"/>
          </a:p>
        </p:txBody>
      </p:sp>
    </p:spTree>
    <p:extLst>
      <p:ext uri="{BB962C8B-B14F-4D97-AF65-F5344CB8AC3E}">
        <p14:creationId xmlns:p14="http://schemas.microsoft.com/office/powerpoint/2010/main" val="2525304737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DB19AB3-C953-B02C-18D5-F8607F0D6F6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FI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E40BA62A-171F-B483-75A1-90C895558F0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76E158-C7A3-40E7-9B8A-4BC327D16FD3}" type="datetimeFigureOut">
              <a:rPr lang="en-FI" smtClean="0"/>
              <a:t>03/07/2023</a:t>
            </a:fld>
            <a:endParaRPr lang="en-FI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2BA9E96E-5F39-7C54-0064-B37D71AFC59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FI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1482191C-9B15-B358-3D8A-0F0393B4F87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1F73B8-F86E-4918-B0C7-BA258700F57D}" type="slidenum">
              <a:rPr lang="en-FI" smtClean="0"/>
              <a:t>‹#›</a:t>
            </a:fld>
            <a:endParaRPr lang="en-FI"/>
          </a:p>
        </p:txBody>
      </p:sp>
    </p:spTree>
    <p:extLst>
      <p:ext uri="{BB962C8B-B14F-4D97-AF65-F5344CB8AC3E}">
        <p14:creationId xmlns:p14="http://schemas.microsoft.com/office/powerpoint/2010/main" val="3985483738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CCAE50A1-BBD3-01DD-D69F-97E04EDE92D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76E158-C7A3-40E7-9B8A-4BC327D16FD3}" type="datetimeFigureOut">
              <a:rPr lang="en-FI" smtClean="0"/>
              <a:t>03/07/2023</a:t>
            </a:fld>
            <a:endParaRPr lang="en-FI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2DDA3D8F-C6A9-9E11-CE00-50BF5788A72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FI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DAD573A-4871-381F-8B35-37FA8C92CB7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1F73B8-F86E-4918-B0C7-BA258700F57D}" type="slidenum">
              <a:rPr lang="en-FI" smtClean="0"/>
              <a:t>‹#›</a:t>
            </a:fld>
            <a:endParaRPr lang="en-FI"/>
          </a:p>
        </p:txBody>
      </p:sp>
    </p:spTree>
    <p:extLst>
      <p:ext uri="{BB962C8B-B14F-4D97-AF65-F5344CB8AC3E}">
        <p14:creationId xmlns:p14="http://schemas.microsoft.com/office/powerpoint/2010/main" val="898835939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4400900-94DD-CCD8-8209-E99527BF4B7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FI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041B670-49C0-85BA-807B-9C6E516EED2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FI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E8ABB57A-D504-F058-030F-178FFA7225CC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62614E64-919A-9C09-2827-B3F2C0BD8BD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76E158-C7A3-40E7-9B8A-4BC327D16FD3}" type="datetimeFigureOut">
              <a:rPr lang="en-FI" smtClean="0"/>
              <a:t>03/07/2023</a:t>
            </a:fld>
            <a:endParaRPr lang="en-FI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84732EAC-1A09-4B2B-55C7-843127004F2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FI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7028646A-6B76-1F4E-7EE9-F6B7DC24E6B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1F73B8-F86E-4918-B0C7-BA258700F57D}" type="slidenum">
              <a:rPr lang="en-FI" smtClean="0"/>
              <a:t>‹#›</a:t>
            </a:fld>
            <a:endParaRPr lang="en-FI"/>
          </a:p>
        </p:txBody>
      </p:sp>
    </p:spTree>
    <p:extLst>
      <p:ext uri="{BB962C8B-B14F-4D97-AF65-F5344CB8AC3E}">
        <p14:creationId xmlns:p14="http://schemas.microsoft.com/office/powerpoint/2010/main" val="93323185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7AB59FC-D2DD-3993-E8FE-AD9E464A4ED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FI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6FD8D2BA-8E42-83C0-21F5-E570E9F1FC03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FI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F0E4E8B5-FF39-8201-14C1-2D14F45AAC34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61CA9A95-6E26-68C4-450A-28D464665F8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76E158-C7A3-40E7-9B8A-4BC327D16FD3}" type="datetimeFigureOut">
              <a:rPr lang="en-FI" smtClean="0"/>
              <a:t>03/07/2023</a:t>
            </a:fld>
            <a:endParaRPr lang="en-FI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7B25C8AB-D86D-11D8-60D9-098AFFC47B4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FI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AD7BC8DD-E9E6-CC22-AE3D-14FB9007C1B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1F73B8-F86E-4918-B0C7-BA258700F57D}" type="slidenum">
              <a:rPr lang="en-FI" smtClean="0"/>
              <a:t>‹#›</a:t>
            </a:fld>
            <a:endParaRPr lang="en-FI"/>
          </a:p>
        </p:txBody>
      </p:sp>
    </p:spTree>
    <p:extLst>
      <p:ext uri="{BB962C8B-B14F-4D97-AF65-F5344CB8AC3E}">
        <p14:creationId xmlns:p14="http://schemas.microsoft.com/office/powerpoint/2010/main" val="3236388628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A3A20D7-3EB1-32D8-6130-7735D2F7408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FI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513FEDD6-FE30-F853-08DE-1D9E1CE626D9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FI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BD37A2B-D5CC-A50D-FEA7-F0485B2BD9B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76E158-C7A3-40E7-9B8A-4BC327D16FD3}" type="datetimeFigureOut">
              <a:rPr lang="en-FI" smtClean="0"/>
              <a:t>03/07/2023</a:t>
            </a:fld>
            <a:endParaRPr lang="en-FI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086EF0A-F5BC-C867-5A07-A80817D165F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FI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B26D283-9F14-500E-AC6B-D10069EFC2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1F73B8-F86E-4918-B0C7-BA258700F57D}" type="slidenum">
              <a:rPr lang="en-FI" smtClean="0"/>
              <a:t>‹#›</a:t>
            </a:fld>
            <a:endParaRPr lang="en-FI"/>
          </a:p>
        </p:txBody>
      </p:sp>
    </p:spTree>
    <p:extLst>
      <p:ext uri="{BB962C8B-B14F-4D97-AF65-F5344CB8AC3E}">
        <p14:creationId xmlns:p14="http://schemas.microsoft.com/office/powerpoint/2010/main" val="3783507197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E646E2C9-3410-0B7A-97E4-3BBB47791D5F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FI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0958AFE1-9936-932C-BE10-94CC61B867BE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FI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D1DAA68-8D05-6F66-80BE-69B96841634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76E158-C7A3-40E7-9B8A-4BC327D16FD3}" type="datetimeFigureOut">
              <a:rPr lang="en-FI" smtClean="0"/>
              <a:t>03/07/2023</a:t>
            </a:fld>
            <a:endParaRPr lang="en-FI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BBD3947-4F6E-A78F-C8CD-2C6DA7B00DC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FI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AF43E30-F08E-8545-FDCC-E986FA78D33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1F73B8-F86E-4918-B0C7-BA258700F57D}" type="slidenum">
              <a:rPr lang="en-FI" smtClean="0"/>
              <a:t>‹#›</a:t>
            </a:fld>
            <a:endParaRPr lang="en-FI"/>
          </a:p>
        </p:txBody>
      </p:sp>
    </p:spTree>
    <p:extLst>
      <p:ext uri="{BB962C8B-B14F-4D97-AF65-F5344CB8AC3E}">
        <p14:creationId xmlns:p14="http://schemas.microsoft.com/office/powerpoint/2010/main" val="267545929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524E67A-AF0E-4819-AC53-2E46C7DFBD72}" type="datetimeFigureOut">
              <a:rPr lang="zh-CN" altLang="en-US" smtClean="0"/>
              <a:t>2023/3/7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11978709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BC8D8D4A-48EC-9406-F044-120DCF07B91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FI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F0329DE9-B6F3-ED68-7D0F-A9346744A52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FI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E5D1EF2-81EC-4DF1-4FF7-8645E9717432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676E158-C7A3-40E7-9B8A-4BC327D16FD3}" type="datetimeFigureOut">
              <a:rPr lang="en-FI" smtClean="0"/>
              <a:t>03/07/2023</a:t>
            </a:fld>
            <a:endParaRPr lang="en-FI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0B3DFAC-F9E8-19AA-B94C-F4098776A2E3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FI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FD9A9FC-CB53-FF6B-AC51-812A217F2D23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41F73B8-F86E-4918-B0C7-BA258700F57D}" type="slidenum">
              <a:rPr lang="en-FI" smtClean="0"/>
              <a:t>‹#›</a:t>
            </a:fld>
            <a:endParaRPr lang="en-FI"/>
          </a:p>
        </p:txBody>
      </p:sp>
    </p:spTree>
    <p:extLst>
      <p:ext uri="{BB962C8B-B14F-4D97-AF65-F5344CB8AC3E}">
        <p14:creationId xmlns:p14="http://schemas.microsoft.com/office/powerpoint/2010/main" val="413433291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85" r:id="rId1"/>
    <p:sldLayoutId id="2147483686" r:id="rId2"/>
    <p:sldLayoutId id="2147483687" r:id="rId3"/>
    <p:sldLayoutId id="2147483688" r:id="rId4"/>
    <p:sldLayoutId id="2147483689" r:id="rId5"/>
    <p:sldLayoutId id="2147483690" r:id="rId6"/>
    <p:sldLayoutId id="2147483691" r:id="rId7"/>
    <p:sldLayoutId id="2147483692" r:id="rId8"/>
    <p:sldLayoutId id="2147483693" r:id="rId9"/>
    <p:sldLayoutId id="2147483694" r:id="rId10"/>
    <p:sldLayoutId id="2147483695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FI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hyperlink" Target="mailto:barry.greene@kinesis.ie" TargetMode="Externa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openxmlformats.org/officeDocument/2006/relationships/hyperlink" Target="mailto:pierpaolo.palumbo@unibo.it" TargetMode="Externa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sv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3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3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icmje.org/recommendations/browse/roles-and-responsibilities/defining-the-role-of-authors-and-contributors.html" TargetMode="External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3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3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3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3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3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6">
            <a:extLst>
              <a:ext uri="{FF2B5EF4-FFF2-40B4-BE49-F238E27FC236}">
                <a16:creationId xmlns:a16="http://schemas.microsoft.com/office/drawing/2014/main" id="{8C7CA0D1-8B49-4675-8A5E-57C7F64475C1}"/>
              </a:ext>
            </a:extLst>
          </p:cNvPr>
          <p:cNvSpPr/>
          <p:nvPr/>
        </p:nvSpPr>
        <p:spPr>
          <a:xfrm>
            <a:off x="8014492" y="935321"/>
            <a:ext cx="1994393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r"/>
            <a:r>
              <a:rPr lang="en-GB" b="1" dirty="0"/>
              <a:t>FGAI4H-Q-012-A03</a:t>
            </a: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D36F58C8-2F54-4864-94DC-A069EA8D2640}"/>
              </a:ext>
            </a:extLst>
          </p:cNvPr>
          <p:cNvSpPr/>
          <p:nvPr/>
        </p:nvSpPr>
        <p:spPr>
          <a:xfrm>
            <a:off x="7201706" y="1304653"/>
            <a:ext cx="280717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r"/>
            <a:r>
              <a:rPr lang="en-US" dirty="0"/>
              <a:t>Douala, 6-9 December 2022</a:t>
            </a:r>
            <a:endParaRPr lang="en-GB" dirty="0"/>
          </a:p>
        </p:txBody>
      </p:sp>
      <p:graphicFrame>
        <p:nvGraphicFramePr>
          <p:cNvPr id="14" name="Table 2">
            <a:extLst>
              <a:ext uri="{FF2B5EF4-FFF2-40B4-BE49-F238E27FC236}">
                <a16:creationId xmlns:a16="http://schemas.microsoft.com/office/drawing/2014/main" id="{F23ADA95-2EB2-45F5-AA21-8B52FA9A9E11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672108223"/>
              </p:ext>
            </p:extLst>
          </p:nvPr>
        </p:nvGraphicFramePr>
        <p:xfrm>
          <a:off x="1790700" y="3247161"/>
          <a:ext cx="8401049" cy="2354580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1346348">
                  <a:extLst>
                    <a:ext uri="{9D8B030D-6E8A-4147-A177-3AD203B41FA5}">
                      <a16:colId xmlns:a16="http://schemas.microsoft.com/office/drawing/2014/main" val="3760236376"/>
                    </a:ext>
                  </a:extLst>
                </a:gridCol>
                <a:gridCol w="3151457">
                  <a:extLst>
                    <a:ext uri="{9D8B030D-6E8A-4147-A177-3AD203B41FA5}">
                      <a16:colId xmlns:a16="http://schemas.microsoft.com/office/drawing/2014/main" val="4118390399"/>
                    </a:ext>
                  </a:extLst>
                </a:gridCol>
                <a:gridCol w="3903244">
                  <a:extLst>
                    <a:ext uri="{9D8B030D-6E8A-4147-A177-3AD203B41FA5}">
                      <a16:colId xmlns:a16="http://schemas.microsoft.com/office/drawing/2014/main" val="3689152469"/>
                    </a:ext>
                  </a:extLst>
                </a:gridCol>
              </a:tblGrid>
              <a:tr h="365760">
                <a:tc>
                  <a:txBody>
                    <a:bodyPr/>
                    <a:lstStyle/>
                    <a:p>
                      <a:r>
                        <a:rPr lang="en-US" sz="1800" b="1" dirty="0"/>
                        <a:t>Source:</a:t>
                      </a:r>
                      <a:endParaRPr lang="en-GB" sz="1800" b="1" dirty="0"/>
                    </a:p>
                  </a:txBody>
                  <a:tcPr marL="68580" marR="68580" marT="34290" marB="34290"/>
                </a:tc>
                <a:tc gridSpan="2">
                  <a:txBody>
                    <a:bodyPr/>
                    <a:lstStyle/>
                    <a:p>
                      <a:r>
                        <a:rPr lang="en-GB" sz="1800" b="0" i="0" kern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TG-Falls Topic Driver</a:t>
                      </a:r>
                      <a:endParaRPr lang="en-GB" sz="1800" dirty="0">
                        <a:solidFill>
                          <a:srgbClr val="FF0000"/>
                        </a:solidFill>
                      </a:endParaRPr>
                    </a:p>
                  </a:txBody>
                  <a:tcPr marL="68580" marR="68580" marT="34290" marB="34290"/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920436266"/>
                  </a:ext>
                </a:extLst>
              </a:tr>
              <a:tr h="365760">
                <a:tc>
                  <a:txBody>
                    <a:bodyPr/>
                    <a:lstStyle/>
                    <a:p>
                      <a:r>
                        <a:rPr lang="en-US" sz="1800" b="1" dirty="0"/>
                        <a:t>Title:</a:t>
                      </a:r>
                      <a:endParaRPr lang="en-GB" sz="1800" b="1" dirty="0"/>
                    </a:p>
                  </a:txBody>
                  <a:tcPr marL="68580" marR="68580" marT="34290" marB="34290"/>
                </a:tc>
                <a:tc gridSpan="2">
                  <a:txBody>
                    <a:bodyPr/>
                    <a:lstStyle/>
                    <a:p>
                      <a:r>
                        <a:rPr lang="en-GB" sz="1800" b="0" i="0" kern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Att.3 – Presentation (TG-Falls)</a:t>
                      </a:r>
                      <a:endParaRPr lang="en-GB" sz="1800" dirty="0"/>
                    </a:p>
                  </a:txBody>
                  <a:tcPr marL="68580" marR="68580" marT="34290" marB="34290"/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994681210"/>
                  </a:ext>
                </a:extLst>
              </a:tr>
              <a:tr h="365760">
                <a:tc>
                  <a:txBody>
                    <a:bodyPr/>
                    <a:lstStyle/>
                    <a:p>
                      <a:r>
                        <a:rPr lang="en-US" sz="1800" b="1" dirty="0"/>
                        <a:t>Purpose:</a:t>
                      </a:r>
                      <a:endParaRPr lang="en-GB" sz="1800" b="1" dirty="0"/>
                    </a:p>
                  </a:txBody>
                  <a:tcPr marL="68580" marR="68580" marT="34290" marB="34290"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gridSpan="2">
                  <a:txBody>
                    <a:bodyPr/>
                    <a:lstStyle/>
                    <a:p>
                      <a:r>
                        <a:rPr lang="en-US" sz="1800" dirty="0"/>
                        <a:t>Information</a:t>
                      </a:r>
                      <a:endParaRPr lang="en-GB" sz="1800" dirty="0"/>
                    </a:p>
                  </a:txBody>
                  <a:tcPr marL="68580" marR="68580" marT="34290" marB="34290"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GB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987445829"/>
                  </a:ext>
                </a:extLst>
              </a:tr>
              <a:tr h="365760">
                <a:tc>
                  <a:txBody>
                    <a:bodyPr/>
                    <a:lstStyle/>
                    <a:p>
                      <a:r>
                        <a:rPr lang="en-US" sz="1800" b="1" dirty="0"/>
                        <a:t>Contact:</a:t>
                      </a:r>
                      <a:endParaRPr lang="en-GB" sz="1800" b="1" dirty="0"/>
                    </a:p>
                  </a:txBody>
                  <a:tcPr marL="68580" marR="68580" marT="34290" marB="3429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Barry Greene</a:t>
                      </a:r>
                    </a:p>
                    <a:p>
                      <a:r>
                        <a:rPr lang="en-US" sz="1800" dirty="0" err="1"/>
                        <a:t>Pierpaolo</a:t>
                      </a:r>
                      <a:r>
                        <a:rPr lang="en-US" sz="1800" dirty="0"/>
                        <a:t> Palumbo</a:t>
                      </a:r>
                      <a:endParaRPr lang="en-GB" sz="1800" dirty="0">
                        <a:solidFill>
                          <a:srgbClr val="FF0000"/>
                        </a:solidFill>
                      </a:endParaRPr>
                    </a:p>
                  </a:txBody>
                  <a:tcPr marL="68580" marR="68580" marT="34290" marB="3429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E-mail: </a:t>
                      </a:r>
                      <a:r>
                        <a:rPr lang="en-US" sz="1800" kern="1200" dirty="0">
                          <a:solidFill>
                            <a:schemeClr val="tx1"/>
                          </a:solidFill>
                          <a:effectLst/>
                          <a:hlinkClick r:id="rId3"/>
                        </a:rPr>
                        <a:t>barry.greene@kinesis.ie</a:t>
                      </a:r>
                      <a:r>
                        <a:rPr lang="en-US" sz="1800" kern="1200" dirty="0">
                          <a:solidFill>
                            <a:schemeClr val="tx1"/>
                          </a:solidFill>
                          <a:effectLst/>
                        </a:rPr>
                        <a:t> </a:t>
                      </a:r>
                    </a:p>
                    <a:p>
                      <a:r>
                        <a:rPr lang="en-US" sz="1800" dirty="0"/>
                        <a:t>E-mail: </a:t>
                      </a:r>
                      <a:r>
                        <a:rPr lang="en-GB" sz="1800" kern="1200" dirty="0">
                          <a:solidFill>
                            <a:schemeClr val="tx1"/>
                          </a:solidFill>
                          <a:effectLst/>
                          <a:hlinkClick r:id="rId4"/>
                        </a:rPr>
                        <a:t>pierpaolo.palumbo@unibo.it</a:t>
                      </a:r>
                      <a:endParaRPr lang="en-GB" sz="1800" dirty="0">
                        <a:solidFill>
                          <a:schemeClr val="tx1"/>
                        </a:solidFill>
                      </a:endParaRPr>
                    </a:p>
                    <a:p>
                      <a:r>
                        <a:rPr lang="en-GB" sz="1800" kern="1200" dirty="0">
                          <a:effectLst/>
                        </a:rPr>
                        <a:t> </a:t>
                      </a:r>
                      <a:endParaRPr lang="en-GB" sz="1800" dirty="0"/>
                    </a:p>
                  </a:txBody>
                  <a:tcPr marL="68580" marR="68580" marT="34290" marB="3429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3668741495"/>
                  </a:ext>
                </a:extLst>
              </a:tr>
              <a:tr h="365760">
                <a:tc>
                  <a:txBody>
                    <a:bodyPr/>
                    <a:lstStyle/>
                    <a:p>
                      <a:r>
                        <a:rPr lang="en-US" sz="1800" b="1" dirty="0"/>
                        <a:t>Abstract:</a:t>
                      </a:r>
                      <a:endParaRPr lang="en-GB" sz="1800" b="1" dirty="0"/>
                    </a:p>
                  </a:txBody>
                  <a:tcPr marL="68580" marR="68580" marT="34290" marB="3429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800" dirty="0"/>
                        <a:t>This PPT contains updates on the Topic Group Falls in the elderly.</a:t>
                      </a:r>
                      <a:endParaRPr lang="en-GB" sz="1800" dirty="0"/>
                    </a:p>
                  </a:txBody>
                  <a:tcPr marL="68580" marR="68580" marT="34290" marB="3429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</a:tcPr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297947478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38393493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8C67F7-CDAD-F733-6452-7F4C9CC71CE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Ongoing activities</a:t>
            </a:r>
            <a:endParaRPr lang="en-FI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F912709-36DB-D079-463D-B623BC2536F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/>
              <a:t>Systematic review and individual participant data meta-analysis</a:t>
            </a:r>
          </a:p>
          <a:p>
            <a:r>
              <a:rPr lang="en-GB" dirty="0"/>
              <a:t>Commentary</a:t>
            </a:r>
          </a:p>
        </p:txBody>
      </p:sp>
    </p:spTree>
    <p:extLst>
      <p:ext uri="{BB962C8B-B14F-4D97-AF65-F5344CB8AC3E}">
        <p14:creationId xmlns:p14="http://schemas.microsoft.com/office/powerpoint/2010/main" val="46115908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A95E2E1D-D320-4C5F-3626-FC0190C904E2}"/>
              </a:ext>
            </a:extLst>
          </p:cNvPr>
          <p:cNvSpPr txBox="1"/>
          <p:nvPr/>
        </p:nvSpPr>
        <p:spPr>
          <a:xfrm>
            <a:off x="8603986" y="2410915"/>
            <a:ext cx="2743199" cy="923330"/>
          </a:xfrm>
          <a:prstGeom prst="rect">
            <a:avLst/>
          </a:prstGeom>
          <a:noFill/>
          <a:ln>
            <a:solidFill>
              <a:srgbClr val="002060"/>
            </a:solidFill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Review on datasets for wearable inertial sensor-based fall prediction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21F1C324-BA95-C7BE-0B4F-DD5C5F00D269}"/>
              </a:ext>
            </a:extLst>
          </p:cNvPr>
          <p:cNvSpPr txBox="1"/>
          <p:nvPr/>
        </p:nvSpPr>
        <p:spPr>
          <a:xfrm>
            <a:off x="8665770" y="4717509"/>
            <a:ext cx="2743199" cy="646331"/>
          </a:xfrm>
          <a:prstGeom prst="rect">
            <a:avLst/>
          </a:prstGeom>
          <a:noFill/>
          <a:ln>
            <a:solidFill>
              <a:srgbClr val="002060"/>
            </a:solidFill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Analyses on the pooled dataset</a:t>
            </a: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Calibri"/>
            </a:endParaRPr>
          </a:p>
        </p:txBody>
      </p:sp>
      <p:cxnSp>
        <p:nvCxnSpPr>
          <p:cNvPr id="6" name="Straight Arrow Connector 5">
            <a:extLst>
              <a:ext uri="{FF2B5EF4-FFF2-40B4-BE49-F238E27FC236}">
                <a16:creationId xmlns:a16="http://schemas.microsoft.com/office/drawing/2014/main" id="{70B8832B-D86C-EEBB-80E5-441F1166C3AC}"/>
              </a:ext>
            </a:extLst>
          </p:cNvPr>
          <p:cNvCxnSpPr/>
          <p:nvPr/>
        </p:nvCxnSpPr>
        <p:spPr>
          <a:xfrm flipH="1">
            <a:off x="9978418" y="3334324"/>
            <a:ext cx="2060" cy="1388074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" name="TextBox 6">
            <a:extLst>
              <a:ext uri="{FF2B5EF4-FFF2-40B4-BE49-F238E27FC236}">
                <a16:creationId xmlns:a16="http://schemas.microsoft.com/office/drawing/2014/main" id="{8212AE45-DBEB-06CC-8DD3-AC92032FFE5B}"/>
              </a:ext>
            </a:extLst>
          </p:cNvPr>
          <p:cNvSpPr txBox="1"/>
          <p:nvPr/>
        </p:nvSpPr>
        <p:spPr>
          <a:xfrm>
            <a:off x="1103586" y="2331857"/>
            <a:ext cx="5319135" cy="31393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Review title: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“Systematic review and individual participant data meta-analysis of publicly available datasets for wearable inertial sensor-based fall risk assessment”</a:t>
            </a: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Aim/question: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Which datasets are available for training and validating models for wearable inertial sensor-based fall risk assessment? *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What is the prognostic value for falls of features derived from wearable inertial sensors?</a:t>
            </a: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5850D721-BB4C-9822-9871-08F1139A3792}"/>
              </a:ext>
            </a:extLst>
          </p:cNvPr>
          <p:cNvSpPr txBox="1"/>
          <p:nvPr/>
        </p:nvSpPr>
        <p:spPr>
          <a:xfrm>
            <a:off x="378941" y="6176317"/>
            <a:ext cx="11434117" cy="523220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* </a:t>
            </a: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lt"/>
                <a:cs typeface="Calibri" panose="020F0502020204030204"/>
              </a:rPr>
              <a:t>Khan, S. M. </a:t>
            </a:r>
            <a:r>
              <a:rPr kumimoji="0" lang="en-US" sz="1400" b="0" i="1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lt"/>
                <a:cs typeface="Calibri" panose="020F0502020204030204"/>
              </a:rPr>
              <a:t>et al.</a:t>
            </a: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lt"/>
                <a:cs typeface="Calibri" panose="020F0502020204030204"/>
              </a:rPr>
              <a:t> A global review of publicly available datasets for ophthalmological imaging: barriers to access, usability, and </a:t>
            </a:r>
            <a:r>
              <a:rPr kumimoji="0" lang="en-US" sz="14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lt"/>
                <a:cs typeface="Calibri" panose="020F0502020204030204"/>
              </a:rPr>
              <a:t>generalisability</a:t>
            </a: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lt"/>
                <a:cs typeface="Calibri" panose="020F0502020204030204"/>
              </a:rPr>
              <a:t>. </a:t>
            </a:r>
            <a:r>
              <a:rPr kumimoji="0" lang="en-US" sz="1400" b="0" i="1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lt"/>
                <a:cs typeface="Calibri" panose="020F0502020204030204"/>
              </a:rPr>
              <a:t>Lancet Digit. Heal.</a:t>
            </a: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lt"/>
                <a:cs typeface="Calibri" panose="020F0502020204030204"/>
              </a:rPr>
              <a:t> </a:t>
            </a: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lt"/>
                <a:cs typeface="Calibri" panose="020F0502020204030204"/>
              </a:rPr>
              <a:t>3</a:t>
            </a: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lt"/>
                <a:cs typeface="Calibri" panose="020F0502020204030204"/>
              </a:rPr>
              <a:t>, e51–e66 (2021).</a:t>
            </a:r>
            <a:endParaRPr kumimoji="0" lang="en-US" sz="1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3" name="Title 1">
            <a:extLst>
              <a:ext uri="{FF2B5EF4-FFF2-40B4-BE49-F238E27FC236}">
                <a16:creationId xmlns:a16="http://schemas.microsoft.com/office/drawing/2014/main" id="{118C3905-E3A4-8566-BC4C-B011523AD87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29248"/>
            <a:ext cx="10515600" cy="1325563"/>
          </a:xfrm>
        </p:spPr>
        <p:txBody>
          <a:bodyPr>
            <a:normAutofit/>
          </a:bodyPr>
          <a:lstStyle/>
          <a:p>
            <a:r>
              <a:rPr lang="en-GB" dirty="0"/>
              <a:t>Systematic review and individual participant data meta-analysis</a:t>
            </a:r>
            <a:endParaRPr lang="en-FI" dirty="0"/>
          </a:p>
        </p:txBody>
      </p:sp>
    </p:spTree>
    <p:extLst>
      <p:ext uri="{BB962C8B-B14F-4D97-AF65-F5344CB8AC3E}">
        <p14:creationId xmlns:p14="http://schemas.microsoft.com/office/powerpoint/2010/main" val="256093211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A95E2E1D-D320-4C5F-3626-FC0190C904E2}"/>
              </a:ext>
            </a:extLst>
          </p:cNvPr>
          <p:cNvSpPr txBox="1"/>
          <p:nvPr/>
        </p:nvSpPr>
        <p:spPr>
          <a:xfrm>
            <a:off x="8603986" y="2410915"/>
            <a:ext cx="2743199" cy="923330"/>
          </a:xfrm>
          <a:prstGeom prst="rect">
            <a:avLst/>
          </a:prstGeom>
          <a:noFill/>
          <a:ln>
            <a:solidFill>
              <a:srgbClr val="002060"/>
            </a:solidFill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Review of datasets for wearable inertial sensor-based fall prediction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21F1C324-BA95-C7BE-0B4F-DD5C5F00D269}"/>
              </a:ext>
            </a:extLst>
          </p:cNvPr>
          <p:cNvSpPr txBox="1"/>
          <p:nvPr/>
        </p:nvSpPr>
        <p:spPr>
          <a:xfrm>
            <a:off x="8665770" y="4717509"/>
            <a:ext cx="2743199" cy="646331"/>
          </a:xfrm>
          <a:prstGeom prst="rect">
            <a:avLst/>
          </a:prstGeom>
          <a:noFill/>
          <a:ln>
            <a:solidFill>
              <a:srgbClr val="002060"/>
            </a:solidFill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Analyses on the pooled dataset</a:t>
            </a: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Calibri"/>
            </a:endParaRPr>
          </a:p>
        </p:txBody>
      </p:sp>
      <p:cxnSp>
        <p:nvCxnSpPr>
          <p:cNvPr id="6" name="Straight Arrow Connector 5">
            <a:extLst>
              <a:ext uri="{FF2B5EF4-FFF2-40B4-BE49-F238E27FC236}">
                <a16:creationId xmlns:a16="http://schemas.microsoft.com/office/drawing/2014/main" id="{70B8832B-D86C-EEBB-80E5-441F1166C3AC}"/>
              </a:ext>
            </a:extLst>
          </p:cNvPr>
          <p:cNvCxnSpPr/>
          <p:nvPr/>
        </p:nvCxnSpPr>
        <p:spPr>
          <a:xfrm flipH="1">
            <a:off x="9978418" y="3334324"/>
            <a:ext cx="2060" cy="1388074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" name="TextBox 2">
            <a:extLst>
              <a:ext uri="{FF2B5EF4-FFF2-40B4-BE49-F238E27FC236}">
                <a16:creationId xmlns:a16="http://schemas.microsoft.com/office/drawing/2014/main" id="{975DAA94-7C48-3F34-F573-379B3976F0AD}"/>
              </a:ext>
            </a:extLst>
          </p:cNvPr>
          <p:cNvSpPr txBox="1"/>
          <p:nvPr/>
        </p:nvSpPr>
        <p:spPr>
          <a:xfrm>
            <a:off x="679263" y="2339411"/>
            <a:ext cx="7708533" cy="34163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Review team: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Jose Luis Albites Sanabria, University of Bologna, Bologna, Italy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Barry Greene, Kinesis Health Technologies Ltd, Dublin, Ireland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Killian McManus, Kinesis Health Technologies Ltd, Dublin, Ireland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Luca Palmerini, University of Bologna, Bologna, Italy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Pierpaolo Palumbo, University of Bologna, Bologna, Italy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Inês Sousa, Fraunhofer Portugal AICOS, Porto, Portugal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Kimberley S.  van Schooten, University of New South Wales, Sydney, Australia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Two sub-teams for screening and feature extraction. Each sub-team:</a:t>
            </a:r>
          </a:p>
          <a:p>
            <a:pPr marL="285750" marR="0" lvl="0" indent="-285750" algn="l" defTabSz="914400" rtl="0" eaLnBrk="1" fontAlgn="base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2 independent reviewers</a:t>
            </a:r>
          </a:p>
          <a:p>
            <a:pPr marL="285750" marR="0" lvl="0" indent="-285750" algn="l" defTabSz="914400" rtl="0" eaLnBrk="1" fontAlgn="base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1 reviewer for solving disagreement</a:t>
            </a:r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89F77609-D6EC-DBD7-8D8E-B16CBFDD829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74968"/>
            <a:ext cx="10515600" cy="1325563"/>
          </a:xfrm>
        </p:spPr>
        <p:txBody>
          <a:bodyPr>
            <a:normAutofit/>
          </a:bodyPr>
          <a:lstStyle/>
          <a:p>
            <a:r>
              <a:rPr lang="en-GB" dirty="0"/>
              <a:t>Systematic review and individual participant data meta-analysis</a:t>
            </a:r>
            <a:endParaRPr lang="en-FI" dirty="0"/>
          </a:p>
        </p:txBody>
      </p:sp>
      <p:pic>
        <p:nvPicPr>
          <p:cNvPr id="9" name="Graphic 8">
            <a:extLst>
              <a:ext uri="{FF2B5EF4-FFF2-40B4-BE49-F238E27FC236}">
                <a16:creationId xmlns:a16="http://schemas.microsoft.com/office/drawing/2014/main" id="{76C9C585-43F0-A6BE-776C-2E713F42DDE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8972550" y="6152643"/>
            <a:ext cx="2278796" cy="4564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240884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A95E2E1D-D320-4C5F-3626-FC0190C904E2}"/>
              </a:ext>
            </a:extLst>
          </p:cNvPr>
          <p:cNvSpPr txBox="1"/>
          <p:nvPr/>
        </p:nvSpPr>
        <p:spPr>
          <a:xfrm>
            <a:off x="8603986" y="2410915"/>
            <a:ext cx="2743199" cy="923330"/>
          </a:xfrm>
          <a:prstGeom prst="rect">
            <a:avLst/>
          </a:prstGeom>
          <a:noFill/>
          <a:ln>
            <a:solidFill>
              <a:srgbClr val="002060"/>
            </a:solidFill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Review on datasets for wearable inertial sensor-based fall prediction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21F1C324-BA95-C7BE-0B4F-DD5C5F00D269}"/>
              </a:ext>
            </a:extLst>
          </p:cNvPr>
          <p:cNvSpPr txBox="1"/>
          <p:nvPr/>
        </p:nvSpPr>
        <p:spPr>
          <a:xfrm>
            <a:off x="8665770" y="4717509"/>
            <a:ext cx="2743199" cy="646331"/>
          </a:xfrm>
          <a:prstGeom prst="rect">
            <a:avLst/>
          </a:prstGeom>
          <a:noFill/>
          <a:ln>
            <a:solidFill>
              <a:srgbClr val="002060"/>
            </a:solidFill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Analyses on the pooled dataset</a:t>
            </a: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Calibri"/>
            </a:endParaRPr>
          </a:p>
        </p:txBody>
      </p:sp>
      <p:cxnSp>
        <p:nvCxnSpPr>
          <p:cNvPr id="6" name="Straight Arrow Connector 5">
            <a:extLst>
              <a:ext uri="{FF2B5EF4-FFF2-40B4-BE49-F238E27FC236}">
                <a16:creationId xmlns:a16="http://schemas.microsoft.com/office/drawing/2014/main" id="{70B8832B-D86C-EEBB-80E5-441F1166C3AC}"/>
              </a:ext>
            </a:extLst>
          </p:cNvPr>
          <p:cNvCxnSpPr/>
          <p:nvPr/>
        </p:nvCxnSpPr>
        <p:spPr>
          <a:xfrm flipH="1">
            <a:off x="9978418" y="3334324"/>
            <a:ext cx="2060" cy="1388074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" name="TextBox 2">
            <a:extLst>
              <a:ext uri="{FF2B5EF4-FFF2-40B4-BE49-F238E27FC236}">
                <a16:creationId xmlns:a16="http://schemas.microsoft.com/office/drawing/2014/main" id="{5D6696B6-56B1-926D-5F41-1626F352ADAA}"/>
              </a:ext>
            </a:extLst>
          </p:cNvPr>
          <p:cNvSpPr txBox="1"/>
          <p:nvPr/>
        </p:nvSpPr>
        <p:spPr>
          <a:xfrm>
            <a:off x="440645" y="1965545"/>
            <a:ext cx="7185639" cy="369331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Inclusion criteria: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Peer-reviewed articles/conference proceedings in English including datasets with the following characteristics:​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Datasets including at least 20 individuals ​​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Datasets where the predicting features comprised of at least one inertial </a:t>
            </a:r>
            <a:r>
              <a:rPr kumimoji="0" lang="en-GB" sz="18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sensor-based feature</a:t>
            </a: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Datasets from any community-dwelling population 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Datasets with individual-level (not aggregated) information about falls*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Falls collected after the predicting features (prospective design) ​#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* occurrence of at least one fall in a given time period OR number of falls OR date of first fall occurrence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# retrospective studies included only for sensitivity analyses</a:t>
            </a: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1" name="Title 1">
            <a:extLst>
              <a:ext uri="{FF2B5EF4-FFF2-40B4-BE49-F238E27FC236}">
                <a16:creationId xmlns:a16="http://schemas.microsoft.com/office/drawing/2014/main" id="{EC4C0310-FFBA-FC0C-78ED-64CEF4ED694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29248"/>
            <a:ext cx="10515600" cy="1325563"/>
          </a:xfrm>
        </p:spPr>
        <p:txBody>
          <a:bodyPr>
            <a:normAutofit/>
          </a:bodyPr>
          <a:lstStyle/>
          <a:p>
            <a:r>
              <a:rPr lang="en-GB" dirty="0"/>
              <a:t>Systematic review and individual participant data meta-analysis</a:t>
            </a:r>
            <a:endParaRPr lang="en-FI" dirty="0"/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D077A7B8-71AF-DEDF-1B8B-8CF356F695DD}"/>
              </a:ext>
            </a:extLst>
          </p:cNvPr>
          <p:cNvSpPr txBox="1"/>
          <p:nvPr/>
        </p:nvSpPr>
        <p:spPr>
          <a:xfrm>
            <a:off x="468630" y="6309360"/>
            <a:ext cx="58293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Registration: PROSPERO 2022 CRD42022367394</a:t>
            </a:r>
            <a:endParaRPr kumimoji="0" lang="en-FI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3121C2AF-CB1D-019E-45A1-663134B239D5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51009" t="11955" r="11551" b="74412"/>
          <a:stretch/>
        </p:blipFill>
        <p:spPr>
          <a:xfrm>
            <a:off x="7217979" y="5921938"/>
            <a:ext cx="4564589" cy="93493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3035996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A95E2E1D-D320-4C5F-3626-FC0190C904E2}"/>
              </a:ext>
            </a:extLst>
          </p:cNvPr>
          <p:cNvSpPr txBox="1"/>
          <p:nvPr/>
        </p:nvSpPr>
        <p:spPr>
          <a:xfrm>
            <a:off x="8603986" y="2410915"/>
            <a:ext cx="2743199" cy="923330"/>
          </a:xfrm>
          <a:prstGeom prst="rect">
            <a:avLst/>
          </a:prstGeom>
          <a:noFill/>
          <a:ln>
            <a:solidFill>
              <a:srgbClr val="002060"/>
            </a:solidFill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Review on datasets for wearable inertial sensor-based fall prediction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21F1C324-BA95-C7BE-0B4F-DD5C5F00D269}"/>
              </a:ext>
            </a:extLst>
          </p:cNvPr>
          <p:cNvSpPr txBox="1"/>
          <p:nvPr/>
        </p:nvSpPr>
        <p:spPr>
          <a:xfrm>
            <a:off x="8665770" y="4717509"/>
            <a:ext cx="2743199" cy="646331"/>
          </a:xfrm>
          <a:prstGeom prst="rect">
            <a:avLst/>
          </a:prstGeom>
          <a:noFill/>
          <a:ln>
            <a:solidFill>
              <a:srgbClr val="002060"/>
            </a:solidFill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Analyses on the pooled dataset</a:t>
            </a: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Calibri"/>
            </a:endParaRPr>
          </a:p>
        </p:txBody>
      </p:sp>
      <p:cxnSp>
        <p:nvCxnSpPr>
          <p:cNvPr id="6" name="Straight Arrow Connector 5">
            <a:extLst>
              <a:ext uri="{FF2B5EF4-FFF2-40B4-BE49-F238E27FC236}">
                <a16:creationId xmlns:a16="http://schemas.microsoft.com/office/drawing/2014/main" id="{70B8832B-D86C-EEBB-80E5-441F1166C3AC}"/>
              </a:ext>
            </a:extLst>
          </p:cNvPr>
          <p:cNvCxnSpPr/>
          <p:nvPr/>
        </p:nvCxnSpPr>
        <p:spPr>
          <a:xfrm flipH="1">
            <a:off x="9978418" y="3334324"/>
            <a:ext cx="2060" cy="1388074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Title 1">
            <a:extLst>
              <a:ext uri="{FF2B5EF4-FFF2-40B4-BE49-F238E27FC236}">
                <a16:creationId xmlns:a16="http://schemas.microsoft.com/office/drawing/2014/main" id="{EC4C0310-FFBA-FC0C-78ED-64CEF4ED694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29248"/>
            <a:ext cx="10515600" cy="1325563"/>
          </a:xfrm>
        </p:spPr>
        <p:txBody>
          <a:bodyPr>
            <a:normAutofit/>
          </a:bodyPr>
          <a:lstStyle/>
          <a:p>
            <a:r>
              <a:rPr lang="en-GB" dirty="0"/>
              <a:t>Systematic review and individual participant data meta-analysis</a:t>
            </a:r>
            <a:endParaRPr lang="en-FI" dirty="0"/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5AC0854C-D6CC-3D3E-42F0-BFE51E274D46}"/>
              </a:ext>
            </a:extLst>
          </p:cNvPr>
          <p:cNvSpPr txBox="1"/>
          <p:nvPr/>
        </p:nvSpPr>
        <p:spPr>
          <a:xfrm>
            <a:off x="783031" y="2320201"/>
            <a:ext cx="7339067" cy="34163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Features to extract:</a:t>
            </a:r>
          </a:p>
          <a:p>
            <a:pPr marL="285750" marR="0" lvl="0" indent="-285750" algn="l" defTabSz="914400" rtl="0" eaLnBrk="1" fontAlgn="base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Sampled population</a:t>
            </a:r>
          </a:p>
          <a:p>
            <a:pPr marL="285750" marR="0" lvl="0" indent="-285750" algn="l" defTabSz="914400" rtl="0" eaLnBrk="1" fontAlgn="base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Sample size</a:t>
            </a:r>
          </a:p>
          <a:p>
            <a:pPr marL="285750" marR="0" lvl="0" indent="-285750" algn="l" defTabSz="914400" rtl="0" eaLnBrk="1" fontAlgn="base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Geographic location</a:t>
            </a:r>
          </a:p>
          <a:p>
            <a:pPr marL="285750" marR="0" lvl="0" indent="-285750" algn="l" defTabSz="914400" rtl="0" eaLnBrk="1" fontAlgn="base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Clinical features for fall prediction</a:t>
            </a:r>
          </a:p>
          <a:p>
            <a:pPr marL="285750" marR="0" lvl="0" indent="-285750" algn="l" defTabSz="914400" rtl="0" eaLnBrk="1" fontAlgn="base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Protocol for inertial sensor assessment (sensor location, measurements during standardized task/free living)</a:t>
            </a:r>
          </a:p>
          <a:p>
            <a:pPr marL="285750" marR="0" lvl="0" indent="-285750" algn="l" defTabSz="914400" rtl="0" eaLnBrk="1" fontAlgn="base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Characteristics of inertial sensors (e.g. only accelerometer, acc. + gyro, etc.)</a:t>
            </a:r>
          </a:p>
          <a:p>
            <a:pPr marL="285750" marR="0" lvl="0" indent="-285750" algn="l" defTabSz="914400" rtl="0" eaLnBrk="1" fontAlgn="base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Protocol for collecting fall information (fall diaries, phone calls, etc.)</a:t>
            </a: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285750" marR="0" lvl="0" indent="-285750" algn="l" defTabSz="914400" rtl="0" eaLnBrk="1" fontAlgn="base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Dataset accessibility (open access, open access with barriers, regulated access, not accessible)</a:t>
            </a:r>
          </a:p>
        </p:txBody>
      </p:sp>
    </p:spTree>
    <p:extLst>
      <p:ext uri="{BB962C8B-B14F-4D97-AF65-F5344CB8AC3E}">
        <p14:creationId xmlns:p14="http://schemas.microsoft.com/office/powerpoint/2010/main" val="114969149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A95E2E1D-D320-4C5F-3626-FC0190C904E2}"/>
              </a:ext>
            </a:extLst>
          </p:cNvPr>
          <p:cNvSpPr txBox="1"/>
          <p:nvPr/>
        </p:nvSpPr>
        <p:spPr>
          <a:xfrm>
            <a:off x="8603986" y="2410915"/>
            <a:ext cx="2743199" cy="923330"/>
          </a:xfrm>
          <a:prstGeom prst="rect">
            <a:avLst/>
          </a:prstGeom>
          <a:noFill/>
          <a:ln>
            <a:solidFill>
              <a:srgbClr val="002060"/>
            </a:solidFill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Review on datasets for wearable inertial sensor-based fall prediction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21F1C324-BA95-C7BE-0B4F-DD5C5F00D269}"/>
              </a:ext>
            </a:extLst>
          </p:cNvPr>
          <p:cNvSpPr txBox="1"/>
          <p:nvPr/>
        </p:nvSpPr>
        <p:spPr>
          <a:xfrm>
            <a:off x="8665770" y="4717509"/>
            <a:ext cx="2743199" cy="646331"/>
          </a:xfrm>
          <a:prstGeom prst="rect">
            <a:avLst/>
          </a:prstGeom>
          <a:noFill/>
          <a:ln>
            <a:solidFill>
              <a:srgbClr val="002060"/>
            </a:solidFill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Analyses on the pooled dataset</a:t>
            </a: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Calibri"/>
            </a:endParaRPr>
          </a:p>
        </p:txBody>
      </p:sp>
      <p:cxnSp>
        <p:nvCxnSpPr>
          <p:cNvPr id="6" name="Straight Arrow Connector 5">
            <a:extLst>
              <a:ext uri="{FF2B5EF4-FFF2-40B4-BE49-F238E27FC236}">
                <a16:creationId xmlns:a16="http://schemas.microsoft.com/office/drawing/2014/main" id="{70B8832B-D86C-EEBB-80E5-441F1166C3AC}"/>
              </a:ext>
            </a:extLst>
          </p:cNvPr>
          <p:cNvCxnSpPr/>
          <p:nvPr/>
        </p:nvCxnSpPr>
        <p:spPr>
          <a:xfrm flipH="1">
            <a:off x="9978418" y="3334324"/>
            <a:ext cx="2060" cy="1388074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Title 1">
            <a:extLst>
              <a:ext uri="{FF2B5EF4-FFF2-40B4-BE49-F238E27FC236}">
                <a16:creationId xmlns:a16="http://schemas.microsoft.com/office/drawing/2014/main" id="{EC4C0310-FFBA-FC0C-78ED-64CEF4ED694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29248"/>
            <a:ext cx="10515600" cy="1325563"/>
          </a:xfrm>
        </p:spPr>
        <p:txBody>
          <a:bodyPr>
            <a:normAutofit/>
          </a:bodyPr>
          <a:lstStyle/>
          <a:p>
            <a:r>
              <a:rPr lang="en-GB" dirty="0"/>
              <a:t>Systematic review and individual participant data meta-analysis</a:t>
            </a:r>
            <a:endParaRPr lang="en-FI" dirty="0"/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5AC0854C-D6CC-3D3E-42F0-BFE51E274D46}"/>
              </a:ext>
            </a:extLst>
          </p:cNvPr>
          <p:cNvSpPr txBox="1"/>
          <p:nvPr/>
        </p:nvSpPr>
        <p:spPr>
          <a:xfrm>
            <a:off x="670379" y="1833711"/>
            <a:ext cx="7339067" cy="424731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Access request: </a:t>
            </a:r>
          </a:p>
          <a:p>
            <a:pPr marL="285750" marR="0" lvl="0" indent="-285750" algn="l" defTabSz="914400" rtl="0" eaLnBrk="1" fontAlgn="base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Email</a:t>
            </a:r>
          </a:p>
          <a:p>
            <a:pPr marL="285750" marR="0" lvl="0" indent="-285750" algn="l" defTabSz="914400" rtl="0" eaLnBrk="1" fontAlgn="base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Form: rationale, data management, authorship policy (</a:t>
            </a: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  <a:hlinkClick r:id="rId3"/>
              </a:rPr>
              <a:t>https://www.icmje.org/recommendations/browse/roles-and-responsibilities/defining-the-role-of-authors-and-contributors.html</a:t>
            </a: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)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Meta-analysis: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Data storage facility: secure, large (AWS?)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Two possibilities</a:t>
            </a:r>
          </a:p>
          <a:p>
            <a:pPr marL="742950" marR="0" lvl="1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Share data: one-stage IPD meta-analysis</a:t>
            </a:r>
          </a:p>
          <a:p>
            <a:pPr marL="742950" marR="0" lvl="1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Share only algorithms and results: two-stage IPD meta-analysis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Univariate analysis: i) ORs, </a:t>
            </a:r>
            <a:r>
              <a:rPr kumimoji="0" lang="en-GB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RaRs</a:t>
            </a: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, and HRs, ii)  Mixed-effect logistic regressions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Multivariate model *</a:t>
            </a:r>
            <a:endParaRPr kumimoji="0" lang="en-FI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A9E8FCCD-2735-0008-51E9-76078CA2E8CC}"/>
              </a:ext>
            </a:extLst>
          </p:cNvPr>
          <p:cNvSpPr txBox="1"/>
          <p:nvPr/>
        </p:nvSpPr>
        <p:spPr>
          <a:xfrm>
            <a:off x="597776" y="6259928"/>
            <a:ext cx="1146087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* Ahmed I, </a:t>
            </a:r>
            <a:r>
              <a:rPr kumimoji="0" lang="en-US" sz="14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Debray</a:t>
            </a: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TPA, Moons KGM, Riley RD. Developing and validating risk prediction models in an individual participant data meta-analysis. BMC Med Res </a:t>
            </a:r>
            <a:r>
              <a:rPr kumimoji="0" lang="en-US" sz="14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Methodol</a:t>
            </a: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. 2014;14(3). </a:t>
            </a:r>
            <a:endParaRPr kumimoji="0" lang="en-FI" sz="1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286644494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extBox 7">
            <a:extLst>
              <a:ext uri="{FF2B5EF4-FFF2-40B4-BE49-F238E27FC236}">
                <a16:creationId xmlns:a16="http://schemas.microsoft.com/office/drawing/2014/main" id="{B4694787-4C07-4043-A5E1-BC44BF53AC5D}"/>
              </a:ext>
            </a:extLst>
          </p:cNvPr>
          <p:cNvSpPr txBox="1"/>
          <p:nvPr/>
        </p:nvSpPr>
        <p:spPr>
          <a:xfrm>
            <a:off x="4752777" y="2936826"/>
            <a:ext cx="2292428" cy="369332"/>
          </a:xfrm>
          <a:prstGeom prst="rect">
            <a:avLst/>
          </a:prstGeom>
          <a:noFill/>
          <a:ln>
            <a:solidFill>
              <a:srgbClr val="0070C0"/>
            </a:solidFill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Calibri"/>
              </a:rPr>
              <a:t>834 articles to screen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E65F4648-1ACF-4F03-8DFE-A3F34B26381E}"/>
              </a:ext>
            </a:extLst>
          </p:cNvPr>
          <p:cNvSpPr txBox="1"/>
          <p:nvPr/>
        </p:nvSpPr>
        <p:spPr>
          <a:xfrm>
            <a:off x="2226745" y="1627641"/>
            <a:ext cx="3772220" cy="646331"/>
          </a:xfrm>
          <a:prstGeom prst="rect">
            <a:avLst/>
          </a:prstGeom>
          <a:noFill/>
          <a:ln>
            <a:solidFill>
              <a:srgbClr val="0070C0"/>
            </a:solidFill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lt"/>
                <a:cs typeface="Calibri" panose="020F0502020204030204"/>
              </a:rPr>
              <a:t>PubMed: 26 reviews, Web of Science: 23 reviews, Scopus: 33 reviews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77EA62B7-364F-493E-9127-B3E0FE4E6F8C}"/>
              </a:ext>
            </a:extLst>
          </p:cNvPr>
          <p:cNvSpPr txBox="1"/>
          <p:nvPr/>
        </p:nvSpPr>
        <p:spPr>
          <a:xfrm>
            <a:off x="2805660" y="2454102"/>
            <a:ext cx="2593889" cy="369332"/>
          </a:xfrm>
          <a:prstGeom prst="rect">
            <a:avLst/>
          </a:prstGeom>
          <a:noFill/>
          <a:ln>
            <a:solidFill>
              <a:srgbClr val="0070C0"/>
            </a:solidFill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lt"/>
                <a:cs typeface="Calibri" panose="020F0502020204030204"/>
              </a:rPr>
              <a:t>19 unique review articles</a:t>
            </a: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F4693A5E-9860-41EA-8CF9-2986D01BB2DB}"/>
              </a:ext>
            </a:extLst>
          </p:cNvPr>
          <p:cNvSpPr txBox="1"/>
          <p:nvPr/>
        </p:nvSpPr>
        <p:spPr>
          <a:xfrm>
            <a:off x="6588079" y="1589959"/>
            <a:ext cx="4632211" cy="923330"/>
          </a:xfrm>
          <a:prstGeom prst="rect">
            <a:avLst/>
          </a:prstGeom>
          <a:noFill/>
          <a:ln>
            <a:solidFill>
              <a:srgbClr val="0070C0"/>
            </a:solidFill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lt"/>
                <a:cs typeface="Calibri" panose="020F0502020204030204"/>
              </a:rPr>
              <a:t>Google Dataset Search Mendeley Data, IEEE </a:t>
            </a:r>
            <a:r>
              <a:rPr kumimoji="0" lang="en-US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lt"/>
                <a:cs typeface="Calibri" panose="020F0502020204030204"/>
              </a:rPr>
              <a:t>DataPort</a:t>
            </a: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lt"/>
                <a:cs typeface="Calibri" panose="020F0502020204030204"/>
              </a:rPr>
              <a:t>, </a:t>
            </a:r>
            <a:r>
              <a:rPr kumimoji="0" lang="en-US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lt"/>
                <a:cs typeface="Calibri" panose="020F0502020204030204"/>
              </a:rPr>
              <a:t>Physionet</a:t>
            </a: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lt"/>
                <a:cs typeface="Calibri" panose="020F0502020204030204"/>
              </a:rPr>
              <a:t>, </a:t>
            </a:r>
            <a:r>
              <a:rPr kumimoji="0" lang="en-US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lt"/>
                <a:cs typeface="Calibri" panose="020F0502020204030204"/>
              </a:rPr>
              <a:t>Figshare</a:t>
            </a: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lt"/>
                <a:cs typeface="Calibri" panose="020F0502020204030204"/>
              </a:rPr>
              <a:t>, </a:t>
            </a:r>
            <a:r>
              <a:rPr kumimoji="0" lang="en-US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lt"/>
                <a:cs typeface="Calibri" panose="020F0502020204030204"/>
              </a:rPr>
              <a:t>Dataverse</a:t>
            </a: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lt"/>
                <a:cs typeface="Calibri" panose="020F0502020204030204"/>
              </a:rPr>
              <a:t>, Dryad, hand search</a:t>
            </a: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Calibri"/>
            </a:endParaRPr>
          </a:p>
        </p:txBody>
      </p:sp>
      <p:cxnSp>
        <p:nvCxnSpPr>
          <p:cNvPr id="13" name="Straight Arrow Connector 12">
            <a:extLst>
              <a:ext uri="{FF2B5EF4-FFF2-40B4-BE49-F238E27FC236}">
                <a16:creationId xmlns:a16="http://schemas.microsoft.com/office/drawing/2014/main" id="{71013909-19D2-47C3-A335-7E1D7F3003D1}"/>
              </a:ext>
            </a:extLst>
          </p:cNvPr>
          <p:cNvCxnSpPr>
            <a:cxnSpLocks/>
            <a:stCxn id="9" idx="2"/>
            <a:endCxn id="10" idx="0"/>
          </p:cNvCxnSpPr>
          <p:nvPr/>
        </p:nvCxnSpPr>
        <p:spPr>
          <a:xfrm flipH="1">
            <a:off x="4102605" y="2273972"/>
            <a:ext cx="10250" cy="18013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Connector: Elbow 14">
            <a:extLst>
              <a:ext uri="{FF2B5EF4-FFF2-40B4-BE49-F238E27FC236}">
                <a16:creationId xmlns:a16="http://schemas.microsoft.com/office/drawing/2014/main" id="{F9092542-DE0B-4CAE-836F-D4D13B363486}"/>
              </a:ext>
            </a:extLst>
          </p:cNvPr>
          <p:cNvCxnSpPr>
            <a:cxnSpLocks/>
            <a:stCxn id="10" idx="2"/>
            <a:endCxn id="8" idx="1"/>
          </p:cNvCxnSpPr>
          <p:nvPr/>
        </p:nvCxnSpPr>
        <p:spPr>
          <a:xfrm rot="16200000" flipH="1">
            <a:off x="4278662" y="2647377"/>
            <a:ext cx="298058" cy="650172"/>
          </a:xfrm>
          <a:prstGeom prst="bentConnector2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" name="Connector: Elbow 2">
            <a:extLst>
              <a:ext uri="{FF2B5EF4-FFF2-40B4-BE49-F238E27FC236}">
                <a16:creationId xmlns:a16="http://schemas.microsoft.com/office/drawing/2014/main" id="{BD08432C-1525-40C0-BEED-8E0CEDD4C77A}"/>
              </a:ext>
            </a:extLst>
          </p:cNvPr>
          <p:cNvCxnSpPr>
            <a:cxnSpLocks/>
            <a:stCxn id="11" idx="2"/>
            <a:endCxn id="8" idx="3"/>
          </p:cNvCxnSpPr>
          <p:nvPr/>
        </p:nvCxnSpPr>
        <p:spPr>
          <a:xfrm rot="5400000">
            <a:off x="7670594" y="1887900"/>
            <a:ext cx="608203" cy="1858980"/>
          </a:xfrm>
          <a:prstGeom prst="bentConnector2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" name="TextBox 3">
            <a:extLst>
              <a:ext uri="{FF2B5EF4-FFF2-40B4-BE49-F238E27FC236}">
                <a16:creationId xmlns:a16="http://schemas.microsoft.com/office/drawing/2014/main" id="{4C995AB7-0C34-4A8E-AB96-5A00D5FFDE79}"/>
              </a:ext>
            </a:extLst>
          </p:cNvPr>
          <p:cNvSpPr txBox="1"/>
          <p:nvPr/>
        </p:nvSpPr>
        <p:spPr>
          <a:xfrm>
            <a:off x="4436889" y="5958827"/>
            <a:ext cx="3896761" cy="923330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Calibri"/>
              </a:rPr>
              <a:t>Feature extraction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Calibri"/>
              </a:rPr>
              <a:t>Access request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Calibri"/>
              </a:rPr>
              <a:t>One/two-stage IPD meta-analysis</a:t>
            </a:r>
          </a:p>
        </p:txBody>
      </p:sp>
      <p:cxnSp>
        <p:nvCxnSpPr>
          <p:cNvPr id="12" name="Straight Arrow Connector 11">
            <a:extLst>
              <a:ext uri="{FF2B5EF4-FFF2-40B4-BE49-F238E27FC236}">
                <a16:creationId xmlns:a16="http://schemas.microsoft.com/office/drawing/2014/main" id="{F2EE7CBE-1213-448B-B8A9-000C59039039}"/>
              </a:ext>
            </a:extLst>
          </p:cNvPr>
          <p:cNvCxnSpPr>
            <a:cxnSpLocks/>
            <a:stCxn id="8" idx="2"/>
            <a:endCxn id="42" idx="0"/>
          </p:cNvCxnSpPr>
          <p:nvPr/>
        </p:nvCxnSpPr>
        <p:spPr>
          <a:xfrm>
            <a:off x="5898991" y="3306158"/>
            <a:ext cx="0" cy="541353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9" name="TextBox 18">
            <a:extLst>
              <a:ext uri="{FF2B5EF4-FFF2-40B4-BE49-F238E27FC236}">
                <a16:creationId xmlns:a16="http://schemas.microsoft.com/office/drawing/2014/main" id="{69E4B8A0-2D94-B80A-E147-978804FD9319}"/>
              </a:ext>
            </a:extLst>
          </p:cNvPr>
          <p:cNvSpPr txBox="1"/>
          <p:nvPr/>
        </p:nvSpPr>
        <p:spPr>
          <a:xfrm>
            <a:off x="10436676" y="2179371"/>
            <a:ext cx="759938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1" i="0" u="sng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To do</a:t>
            </a:r>
            <a:endParaRPr kumimoji="0" lang="en-FI" sz="1800" b="1" i="0" u="sng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2" name="TextBox 31">
            <a:extLst>
              <a:ext uri="{FF2B5EF4-FFF2-40B4-BE49-F238E27FC236}">
                <a16:creationId xmlns:a16="http://schemas.microsoft.com/office/drawing/2014/main" id="{577ED691-2B97-E11A-AA2F-A8440B3AF9FE}"/>
              </a:ext>
            </a:extLst>
          </p:cNvPr>
          <p:cNvSpPr txBox="1"/>
          <p:nvPr/>
        </p:nvSpPr>
        <p:spPr>
          <a:xfrm>
            <a:off x="6481530" y="3395977"/>
            <a:ext cx="2934162" cy="369332"/>
          </a:xfrm>
          <a:prstGeom prst="rect">
            <a:avLst/>
          </a:prstGeom>
          <a:noFill/>
          <a:ln>
            <a:solidFill>
              <a:srgbClr val="0070C0"/>
            </a:solidFill>
            <a:prstDash val="dash"/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Calibri"/>
              </a:rPr>
              <a:t>18 duplicates removed</a:t>
            </a:r>
          </a:p>
        </p:txBody>
      </p:sp>
      <p:sp>
        <p:nvSpPr>
          <p:cNvPr id="42" name="TextBox 41">
            <a:extLst>
              <a:ext uri="{FF2B5EF4-FFF2-40B4-BE49-F238E27FC236}">
                <a16:creationId xmlns:a16="http://schemas.microsoft.com/office/drawing/2014/main" id="{C233858C-EF5C-063F-1F91-FBFA117F60A7}"/>
              </a:ext>
            </a:extLst>
          </p:cNvPr>
          <p:cNvSpPr txBox="1"/>
          <p:nvPr/>
        </p:nvSpPr>
        <p:spPr>
          <a:xfrm>
            <a:off x="4431910" y="3847511"/>
            <a:ext cx="2934162" cy="646331"/>
          </a:xfrm>
          <a:prstGeom prst="rect">
            <a:avLst/>
          </a:prstGeom>
          <a:noFill/>
          <a:ln>
            <a:solidFill>
              <a:srgbClr val="0070C0"/>
            </a:solidFill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Calibri"/>
              </a:rPr>
              <a:t>816 articles screened for title and abstract</a:t>
            </a:r>
          </a:p>
        </p:txBody>
      </p:sp>
      <p:sp>
        <p:nvSpPr>
          <p:cNvPr id="45" name="TextBox 44">
            <a:extLst>
              <a:ext uri="{FF2B5EF4-FFF2-40B4-BE49-F238E27FC236}">
                <a16:creationId xmlns:a16="http://schemas.microsoft.com/office/drawing/2014/main" id="{02472D63-26DD-45AD-91B5-A326A04D5876}"/>
              </a:ext>
            </a:extLst>
          </p:cNvPr>
          <p:cNvSpPr txBox="1"/>
          <p:nvPr/>
        </p:nvSpPr>
        <p:spPr>
          <a:xfrm>
            <a:off x="6481530" y="4580455"/>
            <a:ext cx="2934162" cy="369332"/>
          </a:xfrm>
          <a:prstGeom prst="rect">
            <a:avLst/>
          </a:prstGeom>
          <a:noFill/>
          <a:ln>
            <a:solidFill>
              <a:srgbClr val="0070C0"/>
            </a:solidFill>
            <a:prstDash val="dash"/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Calibri"/>
              </a:rPr>
              <a:t>690 articles excluded</a:t>
            </a:r>
          </a:p>
        </p:txBody>
      </p:sp>
      <p:sp>
        <p:nvSpPr>
          <p:cNvPr id="53" name="TextBox 52">
            <a:extLst>
              <a:ext uri="{FF2B5EF4-FFF2-40B4-BE49-F238E27FC236}">
                <a16:creationId xmlns:a16="http://schemas.microsoft.com/office/drawing/2014/main" id="{078EF32C-7C65-32E0-773F-4618196C9770}"/>
              </a:ext>
            </a:extLst>
          </p:cNvPr>
          <p:cNvSpPr txBox="1"/>
          <p:nvPr/>
        </p:nvSpPr>
        <p:spPr>
          <a:xfrm>
            <a:off x="4436889" y="5070690"/>
            <a:ext cx="2934162" cy="646331"/>
          </a:xfrm>
          <a:prstGeom prst="rect">
            <a:avLst/>
          </a:prstGeom>
          <a:noFill/>
          <a:ln>
            <a:solidFill>
              <a:srgbClr val="0070C0"/>
            </a:solidFill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Calibri"/>
              </a:rPr>
              <a:t>126 articles to screen for full-text eligibility</a:t>
            </a:r>
          </a:p>
        </p:txBody>
      </p:sp>
      <p:cxnSp>
        <p:nvCxnSpPr>
          <p:cNvPr id="60" name="Straight Arrow Connector 59">
            <a:extLst>
              <a:ext uri="{FF2B5EF4-FFF2-40B4-BE49-F238E27FC236}">
                <a16:creationId xmlns:a16="http://schemas.microsoft.com/office/drawing/2014/main" id="{BBB83F1F-65FB-5108-0AEC-1595DF2A20D4}"/>
              </a:ext>
            </a:extLst>
          </p:cNvPr>
          <p:cNvCxnSpPr>
            <a:cxnSpLocks/>
            <a:stCxn id="42" idx="2"/>
            <a:endCxn id="53" idx="0"/>
          </p:cNvCxnSpPr>
          <p:nvPr/>
        </p:nvCxnSpPr>
        <p:spPr>
          <a:xfrm>
            <a:off x="5898991" y="4493842"/>
            <a:ext cx="4979" cy="576848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4" name="Straight Arrow Connector 63">
            <a:extLst>
              <a:ext uri="{FF2B5EF4-FFF2-40B4-BE49-F238E27FC236}">
                <a16:creationId xmlns:a16="http://schemas.microsoft.com/office/drawing/2014/main" id="{9EFF027C-C467-097C-155E-6E64671A67D8}"/>
              </a:ext>
            </a:extLst>
          </p:cNvPr>
          <p:cNvCxnSpPr>
            <a:cxnSpLocks/>
            <a:stCxn id="53" idx="2"/>
          </p:cNvCxnSpPr>
          <p:nvPr/>
        </p:nvCxnSpPr>
        <p:spPr>
          <a:xfrm>
            <a:off x="5903970" y="5717021"/>
            <a:ext cx="0" cy="241806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7" name="TextBox 76">
            <a:extLst>
              <a:ext uri="{FF2B5EF4-FFF2-40B4-BE49-F238E27FC236}">
                <a16:creationId xmlns:a16="http://schemas.microsoft.com/office/drawing/2014/main" id="{A33DC42C-7314-B0C4-78D8-D15773321525}"/>
              </a:ext>
            </a:extLst>
          </p:cNvPr>
          <p:cNvSpPr txBox="1"/>
          <p:nvPr/>
        </p:nvSpPr>
        <p:spPr>
          <a:xfrm>
            <a:off x="7366072" y="5468592"/>
            <a:ext cx="759938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1" i="0" u="sng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To do</a:t>
            </a:r>
            <a:endParaRPr kumimoji="0" lang="en-FI" sz="1800" b="1" i="0" u="sng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cxnSp>
        <p:nvCxnSpPr>
          <p:cNvPr id="81" name="Straight Arrow Connector 80">
            <a:extLst>
              <a:ext uri="{FF2B5EF4-FFF2-40B4-BE49-F238E27FC236}">
                <a16:creationId xmlns:a16="http://schemas.microsoft.com/office/drawing/2014/main" id="{E141FEB0-7A4D-D7FC-F48F-4DD13F8504A5}"/>
              </a:ext>
            </a:extLst>
          </p:cNvPr>
          <p:cNvCxnSpPr>
            <a:cxnSpLocks/>
            <a:endCxn id="32" idx="1"/>
          </p:cNvCxnSpPr>
          <p:nvPr/>
        </p:nvCxnSpPr>
        <p:spPr>
          <a:xfrm>
            <a:off x="5898991" y="3576834"/>
            <a:ext cx="582539" cy="3809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4" name="Straight Arrow Connector 83">
            <a:extLst>
              <a:ext uri="{FF2B5EF4-FFF2-40B4-BE49-F238E27FC236}">
                <a16:creationId xmlns:a16="http://schemas.microsoft.com/office/drawing/2014/main" id="{F02B7FCA-5E8E-F4EE-7DA6-E256899D7AE2}"/>
              </a:ext>
            </a:extLst>
          </p:cNvPr>
          <p:cNvCxnSpPr>
            <a:cxnSpLocks/>
            <a:endCxn id="45" idx="1"/>
          </p:cNvCxnSpPr>
          <p:nvPr/>
        </p:nvCxnSpPr>
        <p:spPr>
          <a:xfrm>
            <a:off x="5898991" y="4765121"/>
            <a:ext cx="582539" cy="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2" name="Title 1">
            <a:extLst>
              <a:ext uri="{FF2B5EF4-FFF2-40B4-BE49-F238E27FC236}">
                <a16:creationId xmlns:a16="http://schemas.microsoft.com/office/drawing/2014/main" id="{057ECD7C-F77C-7F3B-4784-A32A79E7895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</p:spPr>
        <p:txBody>
          <a:bodyPr>
            <a:normAutofit/>
          </a:bodyPr>
          <a:lstStyle/>
          <a:p>
            <a:r>
              <a:rPr lang="en-GB" dirty="0"/>
              <a:t>Systematic review and individual participant data meta-analysis</a:t>
            </a:r>
            <a:endParaRPr lang="en-FI" dirty="0"/>
          </a:p>
        </p:txBody>
      </p:sp>
    </p:spTree>
    <p:extLst>
      <p:ext uri="{BB962C8B-B14F-4D97-AF65-F5344CB8AC3E}">
        <p14:creationId xmlns:p14="http://schemas.microsoft.com/office/powerpoint/2010/main" val="200060385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FC84103-FFD8-8573-6AD1-FD645319F84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Commentary</a:t>
            </a:r>
            <a:endParaRPr lang="en-FI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E7A07F6-1393-AD58-7F70-8F82437CB45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03476" y="4054744"/>
            <a:ext cx="6011332" cy="2542839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GB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Decision tree for fall risk stratification, assessment, and intervention</a:t>
            </a:r>
          </a:p>
          <a:p>
            <a:r>
              <a:rPr lang="en-GB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Two entry points: i) opportunistic/annal health visit, ii) presenting to healthcare after a fall</a:t>
            </a:r>
          </a:p>
          <a:p>
            <a:r>
              <a:rPr lang="en-GB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Three binary split nodes: i) history of falls or 3KQ, ii) fall severity, iii) gait and balance impairment</a:t>
            </a:r>
          </a:p>
          <a:p>
            <a:r>
              <a:rPr lang="en-GB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Three output risk strata. i) low, ii) intermediate, iii) high risk</a:t>
            </a:r>
            <a:endParaRPr lang="en-FI" sz="1800" dirty="0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7088D0DD-515B-EFF4-69E8-7036C0D9C78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38386" y="1357530"/>
            <a:ext cx="6377421" cy="2216415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4485E376-33D3-AD64-5C6F-574EA71AD932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2892"/>
          <a:stretch/>
        </p:blipFill>
        <p:spPr>
          <a:xfrm>
            <a:off x="6514808" y="2291256"/>
            <a:ext cx="5677192" cy="4020644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B9C66541-6BF4-93F1-A36C-858758E0F497}"/>
              </a:ext>
            </a:extLst>
          </p:cNvPr>
          <p:cNvSpPr txBox="1"/>
          <p:nvPr/>
        </p:nvSpPr>
        <p:spPr>
          <a:xfrm>
            <a:off x="6459629" y="3296737"/>
            <a:ext cx="53602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…</a:t>
            </a:r>
            <a:endParaRPr kumimoji="0" lang="en-FI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028219761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FC84103-FFD8-8573-6AD1-FD645319F84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Commentary</a:t>
            </a:r>
            <a:endParaRPr lang="en-FI" dirty="0"/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B52F2186-EA02-0AE9-7744-D2733082AFE6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2892" r="3985"/>
          <a:stretch/>
        </p:blipFill>
        <p:spPr>
          <a:xfrm>
            <a:off x="6741052" y="801819"/>
            <a:ext cx="5450948" cy="4020644"/>
          </a:xfrm>
          <a:prstGeom prst="rect">
            <a:avLst/>
          </a:prstGeom>
        </p:spPr>
      </p:pic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E7A07F6-1393-AD58-7F70-8F82437CB45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93269" y="1405005"/>
            <a:ext cx="6861676" cy="4906895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GB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Our viewpoint on fruitful research on fall risk estimation</a:t>
            </a:r>
          </a:p>
          <a:p>
            <a:r>
              <a:rPr lang="en-GB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Validation</a:t>
            </a:r>
          </a:p>
          <a:p>
            <a:pPr lvl="1"/>
            <a:r>
              <a:rPr lang="en-GB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Need for validating newly proposed algorithms</a:t>
            </a:r>
          </a:p>
          <a:p>
            <a:pPr lvl="1"/>
            <a:r>
              <a:rPr lang="en-GB" sz="1800" dirty="0"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Need for acknowledging existing externally-validated algorithms</a:t>
            </a:r>
          </a:p>
          <a:p>
            <a:pPr lvl="1"/>
            <a:r>
              <a:rPr lang="en-GB" sz="1800" dirty="0"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Need for comparing new and existent algorithms</a:t>
            </a:r>
          </a:p>
          <a:p>
            <a:pPr lvl="1"/>
            <a:r>
              <a:rPr lang="en-GB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Need for modelling opportunistic case finding, different screening frequencies</a:t>
            </a:r>
          </a:p>
          <a:p>
            <a:r>
              <a:rPr lang="en-GB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Usability</a:t>
            </a:r>
          </a:p>
          <a:p>
            <a:pPr lvl="1"/>
            <a:r>
              <a:rPr lang="en-GB" sz="1800" dirty="0"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Need for setting usability criteria of fall risk tools (software, sensor equipment, administration time)</a:t>
            </a:r>
          </a:p>
          <a:p>
            <a:pPr lvl="1"/>
            <a:r>
              <a:rPr lang="en-GB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Need for calibrating the outputs of fall risk tools upon healthcare system’s capacity to provide preventive intervention</a:t>
            </a:r>
          </a:p>
          <a:p>
            <a:pPr lvl="1"/>
            <a:r>
              <a:rPr lang="en-GB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Need for adapting these usability criteria according to setting and region</a:t>
            </a:r>
          </a:p>
          <a:p>
            <a:r>
              <a:rPr lang="en-GB" sz="1800" dirty="0"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Personalised prediction vs recommendation</a:t>
            </a:r>
          </a:p>
          <a:p>
            <a:pPr lvl="1"/>
            <a:r>
              <a:rPr lang="en-GB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Need for making research on personalised recommendation</a:t>
            </a:r>
          </a:p>
          <a:p>
            <a:endParaRPr lang="en-GB" sz="180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endParaRPr lang="en-GB" sz="180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endParaRPr lang="en-FI" sz="1800" dirty="0"/>
          </a:p>
        </p:txBody>
      </p:sp>
    </p:spTree>
    <p:extLst>
      <p:ext uri="{BB962C8B-B14F-4D97-AF65-F5344CB8AC3E}">
        <p14:creationId xmlns:p14="http://schemas.microsoft.com/office/powerpoint/2010/main" val="4041598063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FC84103-FFD8-8573-6AD1-FD645319F84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</p:spPr>
        <p:txBody>
          <a:bodyPr/>
          <a:lstStyle/>
          <a:p>
            <a:r>
              <a:rPr lang="en-GB" dirty="0"/>
              <a:t>Commentary</a:t>
            </a:r>
            <a:endParaRPr lang="en-FI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E7A07F6-1393-AD58-7F70-8F82437CB45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03476" y="2737123"/>
            <a:ext cx="6011332" cy="3035028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GB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State of our activities</a:t>
            </a:r>
          </a:p>
          <a:p>
            <a:r>
              <a:rPr lang="en-GB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Commentary, version 1:</a:t>
            </a:r>
          </a:p>
          <a:p>
            <a:pPr lvl="1"/>
            <a:r>
              <a:rPr lang="en-GB" sz="1800" dirty="0"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Drafted</a:t>
            </a:r>
          </a:p>
          <a:p>
            <a:pPr lvl="1"/>
            <a:r>
              <a:rPr lang="en-GB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Circulated among active TG members + representative of the FG (Eva </a:t>
            </a:r>
            <a:r>
              <a:rPr lang="en-GB" sz="1800" dirty="0" err="1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Weicken</a:t>
            </a:r>
            <a:r>
              <a:rPr lang="en-GB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, Markus Wenzel)</a:t>
            </a:r>
          </a:p>
          <a:p>
            <a:pPr lvl="1"/>
            <a:r>
              <a:rPr lang="en-GB" sz="1800" dirty="0"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Feedback received</a:t>
            </a:r>
          </a:p>
          <a:p>
            <a:r>
              <a:rPr lang="en-GB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Commentary</a:t>
            </a:r>
            <a:r>
              <a:rPr lang="en-GB" sz="1800" dirty="0"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, version 2:</a:t>
            </a:r>
            <a:endParaRPr lang="en-GB" sz="180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lvl="1"/>
            <a:r>
              <a:rPr lang="en-GB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Drafting in progress</a:t>
            </a:r>
          </a:p>
          <a:p>
            <a:endParaRPr lang="en-GB" sz="180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endParaRPr lang="en-GB" sz="180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endParaRPr lang="en-FI" sz="1800" dirty="0"/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B52F2186-EA02-0AE9-7744-D2733082AFE6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2892"/>
          <a:stretch/>
        </p:blipFill>
        <p:spPr>
          <a:xfrm>
            <a:off x="6514808" y="2291256"/>
            <a:ext cx="5677192" cy="402064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4413585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5A756966-4DFC-4C5E-1001-173047428865}"/>
              </a:ext>
            </a:extLst>
          </p:cNvPr>
          <p:cNvSpPr txBox="1"/>
          <p:nvPr/>
        </p:nvSpPr>
        <p:spPr>
          <a:xfrm>
            <a:off x="4114800" y="3105834"/>
            <a:ext cx="427482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3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Thank you</a:t>
            </a:r>
            <a:endParaRPr kumimoji="0" lang="en-FI" sz="36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90099241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主题​​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GAI4H-Q-000_PPT-Template-16x9.pptx" id="{EB050EB5-7CE9-4C37-B18E-39E881A05EF8}" vid="{B07F01C1-6099-4740-A8A3-10552FEDBA58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主题​​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等线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等线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2D863A2280E3F84C93CB7D95B3AE289B" ma:contentTypeVersion="2" ma:contentTypeDescription="Create a new document." ma:contentTypeScope="" ma:versionID="7e530ecd20c263b95f6042ee110165eb">
  <xsd:schema xmlns:xsd="http://www.w3.org/2001/XMLSchema" xmlns:xs="http://www.w3.org/2001/XMLSchema" xmlns:p="http://schemas.microsoft.com/office/2006/metadata/properties" xmlns:ns1="http://schemas.microsoft.com/sharepoint/v3" xmlns:ns2="1aaea1ea-72e4-4374-b05e-72e2f16fb7ae" targetNamespace="http://schemas.microsoft.com/office/2006/metadata/properties" ma:root="true" ma:fieldsID="55e75d33b50fbf3f19c1feb9a309975b" ns1:_="" ns2:_="">
    <xsd:import namespace="http://schemas.microsoft.com/sharepoint/v3"/>
    <xsd:import namespace="1aaea1ea-72e4-4374-b05e-72e2f16fb7ae"/>
    <xsd:element name="properties">
      <xsd:complexType>
        <xsd:sequence>
          <xsd:element name="documentManagement">
            <xsd:complexType>
              <xsd:all>
                <xsd:element ref="ns1:PublishingStartDate" minOccurs="0"/>
                <xsd:element ref="ns1:PublishingExpirationDate" minOccurs="0"/>
                <xsd:element ref="ns2:SharedWithUser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http://schemas.microsoft.com/sharepoint/v3" elementFormDefault="qualified">
    <xsd:import namespace="http://schemas.microsoft.com/office/2006/documentManagement/types"/>
    <xsd:import namespace="http://schemas.microsoft.com/office/infopath/2007/PartnerControls"/>
    <xsd:element name="PublishingStartDate" ma:index="8" nillable="true" ma:displayName="Scheduling Start Date" ma:description="Scheduling Start Date is a site column created by the Publishing feature. It is used to specify the date and time on which this page will first appear to site visitors." ma:hidden="true" ma:internalName="PublishingStartDate">
      <xsd:simpleType>
        <xsd:restriction base="dms:Unknown"/>
      </xsd:simpleType>
    </xsd:element>
    <xsd:element name="PublishingExpirationDate" ma:index="9" nillable="true" ma:displayName="Scheduling End Date" ma:description="Scheduling End Date is a site column created by the Publishing feature. It is used to specify the date and time on which this page will no longer appear to site visitors." ma:hidden="true" ma:internalName="PublishingExpirationDate">
      <xsd:simpleType>
        <xsd:restriction base="dms:Unknown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aaea1ea-72e4-4374-b05e-72e2f16fb7ae" elementFormDefault="qualified">
    <xsd:import namespace="http://schemas.microsoft.com/office/2006/documentManagement/types"/>
    <xsd:import namespace="http://schemas.microsoft.com/office/infopath/2007/PartnerControls"/>
    <xsd:element name="SharedWithUsers" ma:index="10" nillable="true" ma:displayName="Shared With" ma:description="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PublishingExpirationDate xmlns="http://schemas.microsoft.com/sharepoint/v3" xsi:nil="true"/>
    <PublishingStartDate xmlns="http://schemas.microsoft.com/sharepoint/v3" xsi:nil="true"/>
  </documentManagement>
</p:properties>
</file>

<file path=customXml/item3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49F387C3-4FA5-4CF2-AA45-5961FC40496A}"/>
</file>

<file path=customXml/itemProps2.xml><?xml version="1.0" encoding="utf-8"?>
<ds:datastoreItem xmlns:ds="http://schemas.openxmlformats.org/officeDocument/2006/customXml" ds:itemID="{8D757891-533E-4B08-9CC2-432445C0232A}"/>
</file>

<file path=customXml/itemProps3.xml><?xml version="1.0" encoding="utf-8"?>
<ds:datastoreItem xmlns:ds="http://schemas.openxmlformats.org/officeDocument/2006/customXml" ds:itemID="{263EDF69-883F-4630-8D5D-47FF3AA110B2}"/>
</file>

<file path=docProps/app.xml><?xml version="1.0" encoding="utf-8"?>
<Properties xmlns="http://schemas.openxmlformats.org/officeDocument/2006/extended-properties" xmlns:vt="http://schemas.openxmlformats.org/officeDocument/2006/docPropsVTypes">
  <Template>FGAI4H-Q-000_PPT-Template-16x9</Template>
  <TotalTime>3</TotalTime>
  <Words>1010</Words>
  <Application>Microsoft Office PowerPoint</Application>
  <PresentationFormat>Widescreen</PresentationFormat>
  <Paragraphs>134</Paragraphs>
  <Slides>12</Slides>
  <Notes>3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12</vt:i4>
      </vt:variant>
    </vt:vector>
  </HeadingPairs>
  <TitlesOfParts>
    <vt:vector size="18" baseType="lpstr">
      <vt:lpstr>等线</vt:lpstr>
      <vt:lpstr>Arial</vt:lpstr>
      <vt:lpstr>Calibri</vt:lpstr>
      <vt:lpstr>Calibri Light</vt:lpstr>
      <vt:lpstr>Office 主题​​</vt:lpstr>
      <vt:lpstr>Office Theme</vt:lpstr>
      <vt:lpstr>PowerPoint Presentation</vt:lpstr>
      <vt:lpstr>Ongoing activities</vt:lpstr>
      <vt:lpstr>Systematic review and individual participant data meta-analysis</vt:lpstr>
      <vt:lpstr>Systematic review and individual participant data meta-analysis</vt:lpstr>
      <vt:lpstr>Systematic review and individual participant data meta-analysis</vt:lpstr>
      <vt:lpstr>Systematic review and individual participant data meta-analysis</vt:lpstr>
      <vt:lpstr>Systematic review and individual participant data meta-analysis</vt:lpstr>
      <vt:lpstr>Systematic review and individual participant data meta-analysis</vt:lpstr>
      <vt:lpstr>Commentary</vt:lpstr>
      <vt:lpstr>Commentary</vt:lpstr>
      <vt:lpstr>Commentary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Att.3 – Presentation (TG-Falls)</dc:title>
  <dc:creator>TSB (HT)</dc:creator>
  <cp:lastModifiedBy>TSB (HT)</cp:lastModifiedBy>
  <cp:revision>1</cp:revision>
  <cp:lastPrinted>2019-04-04T08:49:31Z</cp:lastPrinted>
  <dcterms:created xsi:type="dcterms:W3CDTF">2023-03-07T09:27:42Z</dcterms:created>
  <dcterms:modified xsi:type="dcterms:W3CDTF">2023-03-07T09:31:12Z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0x0101002D863A2280E3F84C93CB7D95B3AE289B</vt:lpwstr>
  </property>
</Properties>
</file>