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432" r:id="rId6"/>
    <p:sldId id="414" r:id="rId7"/>
    <p:sldId id="415" r:id="rId8"/>
    <p:sldId id="416" r:id="rId9"/>
    <p:sldId id="420" r:id="rId10"/>
    <p:sldId id="421" r:id="rId11"/>
    <p:sldId id="423" r:id="rId12"/>
    <p:sldId id="424" r:id="rId13"/>
    <p:sldId id="426" r:id="rId14"/>
    <p:sldId id="433" r:id="rId15"/>
    <p:sldId id="427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8404E-37A0-4D3D-B13C-23B097660C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56E8DD6-5DCD-4352-8B54-BF0DF3482980}">
      <dgm:prSet phldrT="[Texte]" custT="1"/>
      <dgm:spPr/>
      <dgm:t>
        <a:bodyPr/>
        <a:lstStyle/>
        <a:p>
          <a:r>
            <a:rPr lang="fr-FR" sz="1800" b="1" dirty="0" err="1">
              <a:solidFill>
                <a:schemeClr val="tx1"/>
              </a:solidFill>
            </a:rPr>
            <a:t>Schools</a:t>
          </a:r>
          <a:r>
            <a:rPr lang="fr-FR" sz="1800" b="1" dirty="0">
              <a:solidFill>
                <a:schemeClr val="tx1"/>
              </a:solidFill>
            </a:rPr>
            <a:t> of </a:t>
          </a:r>
          <a:r>
            <a:rPr lang="fr-FR" sz="1800" b="1" dirty="0" err="1">
              <a:solidFill>
                <a:schemeClr val="tx1"/>
              </a:solidFill>
            </a:rPr>
            <a:t>pharmacy</a:t>
          </a:r>
          <a:r>
            <a:rPr lang="fr-FR" sz="1800" b="1" dirty="0">
              <a:solidFill>
                <a:schemeClr val="tx1"/>
              </a:solidFill>
            </a:rPr>
            <a:t> in Africa </a:t>
          </a:r>
        </a:p>
      </dgm:t>
    </dgm:pt>
    <dgm:pt modelId="{8184D58D-D1DA-44F0-9C8B-F5F0F9D97A9E}" type="parTrans" cxnId="{EE057B02-C711-42A0-B74D-4A2603E1B302}">
      <dgm:prSet/>
      <dgm:spPr/>
      <dgm:t>
        <a:bodyPr/>
        <a:lstStyle/>
        <a:p>
          <a:endParaRPr lang="fr-FR"/>
        </a:p>
      </dgm:t>
    </dgm:pt>
    <dgm:pt modelId="{1B929B4C-FE4B-44EF-A753-F8374325D3CB}" type="sibTrans" cxnId="{EE057B02-C711-42A0-B74D-4A2603E1B302}">
      <dgm:prSet/>
      <dgm:spPr/>
      <dgm:t>
        <a:bodyPr/>
        <a:lstStyle/>
        <a:p>
          <a:endParaRPr lang="fr-FR"/>
        </a:p>
      </dgm:t>
    </dgm:pt>
    <dgm:pt modelId="{12680062-091A-47D2-B36B-79E11DCF0C38}">
      <dgm:prSet phldrT="[Texte]" custT="1"/>
      <dgm:spPr/>
      <dgm:t>
        <a:bodyPr/>
        <a:lstStyle/>
        <a:p>
          <a:r>
            <a:rPr lang="fr-FR" sz="1800" b="0" dirty="0">
              <a:solidFill>
                <a:schemeClr val="tx1"/>
              </a:solidFill>
            </a:rPr>
            <a:t>The </a:t>
          </a:r>
          <a:r>
            <a:rPr lang="fr-FR" sz="1800" b="0" dirty="0" err="1">
              <a:solidFill>
                <a:schemeClr val="tx1"/>
              </a:solidFill>
            </a:rPr>
            <a:t>schools</a:t>
          </a:r>
          <a:r>
            <a:rPr lang="fr-FR" sz="1800" b="0" dirty="0">
              <a:solidFill>
                <a:schemeClr val="tx1"/>
              </a:solidFill>
            </a:rPr>
            <a:t> of </a:t>
          </a:r>
          <a:r>
            <a:rPr lang="fr-FR" sz="1800" b="0" dirty="0" err="1">
              <a:solidFill>
                <a:schemeClr val="tx1"/>
              </a:solidFill>
            </a:rPr>
            <a:t>pharmacy</a:t>
          </a:r>
          <a:r>
            <a:rPr lang="fr-FR" sz="1800" b="0" dirty="0">
              <a:solidFill>
                <a:schemeClr val="tx1"/>
              </a:solidFill>
            </a:rPr>
            <a:t> </a:t>
          </a:r>
          <a:r>
            <a:rPr lang="fr-FR" sz="1800" b="0" dirty="0" err="1">
              <a:solidFill>
                <a:schemeClr val="tx1"/>
              </a:solidFill>
            </a:rPr>
            <a:t>we</a:t>
          </a:r>
          <a:r>
            <a:rPr lang="fr-FR" sz="1800" b="0" dirty="0">
              <a:solidFill>
                <a:schemeClr val="tx1"/>
              </a:solidFill>
            </a:rPr>
            <a:t> have </a:t>
          </a:r>
          <a:r>
            <a:rPr lang="fr-FR" sz="1800" b="0" dirty="0" err="1">
              <a:solidFill>
                <a:schemeClr val="tx1"/>
              </a:solidFill>
            </a:rPr>
            <a:t>approached</a:t>
          </a:r>
          <a:r>
            <a:rPr lang="fr-FR" sz="1800" b="0" dirty="0">
              <a:solidFill>
                <a:schemeClr val="tx1"/>
              </a:solidFill>
            </a:rPr>
            <a:t> </a:t>
          </a:r>
          <a:r>
            <a:rPr lang="fr-FR" sz="1800" b="0" dirty="0" err="1">
              <a:solidFill>
                <a:schemeClr val="tx1"/>
              </a:solidFill>
            </a:rPr>
            <a:t>so</a:t>
          </a:r>
          <a:r>
            <a:rPr lang="fr-FR" sz="1800" b="0" dirty="0">
              <a:solidFill>
                <a:schemeClr val="tx1"/>
              </a:solidFill>
            </a:rPr>
            <a:t> far are </a:t>
          </a:r>
          <a:r>
            <a:rPr lang="fr-FR" sz="1800" b="0" dirty="0" err="1">
              <a:solidFill>
                <a:schemeClr val="tx1"/>
              </a:solidFill>
            </a:rPr>
            <a:t>eager</a:t>
          </a:r>
          <a:r>
            <a:rPr lang="fr-FR" sz="1800" b="0" dirty="0">
              <a:solidFill>
                <a:schemeClr val="tx1"/>
              </a:solidFill>
            </a:rPr>
            <a:t> to </a:t>
          </a:r>
          <a:r>
            <a:rPr lang="fr-FR" sz="1800" b="0" dirty="0" err="1">
              <a:solidFill>
                <a:schemeClr val="tx1"/>
              </a:solidFill>
            </a:rPr>
            <a:t>collaborate</a:t>
          </a:r>
          <a:r>
            <a:rPr lang="fr-FR" sz="1800" b="0" dirty="0">
              <a:solidFill>
                <a:schemeClr val="tx1"/>
              </a:solidFill>
            </a:rPr>
            <a:t> on the </a:t>
          </a:r>
          <a:r>
            <a:rPr lang="fr-FR" sz="1800" b="0" dirty="0" err="1">
              <a:solidFill>
                <a:schemeClr val="tx1"/>
              </a:solidFill>
            </a:rPr>
            <a:t>project</a:t>
          </a:r>
          <a:endParaRPr lang="fr-FR" sz="1800" b="0" dirty="0">
            <a:solidFill>
              <a:schemeClr val="tx1"/>
            </a:solidFill>
          </a:endParaRPr>
        </a:p>
      </dgm:t>
    </dgm:pt>
    <dgm:pt modelId="{E397FF74-AE92-4860-B6D9-D9BDACB788A8}" type="parTrans" cxnId="{F8678710-E0AC-41F1-8AAE-2A1BD36CFC85}">
      <dgm:prSet/>
      <dgm:spPr/>
      <dgm:t>
        <a:bodyPr/>
        <a:lstStyle/>
        <a:p>
          <a:endParaRPr lang="fr-FR"/>
        </a:p>
      </dgm:t>
    </dgm:pt>
    <dgm:pt modelId="{98191B34-EC4E-43B4-9B0E-DBF53259D283}" type="sibTrans" cxnId="{F8678710-E0AC-41F1-8AAE-2A1BD36CFC85}">
      <dgm:prSet/>
      <dgm:spPr/>
      <dgm:t>
        <a:bodyPr/>
        <a:lstStyle/>
        <a:p>
          <a:endParaRPr lang="fr-FR"/>
        </a:p>
      </dgm:t>
    </dgm:pt>
    <dgm:pt modelId="{71EB95EB-DDEF-44C3-B757-D153A4D866D1}">
      <dgm:prSet phldrT="[Texte]" custT="1"/>
      <dgm:spPr/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Those working  a Pharm-D,
a Master, a PhD, a DIU…</a:t>
          </a:r>
          <a:endParaRPr lang="fr-FR" sz="1800" b="0" dirty="0">
            <a:solidFill>
              <a:schemeClr val="tx1"/>
            </a:solidFill>
          </a:endParaRPr>
        </a:p>
      </dgm:t>
    </dgm:pt>
    <dgm:pt modelId="{B8EBA32E-845E-4714-B566-96792DF3FE85}" type="parTrans" cxnId="{2A4FDFBB-17E3-4E8E-9D7C-345496B107DD}">
      <dgm:prSet/>
      <dgm:spPr/>
      <dgm:t>
        <a:bodyPr/>
        <a:lstStyle/>
        <a:p>
          <a:endParaRPr lang="fr-FR"/>
        </a:p>
      </dgm:t>
    </dgm:pt>
    <dgm:pt modelId="{DB911882-365D-4DA7-85E5-9FE07A38C66E}" type="sibTrans" cxnId="{2A4FDFBB-17E3-4E8E-9D7C-345496B107DD}">
      <dgm:prSet/>
      <dgm:spPr/>
      <dgm:t>
        <a:bodyPr/>
        <a:lstStyle/>
        <a:p>
          <a:endParaRPr lang="fr-FR"/>
        </a:p>
      </dgm:t>
    </dgm:pt>
    <dgm:pt modelId="{80B280B4-81FE-4633-B3EA-BCB20F696839}">
      <dgm:prSet phldrT="[Texte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Laboratories for the quality control of medicines </a:t>
          </a:r>
          <a:endParaRPr lang="fr-FR" sz="1800" b="1" dirty="0">
            <a:solidFill>
              <a:schemeClr val="tx1"/>
            </a:solidFill>
          </a:endParaRPr>
        </a:p>
      </dgm:t>
    </dgm:pt>
    <dgm:pt modelId="{494FCD7A-6D13-4EA9-B995-947E8DD4B697}" type="parTrans" cxnId="{10525CF6-8AA9-49FC-8740-491A0B757445}">
      <dgm:prSet/>
      <dgm:spPr/>
      <dgm:t>
        <a:bodyPr/>
        <a:lstStyle/>
        <a:p>
          <a:endParaRPr lang="fr-FR"/>
        </a:p>
      </dgm:t>
    </dgm:pt>
    <dgm:pt modelId="{58D87387-E52D-4FDA-8E60-75658AA09D5F}" type="sibTrans" cxnId="{10525CF6-8AA9-49FC-8740-491A0B757445}">
      <dgm:prSet/>
      <dgm:spPr/>
      <dgm:t>
        <a:bodyPr/>
        <a:lstStyle/>
        <a:p>
          <a:endParaRPr lang="fr-FR"/>
        </a:p>
      </dgm:t>
    </dgm:pt>
    <dgm:pt modelId="{2974EF3D-8A10-433D-8BE5-E80593C6E92D}">
      <dgm:prSet phldrT="[Texte]" custT="1"/>
      <dgm:spPr/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Young </a:t>
          </a:r>
          <a:r>
            <a:rPr lang="fr-FR" sz="1800" b="1" dirty="0" err="1">
              <a:solidFill>
                <a:schemeClr val="tx1"/>
              </a:solidFill>
            </a:rPr>
            <a:t>pharmacists</a:t>
          </a:r>
          <a:endParaRPr lang="fr-FR" sz="1800" b="1" dirty="0">
            <a:solidFill>
              <a:schemeClr val="tx1"/>
            </a:solidFill>
          </a:endParaRPr>
        </a:p>
      </dgm:t>
    </dgm:pt>
    <dgm:pt modelId="{61097F69-E8DB-48B4-BDE8-BFECF5991484}" type="sibTrans" cxnId="{16064476-FD3B-4321-9E08-ECD3635CE0E5}">
      <dgm:prSet/>
      <dgm:spPr/>
      <dgm:t>
        <a:bodyPr/>
        <a:lstStyle/>
        <a:p>
          <a:endParaRPr lang="fr-FR"/>
        </a:p>
      </dgm:t>
    </dgm:pt>
    <dgm:pt modelId="{455BECBB-FF00-4673-8330-0E092E176552}" type="parTrans" cxnId="{16064476-FD3B-4321-9E08-ECD3635CE0E5}">
      <dgm:prSet/>
      <dgm:spPr/>
      <dgm:t>
        <a:bodyPr/>
        <a:lstStyle/>
        <a:p>
          <a:endParaRPr lang="fr-FR"/>
        </a:p>
      </dgm:t>
    </dgm:pt>
    <dgm:pt modelId="{C83A94D8-B296-4504-9C0F-0938F8E5B9A4}">
      <dgm:prSet phldrT="[Texte]" custT="1"/>
      <dgm:spPr/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Faculties with expertise in quality control are often directors of quality control laboratories</a:t>
          </a:r>
          <a:endParaRPr lang="fr-FR" sz="1800" b="0" dirty="0">
            <a:solidFill>
              <a:schemeClr val="tx1"/>
            </a:solidFill>
          </a:endParaRPr>
        </a:p>
      </dgm:t>
    </dgm:pt>
    <dgm:pt modelId="{B9261E43-C70D-44DE-A5EA-FFB583B5088B}" type="parTrans" cxnId="{F82C2ED1-5E05-46CD-9BB9-D90068938C68}">
      <dgm:prSet/>
      <dgm:spPr/>
      <dgm:t>
        <a:bodyPr/>
        <a:lstStyle/>
        <a:p>
          <a:endParaRPr lang="fr-FR"/>
        </a:p>
      </dgm:t>
    </dgm:pt>
    <dgm:pt modelId="{2BBE7C55-9BF1-43D6-85F1-88190E442D14}" type="sibTrans" cxnId="{F82C2ED1-5E05-46CD-9BB9-D90068938C68}">
      <dgm:prSet/>
      <dgm:spPr/>
      <dgm:t>
        <a:bodyPr/>
        <a:lstStyle/>
        <a:p>
          <a:endParaRPr lang="fr-FR"/>
        </a:p>
      </dgm:t>
    </dgm:pt>
    <dgm:pt modelId="{9B071393-7762-485E-9D4C-1A2D62027A01}" type="pres">
      <dgm:prSet presAssocID="{EF18404E-37A0-4D3D-B13C-23B097660CF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BB808E8-B785-47DB-8C9C-1F3C6FF11B3A}" type="pres">
      <dgm:prSet presAssocID="{D56E8DD6-5DCD-4352-8B54-BF0DF3482980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495AB29-714A-4E9C-B2AA-3E17F31CA7EA}" type="pres">
      <dgm:prSet presAssocID="{D56E8DD6-5DCD-4352-8B54-BF0DF348298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4BB2C17A-D2C0-44AB-9EA5-2553D649ABEA}" type="pres">
      <dgm:prSet presAssocID="{2974EF3D-8A10-433D-8BE5-E80593C6E92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349733E-C753-484A-A3E8-8D7A3BCF4F05}" type="pres">
      <dgm:prSet presAssocID="{2974EF3D-8A10-433D-8BE5-E80593C6E9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0B570BD-D65B-4C22-908A-564312A09409}" type="pres">
      <dgm:prSet presAssocID="{80B280B4-81FE-4633-B3EA-BCB20F696839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14DBDCD9-2CDE-4883-85AA-C5DD353E5557}" type="pres">
      <dgm:prSet presAssocID="{80B280B4-81FE-4633-B3EA-BCB20F69683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057B02-C711-42A0-B74D-4A2603E1B302}" srcId="{EF18404E-37A0-4D3D-B13C-23B097660CF1}" destId="{D56E8DD6-5DCD-4352-8B54-BF0DF3482980}" srcOrd="0" destOrd="0" parTransId="{8184D58D-D1DA-44F0-9C8B-F5F0F9D97A9E}" sibTransId="{1B929B4C-FE4B-44EF-A753-F8374325D3CB}"/>
    <dgm:cxn modelId="{F8678710-E0AC-41F1-8AAE-2A1BD36CFC85}" srcId="{D56E8DD6-5DCD-4352-8B54-BF0DF3482980}" destId="{12680062-091A-47D2-B36B-79E11DCF0C38}" srcOrd="0" destOrd="0" parTransId="{E397FF74-AE92-4860-B6D9-D9BDACB788A8}" sibTransId="{98191B34-EC4E-43B4-9B0E-DBF53259D283}"/>
    <dgm:cxn modelId="{8273E312-46F0-4807-BAB1-0CB7D2961BB3}" type="presOf" srcId="{12680062-091A-47D2-B36B-79E11DCF0C38}" destId="{1495AB29-714A-4E9C-B2AA-3E17F31CA7EA}" srcOrd="0" destOrd="0" presId="urn:microsoft.com/office/officeart/2009/3/layout/IncreasingArrowsProcess"/>
    <dgm:cxn modelId="{680E5D22-106E-4BFD-B43F-12B1EC163810}" type="presOf" srcId="{C83A94D8-B296-4504-9C0F-0938F8E5B9A4}" destId="{14DBDCD9-2CDE-4883-85AA-C5DD353E5557}" srcOrd="0" destOrd="0" presId="urn:microsoft.com/office/officeart/2009/3/layout/IncreasingArrowsProcess"/>
    <dgm:cxn modelId="{16064476-FD3B-4321-9E08-ECD3635CE0E5}" srcId="{EF18404E-37A0-4D3D-B13C-23B097660CF1}" destId="{2974EF3D-8A10-433D-8BE5-E80593C6E92D}" srcOrd="1" destOrd="0" parTransId="{455BECBB-FF00-4673-8330-0E092E176552}" sibTransId="{61097F69-E8DB-48B4-BDE8-BFECF5991484}"/>
    <dgm:cxn modelId="{F95E5876-0CFE-4958-B5F7-3D7E8E62BB93}" type="presOf" srcId="{D56E8DD6-5DCD-4352-8B54-BF0DF3482980}" destId="{1BB808E8-B785-47DB-8C9C-1F3C6FF11B3A}" srcOrd="0" destOrd="0" presId="urn:microsoft.com/office/officeart/2009/3/layout/IncreasingArrowsProcess"/>
    <dgm:cxn modelId="{9198C689-FE78-4209-AB56-DFE7239756D7}" type="presOf" srcId="{80B280B4-81FE-4633-B3EA-BCB20F696839}" destId="{D0B570BD-D65B-4C22-908A-564312A09409}" srcOrd="0" destOrd="0" presId="urn:microsoft.com/office/officeart/2009/3/layout/IncreasingArrowsProcess"/>
    <dgm:cxn modelId="{1D71F893-4590-4704-B98C-EB2D5D8102DB}" type="presOf" srcId="{71EB95EB-DDEF-44C3-B757-D153A4D866D1}" destId="{F349733E-C753-484A-A3E8-8D7A3BCF4F05}" srcOrd="0" destOrd="0" presId="urn:microsoft.com/office/officeart/2009/3/layout/IncreasingArrowsProcess"/>
    <dgm:cxn modelId="{2A4FDFBB-17E3-4E8E-9D7C-345496B107DD}" srcId="{2974EF3D-8A10-433D-8BE5-E80593C6E92D}" destId="{71EB95EB-DDEF-44C3-B757-D153A4D866D1}" srcOrd="0" destOrd="0" parTransId="{B8EBA32E-845E-4714-B566-96792DF3FE85}" sibTransId="{DB911882-365D-4DA7-85E5-9FE07A38C66E}"/>
    <dgm:cxn modelId="{95EC7FC5-2E7F-4871-925A-248607FD6C08}" type="presOf" srcId="{2974EF3D-8A10-433D-8BE5-E80593C6E92D}" destId="{4BB2C17A-D2C0-44AB-9EA5-2553D649ABEA}" srcOrd="0" destOrd="0" presId="urn:microsoft.com/office/officeart/2009/3/layout/IncreasingArrowsProcess"/>
    <dgm:cxn modelId="{F82C2ED1-5E05-46CD-9BB9-D90068938C68}" srcId="{80B280B4-81FE-4633-B3EA-BCB20F696839}" destId="{C83A94D8-B296-4504-9C0F-0938F8E5B9A4}" srcOrd="0" destOrd="0" parTransId="{B9261E43-C70D-44DE-A5EA-FFB583B5088B}" sibTransId="{2BBE7C55-9BF1-43D6-85F1-88190E442D14}"/>
    <dgm:cxn modelId="{AF17BCDF-9B60-4D1E-B826-5B7BBD1F8287}" type="presOf" srcId="{EF18404E-37A0-4D3D-B13C-23B097660CF1}" destId="{9B071393-7762-485E-9D4C-1A2D62027A01}" srcOrd="0" destOrd="0" presId="urn:microsoft.com/office/officeart/2009/3/layout/IncreasingArrowsProcess"/>
    <dgm:cxn modelId="{10525CF6-8AA9-49FC-8740-491A0B757445}" srcId="{EF18404E-37A0-4D3D-B13C-23B097660CF1}" destId="{80B280B4-81FE-4633-B3EA-BCB20F696839}" srcOrd="2" destOrd="0" parTransId="{494FCD7A-6D13-4EA9-B995-947E8DD4B697}" sibTransId="{58D87387-E52D-4FDA-8E60-75658AA09D5F}"/>
    <dgm:cxn modelId="{35A3BC2B-BEF0-44AF-B53D-952F85D35947}" type="presParOf" srcId="{9B071393-7762-485E-9D4C-1A2D62027A01}" destId="{1BB808E8-B785-47DB-8C9C-1F3C6FF11B3A}" srcOrd="0" destOrd="0" presId="urn:microsoft.com/office/officeart/2009/3/layout/IncreasingArrowsProcess"/>
    <dgm:cxn modelId="{A3D4C893-EAD2-4486-A659-73CCB4FE15A7}" type="presParOf" srcId="{9B071393-7762-485E-9D4C-1A2D62027A01}" destId="{1495AB29-714A-4E9C-B2AA-3E17F31CA7EA}" srcOrd="1" destOrd="0" presId="urn:microsoft.com/office/officeart/2009/3/layout/IncreasingArrowsProcess"/>
    <dgm:cxn modelId="{549A1AAE-28D2-412C-8A25-2187C9651779}" type="presParOf" srcId="{9B071393-7762-485E-9D4C-1A2D62027A01}" destId="{4BB2C17A-D2C0-44AB-9EA5-2553D649ABEA}" srcOrd="2" destOrd="0" presId="urn:microsoft.com/office/officeart/2009/3/layout/IncreasingArrowsProcess"/>
    <dgm:cxn modelId="{B66EE3D8-6D06-4107-A4C3-180264445E28}" type="presParOf" srcId="{9B071393-7762-485E-9D4C-1A2D62027A01}" destId="{F349733E-C753-484A-A3E8-8D7A3BCF4F05}" srcOrd="3" destOrd="0" presId="urn:microsoft.com/office/officeart/2009/3/layout/IncreasingArrowsProcess"/>
    <dgm:cxn modelId="{E5FD08DF-140C-4929-998A-A7539309E1C0}" type="presParOf" srcId="{9B071393-7762-485E-9D4C-1A2D62027A01}" destId="{D0B570BD-D65B-4C22-908A-564312A09409}" srcOrd="4" destOrd="0" presId="urn:microsoft.com/office/officeart/2009/3/layout/IncreasingArrowsProcess"/>
    <dgm:cxn modelId="{2F533389-19B4-425D-98A5-1A4307C39679}" type="presParOf" srcId="{9B071393-7762-485E-9D4C-1A2D62027A01}" destId="{14DBDCD9-2CDE-4883-85AA-C5DD353E555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F7054-8C29-4075-8D58-09CB59AA5C1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6_1" csCatId="accent6" phldr="1"/>
      <dgm:spPr/>
    </dgm:pt>
    <dgm:pt modelId="{B34AA4C2-F356-4B01-84E6-4F60D3738077}">
      <dgm:prSet phldrT="[Texte]"/>
      <dgm:spPr/>
      <dgm:t>
        <a:bodyPr/>
        <a:lstStyle/>
        <a:p>
          <a:r>
            <a:rPr lang="fr-FR" dirty="0"/>
            <a:t>Training</a:t>
          </a:r>
        </a:p>
      </dgm:t>
    </dgm:pt>
    <dgm:pt modelId="{993330F2-C0A9-4648-90D7-BB043B7A38DF}" type="parTrans" cxnId="{7720C90A-BC9D-491A-9582-BFEA24530AD7}">
      <dgm:prSet/>
      <dgm:spPr/>
      <dgm:t>
        <a:bodyPr/>
        <a:lstStyle/>
        <a:p>
          <a:endParaRPr lang="fr-FR"/>
        </a:p>
      </dgm:t>
    </dgm:pt>
    <dgm:pt modelId="{BB4A1B02-EAA6-4F7F-8CE2-6C45A0E87998}" type="sibTrans" cxnId="{7720C90A-BC9D-491A-9582-BFEA24530AD7}">
      <dgm:prSet/>
      <dgm:spPr/>
      <dgm:t>
        <a:bodyPr/>
        <a:lstStyle/>
        <a:p>
          <a:endParaRPr lang="fr-FR"/>
        </a:p>
      </dgm:t>
    </dgm:pt>
    <dgm:pt modelId="{24D45494-8FB1-409C-827F-7EBABA2BAF46}">
      <dgm:prSet phldrT="[Texte]"/>
      <dgm:spPr/>
      <dgm:t>
        <a:bodyPr/>
        <a:lstStyle/>
        <a:p>
          <a:r>
            <a:rPr lang="fr-FR" dirty="0"/>
            <a:t>Data </a:t>
          </a:r>
          <a:r>
            <a:rPr lang="fr-FR" dirty="0" err="1"/>
            <a:t>computing</a:t>
          </a:r>
          <a:endParaRPr lang="fr-FR" dirty="0"/>
        </a:p>
      </dgm:t>
    </dgm:pt>
    <dgm:pt modelId="{E57ABCB1-CB7B-4099-880A-B162A5C1AA1A}" type="parTrans" cxnId="{91700E01-4E28-4B0D-8498-7408DA7DE4B4}">
      <dgm:prSet/>
      <dgm:spPr/>
      <dgm:t>
        <a:bodyPr/>
        <a:lstStyle/>
        <a:p>
          <a:endParaRPr lang="fr-FR"/>
        </a:p>
      </dgm:t>
    </dgm:pt>
    <dgm:pt modelId="{5F79AA96-D0E0-4DA0-AFDF-8508805A4063}" type="sibTrans" cxnId="{91700E01-4E28-4B0D-8498-7408DA7DE4B4}">
      <dgm:prSet/>
      <dgm:spPr/>
      <dgm:t>
        <a:bodyPr/>
        <a:lstStyle/>
        <a:p>
          <a:endParaRPr lang="fr-FR"/>
        </a:p>
      </dgm:t>
    </dgm:pt>
    <dgm:pt modelId="{EBB10518-303C-474E-A50F-B12C43C8843B}">
      <dgm:prSet phldrT="[Texte]" custT="1"/>
      <dgm:spPr/>
      <dgm:t>
        <a:bodyPr/>
        <a:lstStyle/>
        <a:p>
          <a:r>
            <a:rPr lang="en-US" sz="1800" kern="1200" dirty="0"/>
            <a:t>A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panafrican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kern="1200" dirty="0"/>
            <a:t>database is built and regularly updated;                                                                            </a:t>
          </a:r>
        </a:p>
        <a:p>
          <a:r>
            <a:rPr lang="en-US" sz="1800" kern="1200" dirty="0"/>
            <a:t>Young pharmacists and institutions are embracing portable technology and are sensitive to the issue of fake medicines;                                  </a:t>
          </a:r>
        </a:p>
        <a:p>
          <a:r>
            <a:rPr lang="en-US" sz="1800" kern="1200" dirty="0"/>
            <a:t>The quality of medicines can be determined more efficiently in Africa.</a:t>
          </a:r>
          <a:endParaRPr lang="fr-FR" sz="1800" kern="1200" dirty="0"/>
        </a:p>
      </dgm:t>
    </dgm:pt>
    <dgm:pt modelId="{97AA9C57-4C7C-4ED8-A4A1-F0CDA03FC31C}" type="parTrans" cxnId="{229DDE6B-B97E-4F31-B2E1-7AA17787E6F2}">
      <dgm:prSet/>
      <dgm:spPr/>
      <dgm:t>
        <a:bodyPr/>
        <a:lstStyle/>
        <a:p>
          <a:endParaRPr lang="fr-FR"/>
        </a:p>
      </dgm:t>
    </dgm:pt>
    <dgm:pt modelId="{ED43DD54-297B-4270-9AE3-A3622E2BA9CE}" type="sibTrans" cxnId="{229DDE6B-B97E-4F31-B2E1-7AA17787E6F2}">
      <dgm:prSet/>
      <dgm:spPr/>
      <dgm:t>
        <a:bodyPr/>
        <a:lstStyle/>
        <a:p>
          <a:endParaRPr lang="fr-FR"/>
        </a:p>
      </dgm:t>
    </dgm:pt>
    <dgm:pt modelId="{6D42E8C2-2D14-43DA-81C0-74A757DA2922}" type="pres">
      <dgm:prSet presAssocID="{E1EF7054-8C29-4075-8D58-09CB59AA5C19}" presName="Name0" presStyleCnt="0">
        <dgm:presLayoutVars>
          <dgm:dir/>
          <dgm:resizeHandles val="exact"/>
        </dgm:presLayoutVars>
      </dgm:prSet>
      <dgm:spPr/>
    </dgm:pt>
    <dgm:pt modelId="{850E3320-EE76-4EB4-BAF3-BB89F3230768}" type="pres">
      <dgm:prSet presAssocID="{E1EF7054-8C29-4075-8D58-09CB59AA5C19}" presName="vNodes" presStyleCnt="0"/>
      <dgm:spPr/>
    </dgm:pt>
    <dgm:pt modelId="{27CF1889-EB25-4FF5-8D97-617A5F49E9DF}" type="pres">
      <dgm:prSet presAssocID="{B34AA4C2-F356-4B01-84E6-4F60D3738077}" presName="node" presStyleLbl="node1" presStyleIdx="0" presStyleCnt="3">
        <dgm:presLayoutVars>
          <dgm:bulletEnabled val="1"/>
        </dgm:presLayoutVars>
      </dgm:prSet>
      <dgm:spPr/>
    </dgm:pt>
    <dgm:pt modelId="{D0FE07CC-1423-4788-8C3B-B889AFF9CF9C}" type="pres">
      <dgm:prSet presAssocID="{BB4A1B02-EAA6-4F7F-8CE2-6C45A0E87998}" presName="spacerT" presStyleCnt="0"/>
      <dgm:spPr/>
    </dgm:pt>
    <dgm:pt modelId="{DE670707-5A2E-4E89-A303-31C20E652F57}" type="pres">
      <dgm:prSet presAssocID="{BB4A1B02-EAA6-4F7F-8CE2-6C45A0E87998}" presName="sibTrans" presStyleLbl="sibTrans2D1" presStyleIdx="0" presStyleCnt="2"/>
      <dgm:spPr/>
    </dgm:pt>
    <dgm:pt modelId="{4E4983F1-75D8-4DEF-A7AF-A276BF9C82B7}" type="pres">
      <dgm:prSet presAssocID="{BB4A1B02-EAA6-4F7F-8CE2-6C45A0E87998}" presName="spacerB" presStyleCnt="0"/>
      <dgm:spPr/>
    </dgm:pt>
    <dgm:pt modelId="{F7BAB808-45F5-4F0C-8603-0563771CC884}" type="pres">
      <dgm:prSet presAssocID="{24D45494-8FB1-409C-827F-7EBABA2BAF46}" presName="node" presStyleLbl="node1" presStyleIdx="1" presStyleCnt="3">
        <dgm:presLayoutVars>
          <dgm:bulletEnabled val="1"/>
        </dgm:presLayoutVars>
      </dgm:prSet>
      <dgm:spPr/>
    </dgm:pt>
    <dgm:pt modelId="{B3B376DD-410D-47A8-AF5A-B2C187209CFE}" type="pres">
      <dgm:prSet presAssocID="{E1EF7054-8C29-4075-8D58-09CB59AA5C19}" presName="sibTransLast" presStyleLbl="sibTrans2D1" presStyleIdx="1" presStyleCnt="2"/>
      <dgm:spPr/>
    </dgm:pt>
    <dgm:pt modelId="{45B12DB0-AA8A-4F0A-90FD-7FB63F68F9CA}" type="pres">
      <dgm:prSet presAssocID="{E1EF7054-8C29-4075-8D58-09CB59AA5C19}" presName="connectorText" presStyleLbl="sibTrans2D1" presStyleIdx="1" presStyleCnt="2"/>
      <dgm:spPr/>
    </dgm:pt>
    <dgm:pt modelId="{4C1DBB77-0910-4B41-B62E-ABA00AF0845D}" type="pres">
      <dgm:prSet presAssocID="{E1EF7054-8C29-4075-8D58-09CB59AA5C1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1700E01-4E28-4B0D-8498-7408DA7DE4B4}" srcId="{E1EF7054-8C29-4075-8D58-09CB59AA5C19}" destId="{24D45494-8FB1-409C-827F-7EBABA2BAF46}" srcOrd="1" destOrd="0" parTransId="{E57ABCB1-CB7B-4099-880A-B162A5C1AA1A}" sibTransId="{5F79AA96-D0E0-4DA0-AFDF-8508805A4063}"/>
    <dgm:cxn modelId="{29DF8109-1187-49A6-A4C1-B92F4C06CED8}" type="presOf" srcId="{EBB10518-303C-474E-A50F-B12C43C8843B}" destId="{4C1DBB77-0910-4B41-B62E-ABA00AF0845D}" srcOrd="0" destOrd="0" presId="urn:microsoft.com/office/officeart/2005/8/layout/equation2"/>
    <dgm:cxn modelId="{7720C90A-BC9D-491A-9582-BFEA24530AD7}" srcId="{E1EF7054-8C29-4075-8D58-09CB59AA5C19}" destId="{B34AA4C2-F356-4B01-84E6-4F60D3738077}" srcOrd="0" destOrd="0" parTransId="{993330F2-C0A9-4648-90D7-BB043B7A38DF}" sibTransId="{BB4A1B02-EAA6-4F7F-8CE2-6C45A0E87998}"/>
    <dgm:cxn modelId="{F169D82D-9E1A-4F30-B2A9-9DCE8BE1B758}" type="presOf" srcId="{5F79AA96-D0E0-4DA0-AFDF-8508805A4063}" destId="{45B12DB0-AA8A-4F0A-90FD-7FB63F68F9CA}" srcOrd="1" destOrd="0" presId="urn:microsoft.com/office/officeart/2005/8/layout/equation2"/>
    <dgm:cxn modelId="{229DDE6B-B97E-4F31-B2E1-7AA17787E6F2}" srcId="{E1EF7054-8C29-4075-8D58-09CB59AA5C19}" destId="{EBB10518-303C-474E-A50F-B12C43C8843B}" srcOrd="2" destOrd="0" parTransId="{97AA9C57-4C7C-4ED8-A4A1-F0CDA03FC31C}" sibTransId="{ED43DD54-297B-4270-9AE3-A3622E2BA9CE}"/>
    <dgm:cxn modelId="{83572851-7C6F-4920-89F7-3A90724CA33A}" type="presOf" srcId="{5F79AA96-D0E0-4DA0-AFDF-8508805A4063}" destId="{B3B376DD-410D-47A8-AF5A-B2C187209CFE}" srcOrd="0" destOrd="0" presId="urn:microsoft.com/office/officeart/2005/8/layout/equation2"/>
    <dgm:cxn modelId="{54C34058-D0E1-4EE4-93A0-AF6975827307}" type="presOf" srcId="{BB4A1B02-EAA6-4F7F-8CE2-6C45A0E87998}" destId="{DE670707-5A2E-4E89-A303-31C20E652F57}" srcOrd="0" destOrd="0" presId="urn:microsoft.com/office/officeart/2005/8/layout/equation2"/>
    <dgm:cxn modelId="{93296B81-0994-4879-8C21-894F4D456385}" type="presOf" srcId="{24D45494-8FB1-409C-827F-7EBABA2BAF46}" destId="{F7BAB808-45F5-4F0C-8603-0563771CC884}" srcOrd="0" destOrd="0" presId="urn:microsoft.com/office/officeart/2005/8/layout/equation2"/>
    <dgm:cxn modelId="{654EB4D9-B38F-4423-834F-E7E57101CF36}" type="presOf" srcId="{B34AA4C2-F356-4B01-84E6-4F60D3738077}" destId="{27CF1889-EB25-4FF5-8D97-617A5F49E9DF}" srcOrd="0" destOrd="0" presId="urn:microsoft.com/office/officeart/2005/8/layout/equation2"/>
    <dgm:cxn modelId="{7E4131DA-1CE2-4943-9AED-9B113C738E8B}" type="presOf" srcId="{E1EF7054-8C29-4075-8D58-09CB59AA5C19}" destId="{6D42E8C2-2D14-43DA-81C0-74A757DA2922}" srcOrd="0" destOrd="0" presId="urn:microsoft.com/office/officeart/2005/8/layout/equation2"/>
    <dgm:cxn modelId="{547A3449-4A92-476E-B5DC-359038D3CED3}" type="presParOf" srcId="{6D42E8C2-2D14-43DA-81C0-74A757DA2922}" destId="{850E3320-EE76-4EB4-BAF3-BB89F3230768}" srcOrd="0" destOrd="0" presId="urn:microsoft.com/office/officeart/2005/8/layout/equation2"/>
    <dgm:cxn modelId="{957BE3F1-BA58-4DDF-AD66-18C954DFA78A}" type="presParOf" srcId="{850E3320-EE76-4EB4-BAF3-BB89F3230768}" destId="{27CF1889-EB25-4FF5-8D97-617A5F49E9DF}" srcOrd="0" destOrd="0" presId="urn:microsoft.com/office/officeart/2005/8/layout/equation2"/>
    <dgm:cxn modelId="{E4A2163A-C497-45EC-A0D6-B290CB8004FF}" type="presParOf" srcId="{850E3320-EE76-4EB4-BAF3-BB89F3230768}" destId="{D0FE07CC-1423-4788-8C3B-B889AFF9CF9C}" srcOrd="1" destOrd="0" presId="urn:microsoft.com/office/officeart/2005/8/layout/equation2"/>
    <dgm:cxn modelId="{1D196786-39FE-420A-9BB9-4A70F6703C82}" type="presParOf" srcId="{850E3320-EE76-4EB4-BAF3-BB89F3230768}" destId="{DE670707-5A2E-4E89-A303-31C20E652F57}" srcOrd="2" destOrd="0" presId="urn:microsoft.com/office/officeart/2005/8/layout/equation2"/>
    <dgm:cxn modelId="{67386C99-025C-47B5-94FD-C0A65CE6B216}" type="presParOf" srcId="{850E3320-EE76-4EB4-BAF3-BB89F3230768}" destId="{4E4983F1-75D8-4DEF-A7AF-A276BF9C82B7}" srcOrd="3" destOrd="0" presId="urn:microsoft.com/office/officeart/2005/8/layout/equation2"/>
    <dgm:cxn modelId="{D2334EEA-C416-4914-BA4A-EAC3760E861C}" type="presParOf" srcId="{850E3320-EE76-4EB4-BAF3-BB89F3230768}" destId="{F7BAB808-45F5-4F0C-8603-0563771CC884}" srcOrd="4" destOrd="0" presId="urn:microsoft.com/office/officeart/2005/8/layout/equation2"/>
    <dgm:cxn modelId="{9D06878F-199C-4D3A-9FF6-72B5764EDE7F}" type="presParOf" srcId="{6D42E8C2-2D14-43DA-81C0-74A757DA2922}" destId="{B3B376DD-410D-47A8-AF5A-B2C187209CFE}" srcOrd="1" destOrd="0" presId="urn:microsoft.com/office/officeart/2005/8/layout/equation2"/>
    <dgm:cxn modelId="{869A752C-6685-4FBA-AB1B-C752BD3724C2}" type="presParOf" srcId="{B3B376DD-410D-47A8-AF5A-B2C187209CFE}" destId="{45B12DB0-AA8A-4F0A-90FD-7FB63F68F9CA}" srcOrd="0" destOrd="0" presId="urn:microsoft.com/office/officeart/2005/8/layout/equation2"/>
    <dgm:cxn modelId="{E13A4A87-1804-4B45-8336-2E1E89173BDA}" type="presParOf" srcId="{6D42E8C2-2D14-43DA-81C0-74A757DA2922}" destId="{4C1DBB77-0910-4B41-B62E-ABA00AF0845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808E8-B785-47DB-8C9C-1F3C6FF11B3A}">
      <dsp:nvSpPr>
        <dsp:cNvPr id="0" name=""/>
        <dsp:cNvSpPr/>
      </dsp:nvSpPr>
      <dsp:spPr>
        <a:xfrm>
          <a:off x="25380" y="812260"/>
          <a:ext cx="8751995" cy="12746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23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tx1"/>
              </a:solidFill>
            </a:rPr>
            <a:t>Schools</a:t>
          </a:r>
          <a:r>
            <a:rPr lang="fr-FR" sz="1800" b="1" kern="1200" dirty="0">
              <a:solidFill>
                <a:schemeClr val="tx1"/>
              </a:solidFill>
            </a:rPr>
            <a:t> of </a:t>
          </a:r>
          <a:r>
            <a:rPr lang="fr-FR" sz="1800" b="1" kern="1200" dirty="0" err="1">
              <a:solidFill>
                <a:schemeClr val="tx1"/>
              </a:solidFill>
            </a:rPr>
            <a:t>pharmacy</a:t>
          </a:r>
          <a:r>
            <a:rPr lang="fr-FR" sz="1800" b="1" kern="1200" dirty="0">
              <a:solidFill>
                <a:schemeClr val="tx1"/>
              </a:solidFill>
            </a:rPr>
            <a:t> in Africa </a:t>
          </a:r>
        </a:p>
      </dsp:txBody>
      <dsp:txXfrm>
        <a:off x="25380" y="1130916"/>
        <a:ext cx="8433339" cy="637312"/>
      </dsp:txXfrm>
    </dsp:sp>
    <dsp:sp modelId="{1495AB29-714A-4E9C-B2AA-3E17F31CA7EA}">
      <dsp:nvSpPr>
        <dsp:cNvPr id="0" name=""/>
        <dsp:cNvSpPr/>
      </dsp:nvSpPr>
      <dsp:spPr>
        <a:xfrm>
          <a:off x="25380" y="1795179"/>
          <a:ext cx="2695614" cy="2455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tx1"/>
              </a:solidFill>
            </a:rPr>
            <a:t>The </a:t>
          </a:r>
          <a:r>
            <a:rPr lang="fr-FR" sz="1800" b="0" kern="1200" dirty="0" err="1">
              <a:solidFill>
                <a:schemeClr val="tx1"/>
              </a:solidFill>
            </a:rPr>
            <a:t>schools</a:t>
          </a:r>
          <a:r>
            <a:rPr lang="fr-FR" sz="1800" b="0" kern="1200" dirty="0">
              <a:solidFill>
                <a:schemeClr val="tx1"/>
              </a:solidFill>
            </a:rPr>
            <a:t> of </a:t>
          </a:r>
          <a:r>
            <a:rPr lang="fr-FR" sz="1800" b="0" kern="1200" dirty="0" err="1">
              <a:solidFill>
                <a:schemeClr val="tx1"/>
              </a:solidFill>
            </a:rPr>
            <a:t>pharmacy</a:t>
          </a:r>
          <a:r>
            <a:rPr lang="fr-FR" sz="1800" b="0" kern="1200" dirty="0">
              <a:solidFill>
                <a:schemeClr val="tx1"/>
              </a:solidFill>
            </a:rPr>
            <a:t> </a:t>
          </a:r>
          <a:r>
            <a:rPr lang="fr-FR" sz="1800" b="0" kern="1200" dirty="0" err="1">
              <a:solidFill>
                <a:schemeClr val="tx1"/>
              </a:solidFill>
            </a:rPr>
            <a:t>we</a:t>
          </a:r>
          <a:r>
            <a:rPr lang="fr-FR" sz="1800" b="0" kern="1200" dirty="0">
              <a:solidFill>
                <a:schemeClr val="tx1"/>
              </a:solidFill>
            </a:rPr>
            <a:t> have </a:t>
          </a:r>
          <a:r>
            <a:rPr lang="fr-FR" sz="1800" b="0" kern="1200" dirty="0" err="1">
              <a:solidFill>
                <a:schemeClr val="tx1"/>
              </a:solidFill>
            </a:rPr>
            <a:t>approached</a:t>
          </a:r>
          <a:r>
            <a:rPr lang="fr-FR" sz="1800" b="0" kern="1200" dirty="0">
              <a:solidFill>
                <a:schemeClr val="tx1"/>
              </a:solidFill>
            </a:rPr>
            <a:t> </a:t>
          </a:r>
          <a:r>
            <a:rPr lang="fr-FR" sz="1800" b="0" kern="1200" dirty="0" err="1">
              <a:solidFill>
                <a:schemeClr val="tx1"/>
              </a:solidFill>
            </a:rPr>
            <a:t>so</a:t>
          </a:r>
          <a:r>
            <a:rPr lang="fr-FR" sz="1800" b="0" kern="1200" dirty="0">
              <a:solidFill>
                <a:schemeClr val="tx1"/>
              </a:solidFill>
            </a:rPr>
            <a:t> far are </a:t>
          </a:r>
          <a:r>
            <a:rPr lang="fr-FR" sz="1800" b="0" kern="1200" dirty="0" err="1">
              <a:solidFill>
                <a:schemeClr val="tx1"/>
              </a:solidFill>
            </a:rPr>
            <a:t>eager</a:t>
          </a:r>
          <a:r>
            <a:rPr lang="fr-FR" sz="1800" b="0" kern="1200" dirty="0">
              <a:solidFill>
                <a:schemeClr val="tx1"/>
              </a:solidFill>
            </a:rPr>
            <a:t> to </a:t>
          </a:r>
          <a:r>
            <a:rPr lang="fr-FR" sz="1800" b="0" kern="1200" dirty="0" err="1">
              <a:solidFill>
                <a:schemeClr val="tx1"/>
              </a:solidFill>
            </a:rPr>
            <a:t>collaborate</a:t>
          </a:r>
          <a:r>
            <a:rPr lang="fr-FR" sz="1800" b="0" kern="1200" dirty="0">
              <a:solidFill>
                <a:schemeClr val="tx1"/>
              </a:solidFill>
            </a:rPr>
            <a:t> on the </a:t>
          </a:r>
          <a:r>
            <a:rPr lang="fr-FR" sz="1800" b="0" kern="1200" dirty="0" err="1">
              <a:solidFill>
                <a:schemeClr val="tx1"/>
              </a:solidFill>
            </a:rPr>
            <a:t>project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5380" y="1795179"/>
        <a:ext cx="2695614" cy="2455395"/>
      </dsp:txXfrm>
    </dsp:sp>
    <dsp:sp modelId="{4BB2C17A-D2C0-44AB-9EA5-2553D649ABEA}">
      <dsp:nvSpPr>
        <dsp:cNvPr id="0" name=""/>
        <dsp:cNvSpPr/>
      </dsp:nvSpPr>
      <dsp:spPr>
        <a:xfrm>
          <a:off x="2720995" y="1237134"/>
          <a:ext cx="6056380" cy="12746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23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Young </a:t>
          </a:r>
          <a:r>
            <a:rPr lang="fr-FR" sz="1800" b="1" kern="1200" dirty="0" err="1">
              <a:solidFill>
                <a:schemeClr val="tx1"/>
              </a:solidFill>
            </a:rPr>
            <a:t>pharmacists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2720995" y="1555790"/>
        <a:ext cx="5737724" cy="637312"/>
      </dsp:txXfrm>
    </dsp:sp>
    <dsp:sp modelId="{F349733E-C753-484A-A3E8-8D7A3BCF4F05}">
      <dsp:nvSpPr>
        <dsp:cNvPr id="0" name=""/>
        <dsp:cNvSpPr/>
      </dsp:nvSpPr>
      <dsp:spPr>
        <a:xfrm>
          <a:off x="2720995" y="2220053"/>
          <a:ext cx="2695614" cy="2455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Those working  a Pharm-D,
a Master, a PhD, a DIU…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2720995" y="2220053"/>
        <a:ext cx="2695614" cy="2455395"/>
      </dsp:txXfrm>
    </dsp:sp>
    <dsp:sp modelId="{D0B570BD-D65B-4C22-908A-564312A09409}">
      <dsp:nvSpPr>
        <dsp:cNvPr id="0" name=""/>
        <dsp:cNvSpPr/>
      </dsp:nvSpPr>
      <dsp:spPr>
        <a:xfrm>
          <a:off x="5416609" y="1662009"/>
          <a:ext cx="3360766" cy="12746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23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Laboratories for the quality control of medicines 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5416609" y="1980665"/>
        <a:ext cx="3042110" cy="637312"/>
      </dsp:txXfrm>
    </dsp:sp>
    <dsp:sp modelId="{14DBDCD9-2CDE-4883-85AA-C5DD353E5557}">
      <dsp:nvSpPr>
        <dsp:cNvPr id="0" name=""/>
        <dsp:cNvSpPr/>
      </dsp:nvSpPr>
      <dsp:spPr>
        <a:xfrm>
          <a:off x="5416609" y="2644928"/>
          <a:ext cx="2695614" cy="2419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Faculties with expertise in quality control are often directors of quality control laboratories</a:t>
          </a:r>
          <a:endParaRPr lang="fr-FR" sz="1800" b="0" kern="1200" dirty="0">
            <a:solidFill>
              <a:schemeClr val="tx1"/>
            </a:solidFill>
          </a:endParaRPr>
        </a:p>
      </dsp:txBody>
      <dsp:txXfrm>
        <a:off x="5416609" y="2644928"/>
        <a:ext cx="2695614" cy="2419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F1889-EB25-4FF5-8D97-617A5F49E9DF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Training</a:t>
          </a:r>
        </a:p>
      </dsp:txBody>
      <dsp:txXfrm>
        <a:off x="799136" y="291115"/>
        <a:ext cx="1396149" cy="1396149"/>
      </dsp:txXfrm>
    </dsp:sp>
    <dsp:sp modelId="{DE670707-5A2E-4E89-A303-31C20E652F57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1076413" y="2574660"/>
        <a:ext cx="841594" cy="269346"/>
      </dsp:txXfrm>
    </dsp:sp>
    <dsp:sp modelId="{F7BAB808-45F5-4F0C-8603-0563771CC884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Data </a:t>
          </a:r>
          <a:r>
            <a:rPr lang="fr-FR" sz="2400" kern="1200" dirty="0" err="1"/>
            <a:t>computing</a:t>
          </a:r>
          <a:endParaRPr lang="fr-FR" sz="2400" kern="1200" dirty="0"/>
        </a:p>
      </dsp:txBody>
      <dsp:txXfrm>
        <a:off x="799136" y="3731402"/>
        <a:ext cx="1396149" cy="1396149"/>
      </dsp:txXfrm>
    </dsp:sp>
    <dsp:sp modelId="{B3B376DD-410D-47A8-AF5A-B2C187209CFE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780605" y="2488984"/>
        <a:ext cx="439513" cy="440698"/>
      </dsp:txXfrm>
    </dsp:sp>
    <dsp:sp modelId="{4C1DBB77-0910-4B41-B62E-ABA00AF0845D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panafrican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kern="1200" dirty="0"/>
            <a:t>database is built and regularly updated;                                                                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Young pharmacists and institutions are embracing portable technology and are sensitive to the issue of fake medicines;                      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quality of medicines can be determined more efficiently in Africa.</a:t>
          </a:r>
          <a:endParaRPr lang="fr-FR" sz="1800" kern="1200" dirty="0"/>
        </a:p>
      </dsp:txBody>
      <dsp:txXfrm>
        <a:off x="4247413" y="1313184"/>
        <a:ext cx="2792298" cy="279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verzef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4492" y="935321"/>
            <a:ext cx="199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FGAI4H-Q-011-A03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201706" y="1304653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Douala, 6-9 December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18980"/>
              </p:ext>
            </p:extLst>
          </p:nvPr>
        </p:nvGraphicFramePr>
        <p:xfrm>
          <a:off x="1790700" y="3247161"/>
          <a:ext cx="8401049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FakeMed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FakeMed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 Verzefé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TrueSpec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-Africa, DRC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fverzefe@gmail.com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FakeMed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updates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2014-134B-41BA-3D72-CCE0946F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5D893-FB5B-94E0-7477-4880F964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1" y="1820068"/>
            <a:ext cx="9587948" cy="3759132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the data generated will be used in our focus group,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dirty="0"/>
              <a:t>will allow a cross-border analysis of medicines on the </a:t>
            </a:r>
            <a:r>
              <a:rPr lang="en-US" dirty="0" err="1"/>
              <a:t>african</a:t>
            </a:r>
            <a:r>
              <a:rPr lang="en-US" dirty="0"/>
              <a:t> continent</a:t>
            </a:r>
          </a:p>
        </p:txBody>
      </p:sp>
    </p:spTree>
    <p:extLst>
      <p:ext uri="{BB962C8B-B14F-4D97-AF65-F5344CB8AC3E}">
        <p14:creationId xmlns:p14="http://schemas.microsoft.com/office/powerpoint/2010/main" val="286889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3CC2-D302-AA72-8F03-D690FAD2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15911F-D937-4850-6E33-2BDA97D99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4" y="0"/>
            <a:ext cx="12333514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DDF44F-D245-66CC-CF61-CB8BC5E26C44}"/>
              </a:ext>
            </a:extLst>
          </p:cNvPr>
          <p:cNvSpPr txBox="1"/>
          <p:nvPr/>
        </p:nvSpPr>
        <p:spPr>
          <a:xfrm>
            <a:off x="620485" y="1690688"/>
            <a:ext cx="4550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data generated will be used in our TG-AI FakeMed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algn="just"/>
            <a:r>
              <a:rPr lang="en-US" sz="2800" dirty="0"/>
              <a:t>They will allow a cross-border analysis of medicines on the African continent.</a:t>
            </a:r>
          </a:p>
        </p:txBody>
      </p:sp>
    </p:spTree>
    <p:extLst>
      <p:ext uri="{BB962C8B-B14F-4D97-AF65-F5344CB8AC3E}">
        <p14:creationId xmlns:p14="http://schemas.microsoft.com/office/powerpoint/2010/main" val="232132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87102-DA7D-04FE-089D-43958B0C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68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7058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B3CC2-D302-AA72-8F03-D690FAD2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15911F-D937-4850-6E33-2BDA97D99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4" y="0"/>
            <a:ext cx="12333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CEE45A-91FB-4E8D-B17D-8397A33FB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597" y="838304"/>
            <a:ext cx="3652700" cy="823912"/>
          </a:xfrm>
        </p:spPr>
        <p:txBody>
          <a:bodyPr/>
          <a:lstStyle/>
          <a:p>
            <a:r>
              <a:rPr lang="fr-FR" dirty="0"/>
              <a:t>Pierre Fabre Foundation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B868D9-EEE6-531C-A976-29893CBF4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049" y="1895787"/>
            <a:ext cx="5157787" cy="307377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Facilitate the networking of African pharmacy faculties	</a:t>
            </a:r>
          </a:p>
          <a:p>
            <a:r>
              <a:rPr lang="en-US" sz="2400" dirty="0"/>
              <a:t>Increase the capacities of drug professionals (trainers, pharmacists, technicians) </a:t>
            </a:r>
          </a:p>
          <a:p>
            <a:r>
              <a:rPr lang="en-US" sz="2400" dirty="0"/>
              <a:t>Train in modern methods of drug quality control</a:t>
            </a:r>
          </a:p>
          <a:p>
            <a:r>
              <a:rPr lang="en-US" sz="2400" dirty="0"/>
              <a:t>Assist the implementation of inter-university research projects</a:t>
            </a:r>
          </a:p>
          <a:p>
            <a:endParaRPr lang="fr-FR" sz="2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BBBD6D-4C7F-903A-2BD9-D83C82C44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31426" y="838304"/>
            <a:ext cx="3458817" cy="823912"/>
          </a:xfrm>
        </p:spPr>
        <p:txBody>
          <a:bodyPr/>
          <a:lstStyle/>
          <a:p>
            <a:r>
              <a:rPr lang="fr-FR" dirty="0"/>
              <a:t>TrueSpec Africa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77FD2F-C9ED-F3F2-6C0C-D8E11B893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6345" y="1692448"/>
            <a:ext cx="5183188" cy="3207543"/>
          </a:xfrm>
        </p:spPr>
        <p:txBody>
          <a:bodyPr>
            <a:noAutofit/>
          </a:bodyPr>
          <a:lstStyle/>
          <a:p>
            <a:r>
              <a:rPr lang="en-US" sz="2000" dirty="0"/>
              <a:t>Inform the health sector about near infrared (NIR) spectral methods for rapid, reagent-free and preparation-free drug testing.</a:t>
            </a:r>
          </a:p>
          <a:p>
            <a:r>
              <a:rPr lang="en-US" sz="2000" dirty="0"/>
              <a:t>Deploy a low-cost infrared device for rapid verification of medicines anywhere where it is required (customs, warehouses, pharmacies, hospitals, markets, …)</a:t>
            </a:r>
          </a:p>
          <a:p>
            <a:r>
              <a:rPr lang="en-US" sz="2000" dirty="0"/>
              <a:t>Build a database by systematically analyzing genuine medicines by both reference and NIR methods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2568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age 2">
            <a:extLst>
              <a:ext uri="{FF2B5EF4-FFF2-40B4-BE49-F238E27FC236}">
                <a16:creationId xmlns:a16="http://schemas.microsoft.com/office/drawing/2014/main" id="{EFCF59BF-1674-4F8A-AA57-753F6A6B9664}"/>
              </a:ext>
            </a:extLst>
          </p:cNvPr>
          <p:cNvSpPr/>
          <p:nvPr/>
        </p:nvSpPr>
        <p:spPr>
          <a:xfrm>
            <a:off x="8847332" y="2707934"/>
            <a:ext cx="3239446" cy="24530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050AC6-7571-4EBC-A8CC-B0C0A3C14665}"/>
              </a:ext>
            </a:extLst>
          </p:cNvPr>
          <p:cNvSpPr txBox="1"/>
          <p:nvPr/>
        </p:nvSpPr>
        <p:spPr>
          <a:xfrm>
            <a:off x="325550" y="195063"/>
            <a:ext cx="116712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principle of near infrared drug analysis on the ground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8080"/>
                </a:solidFill>
                <a:latin typeface="Calibri" panose="020F0502020204030204"/>
              </a:rPr>
              <a:t>An artificial intelligence based technology is used to match collected drug data on the ground to datasets on genuine medicines stored on secure servers in the cloud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4FDE0C3-C107-057C-B57F-1FA173D8F5F4}"/>
              </a:ext>
            </a:extLst>
          </p:cNvPr>
          <p:cNvSpPr txBox="1"/>
          <p:nvPr/>
        </p:nvSpPr>
        <p:spPr>
          <a:xfrm>
            <a:off x="2857415" y="1446634"/>
            <a:ext cx="60495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Genuine medicines are analyzed with reference method (pharmacopoeias) to confirm their good composition. </a:t>
            </a:r>
          </a:p>
          <a:p>
            <a:r>
              <a:rPr lang="en-US" dirty="0"/>
              <a:t>- They are then analyzed by the NIR method. </a:t>
            </a:r>
          </a:p>
          <a:p>
            <a:r>
              <a:rPr lang="en-US" dirty="0"/>
              <a:t>- The NIR spectral data are processed by AI  and transferred to a secure server.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436265-C07A-BCDD-0444-BBB3E5933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6" t="54259" r="37256" b="8261"/>
          <a:stretch/>
        </p:blipFill>
        <p:spPr>
          <a:xfrm>
            <a:off x="2032168" y="4242493"/>
            <a:ext cx="3712232" cy="22985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D11A4A-5670-BF68-D226-97E48430B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" t="5767" r="76987" b="5608"/>
          <a:stretch/>
        </p:blipFill>
        <p:spPr>
          <a:xfrm>
            <a:off x="9969265" y="3279913"/>
            <a:ext cx="995580" cy="15401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EAB0D2-E3C4-51C8-3AEC-95E6E3BB6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68"/>
          <a:stretch/>
        </p:blipFill>
        <p:spPr>
          <a:xfrm>
            <a:off x="195152" y="1781602"/>
            <a:ext cx="2533650" cy="1647777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65A7484-BD1E-466D-C2E6-0EF7892FA4E6}"/>
              </a:ext>
            </a:extLst>
          </p:cNvPr>
          <p:cNvCxnSpPr>
            <a:cxnSpLocks/>
          </p:cNvCxnSpPr>
          <p:nvPr/>
        </p:nvCxnSpPr>
        <p:spPr>
          <a:xfrm>
            <a:off x="5765609" y="2924497"/>
            <a:ext cx="2953578" cy="779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AE3CE7B-BA07-8CDD-EFBE-B211EA259FA3}"/>
              </a:ext>
            </a:extLst>
          </p:cNvPr>
          <p:cNvSpPr txBox="1"/>
          <p:nvPr/>
        </p:nvSpPr>
        <p:spPr>
          <a:xfrm>
            <a:off x="169186" y="1278647"/>
            <a:ext cx="270106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80"/>
                </a:solidFill>
              </a:rPr>
              <a:t>1st </a:t>
            </a:r>
            <a:r>
              <a:rPr lang="fr-FR" b="1" dirty="0" err="1">
                <a:solidFill>
                  <a:srgbClr val="008080"/>
                </a:solidFill>
              </a:rPr>
              <a:t>Step</a:t>
            </a:r>
            <a:r>
              <a:rPr lang="fr-FR" b="1" dirty="0">
                <a:solidFill>
                  <a:srgbClr val="008080"/>
                </a:solidFill>
              </a:rPr>
              <a:t>: in the </a:t>
            </a:r>
            <a:r>
              <a:rPr lang="fr-FR" b="1" dirty="0" err="1">
                <a:solidFill>
                  <a:srgbClr val="008080"/>
                </a:solidFill>
              </a:rPr>
              <a:t>laboratory</a:t>
            </a:r>
            <a:endParaRPr lang="fr-FR" b="1" dirty="0">
              <a:solidFill>
                <a:srgbClr val="00808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64D520-6BF0-02B0-C8B1-D37E665376B0}"/>
              </a:ext>
            </a:extLst>
          </p:cNvPr>
          <p:cNvSpPr txBox="1"/>
          <p:nvPr/>
        </p:nvSpPr>
        <p:spPr>
          <a:xfrm>
            <a:off x="9471990" y="1854974"/>
            <a:ext cx="28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Data for </a:t>
            </a:r>
            <a:r>
              <a:rPr lang="fr-FR" dirty="0" err="1"/>
              <a:t>genuine</a:t>
            </a:r>
            <a:r>
              <a:rPr lang="fr-FR" dirty="0"/>
              <a:t> </a:t>
            </a:r>
            <a:r>
              <a:rPr lang="fr-FR" dirty="0" err="1"/>
              <a:t>medicines</a:t>
            </a:r>
            <a:r>
              <a:rPr lang="fr-FR" dirty="0"/>
              <a:t> </a:t>
            </a:r>
          </a:p>
          <a:p>
            <a:r>
              <a:rPr lang="fr-FR" dirty="0" err="1"/>
              <a:t>stored</a:t>
            </a:r>
            <a:r>
              <a:rPr lang="fr-FR" dirty="0"/>
              <a:t> in  </a:t>
            </a:r>
            <a:r>
              <a:rPr lang="fr-FR" dirty="0" err="1"/>
              <a:t>secure</a:t>
            </a:r>
            <a:r>
              <a:rPr lang="fr-FR" dirty="0"/>
              <a:t> servers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B9AE80-EB79-3C7F-8409-DF2FDE53DD78}"/>
              </a:ext>
            </a:extLst>
          </p:cNvPr>
          <p:cNvSpPr txBox="1"/>
          <p:nvPr/>
        </p:nvSpPr>
        <p:spPr>
          <a:xfrm>
            <a:off x="-14421" y="3774618"/>
            <a:ext cx="30680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80"/>
                </a:solidFill>
              </a:rPr>
              <a:t>2</a:t>
            </a:r>
            <a:r>
              <a:rPr lang="fr-FR" b="1" baseline="30000" dirty="0">
                <a:solidFill>
                  <a:srgbClr val="008080"/>
                </a:solidFill>
              </a:rPr>
              <a:t>nd</a:t>
            </a:r>
            <a:r>
              <a:rPr lang="fr-FR" b="1" dirty="0">
                <a:solidFill>
                  <a:srgbClr val="008080"/>
                </a:solidFill>
              </a:rPr>
              <a:t> </a:t>
            </a:r>
            <a:r>
              <a:rPr lang="fr-FR" b="1" dirty="0" err="1">
                <a:solidFill>
                  <a:srgbClr val="008080"/>
                </a:solidFill>
              </a:rPr>
              <a:t>Step</a:t>
            </a:r>
            <a:r>
              <a:rPr lang="fr-FR" b="1" dirty="0">
                <a:solidFill>
                  <a:srgbClr val="008080"/>
                </a:solidFill>
              </a:rPr>
              <a:t>: control at the </a:t>
            </a:r>
            <a:r>
              <a:rPr lang="fr-FR" b="1" dirty="0" err="1">
                <a:solidFill>
                  <a:srgbClr val="008080"/>
                </a:solidFill>
              </a:rPr>
              <a:t>ground</a:t>
            </a:r>
            <a:endParaRPr lang="fr-FR" b="1" dirty="0">
              <a:solidFill>
                <a:srgbClr val="008080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3FB4968-4823-AA0F-2D46-798064B3BC3E}"/>
              </a:ext>
            </a:extLst>
          </p:cNvPr>
          <p:cNvCxnSpPr/>
          <p:nvPr/>
        </p:nvCxnSpPr>
        <p:spPr>
          <a:xfrm flipV="1">
            <a:off x="5694411" y="4223522"/>
            <a:ext cx="3024776" cy="114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3372F2D-9C69-F87A-4A26-1E116FFC58A0}"/>
              </a:ext>
            </a:extLst>
          </p:cNvPr>
          <p:cNvCxnSpPr>
            <a:cxnSpLocks/>
          </p:cNvCxnSpPr>
          <p:nvPr/>
        </p:nvCxnSpPr>
        <p:spPr>
          <a:xfrm flipH="1">
            <a:off x="5178287" y="4418245"/>
            <a:ext cx="3540900" cy="1517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81E6A38F-35AE-387E-7D88-A4B8812E6699}"/>
              </a:ext>
            </a:extLst>
          </p:cNvPr>
          <p:cNvSpPr txBox="1"/>
          <p:nvPr/>
        </p:nvSpPr>
        <p:spPr>
          <a:xfrm>
            <a:off x="5882072" y="4526759"/>
            <a:ext cx="133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 the cloud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26C240-E503-1EFD-C587-D0F495E225AA}"/>
              </a:ext>
            </a:extLst>
          </p:cNvPr>
          <p:cNvSpPr txBox="1"/>
          <p:nvPr/>
        </p:nvSpPr>
        <p:spPr>
          <a:xfrm>
            <a:off x="6695605" y="5172766"/>
            <a:ext cx="160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could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C2B2B9-1E8F-A613-DFA6-EBF8832A9276}"/>
              </a:ext>
            </a:extLst>
          </p:cNvPr>
          <p:cNvSpPr txBox="1"/>
          <p:nvPr/>
        </p:nvSpPr>
        <p:spPr>
          <a:xfrm>
            <a:off x="5458123" y="5936018"/>
            <a:ext cx="2219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Answer</a:t>
            </a:r>
            <a:r>
              <a:rPr lang="fr-FR" dirty="0"/>
              <a:t> in 10s : </a:t>
            </a:r>
          </a:p>
          <a:p>
            <a:r>
              <a:rPr lang="fr-FR" dirty="0"/>
              <a:t>Yes : the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OK</a:t>
            </a:r>
          </a:p>
          <a:p>
            <a:r>
              <a:rPr lang="fr-FR" dirty="0"/>
              <a:t>No :   the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fake</a:t>
            </a:r>
          </a:p>
        </p:txBody>
      </p:sp>
      <p:sp>
        <p:nvSpPr>
          <p:cNvPr id="1027" name="ZoneTexte 1026">
            <a:extLst>
              <a:ext uri="{FF2B5EF4-FFF2-40B4-BE49-F238E27FC236}">
                <a16:creationId xmlns:a16="http://schemas.microsoft.com/office/drawing/2014/main" id="{4282868A-A7B4-F605-BE46-FAAF9FF1A694}"/>
              </a:ext>
            </a:extLst>
          </p:cNvPr>
          <p:cNvSpPr txBox="1"/>
          <p:nvPr/>
        </p:nvSpPr>
        <p:spPr>
          <a:xfrm>
            <a:off x="8327726" y="5504738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good </a:t>
            </a:r>
            <a:r>
              <a:rPr lang="fr-FR" dirty="0" err="1"/>
              <a:t>stored</a:t>
            </a:r>
            <a:r>
              <a:rPr lang="fr-FR" dirty="0"/>
              <a:t> data </a:t>
            </a:r>
          </a:p>
          <a:p>
            <a:r>
              <a:rPr lang="fr-FR" dirty="0"/>
              <a:t>and data </a:t>
            </a:r>
            <a:r>
              <a:rPr lang="fr-FR" dirty="0" err="1"/>
              <a:t>obtained</a:t>
            </a:r>
            <a:r>
              <a:rPr lang="fr-FR" dirty="0"/>
              <a:t> at the </a:t>
            </a:r>
            <a:r>
              <a:rPr lang="fr-FR" dirty="0" err="1"/>
              <a:t>ground</a:t>
            </a:r>
            <a:r>
              <a:rPr lang="fr-FR" dirty="0"/>
              <a:t> </a:t>
            </a:r>
          </a:p>
        </p:txBody>
      </p:sp>
      <p:sp>
        <p:nvSpPr>
          <p:cNvPr id="1028" name="ZoneTexte 1027">
            <a:extLst>
              <a:ext uri="{FF2B5EF4-FFF2-40B4-BE49-F238E27FC236}">
                <a16:creationId xmlns:a16="http://schemas.microsoft.com/office/drawing/2014/main" id="{55FD1F88-341F-65E8-9F10-E38245FB5189}"/>
              </a:ext>
            </a:extLst>
          </p:cNvPr>
          <p:cNvSpPr txBox="1"/>
          <p:nvPr/>
        </p:nvSpPr>
        <p:spPr>
          <a:xfrm>
            <a:off x="86043" y="5686428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Drug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cxnSp>
        <p:nvCxnSpPr>
          <p:cNvPr id="1030" name="Connecteur : en arc 1029">
            <a:extLst>
              <a:ext uri="{FF2B5EF4-FFF2-40B4-BE49-F238E27FC236}">
                <a16:creationId xmlns:a16="http://schemas.microsoft.com/office/drawing/2014/main" id="{40C65BE8-CAA8-3803-9BA5-3D68AFA14A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40479" y="4660201"/>
            <a:ext cx="502708" cy="1421740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cteur droit avec flèche 1034">
            <a:extLst>
              <a:ext uri="{FF2B5EF4-FFF2-40B4-BE49-F238E27FC236}">
                <a16:creationId xmlns:a16="http://schemas.microsoft.com/office/drawing/2014/main" id="{E6E40FD8-DC31-BE0B-44DF-EB3A2C39FFCE}"/>
              </a:ext>
            </a:extLst>
          </p:cNvPr>
          <p:cNvCxnSpPr/>
          <p:nvPr/>
        </p:nvCxnSpPr>
        <p:spPr>
          <a:xfrm flipH="1" flipV="1">
            <a:off x="4541715" y="6107415"/>
            <a:ext cx="916408" cy="29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4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6DC0A-50D9-DFE0-5732-51FAE864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41680"/>
            <a:ext cx="10515600" cy="942528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008080"/>
                </a:solidFill>
                <a:latin typeface="+mn-lt"/>
              </a:rPr>
              <a:t>Problems</a:t>
            </a:r>
            <a:r>
              <a:rPr lang="fr-FR" sz="2800" b="1" dirty="0">
                <a:solidFill>
                  <a:srgbClr val="008080"/>
                </a:solidFill>
                <a:latin typeface="+mn-lt"/>
              </a:rPr>
              <a:t> and solutions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460B0B-2EF8-46B0-9F16-FA827125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652" y="913302"/>
            <a:ext cx="3653113" cy="823912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 big </a:t>
            </a:r>
            <a:r>
              <a:rPr lang="fr-FR" dirty="0" err="1">
                <a:solidFill>
                  <a:srgbClr val="C00000"/>
                </a:solidFill>
              </a:rPr>
              <a:t>problem</a:t>
            </a:r>
            <a:r>
              <a:rPr lang="fr-FR" dirty="0">
                <a:solidFill>
                  <a:srgbClr val="C00000"/>
                </a:solidFill>
              </a:rPr>
              <a:t> !!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8D99C2-84A6-94C7-FB8A-EE1A1A5C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49" y="2228028"/>
            <a:ext cx="5342351" cy="3448464"/>
          </a:xfrm>
        </p:spPr>
        <p:txBody>
          <a:bodyPr>
            <a:normAutofit/>
          </a:bodyPr>
          <a:lstStyle/>
          <a:p>
            <a:r>
              <a:rPr lang="en-US" dirty="0"/>
              <a:t>No established database containing clean data on genuine medicines found in Africa.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04DFC6-8E8C-5C9C-13E9-E9C2E4CBB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3242" y="1010689"/>
            <a:ext cx="5183188" cy="8239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21780E-CC39-11CC-31C2-074C47F8E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2374" y="2088253"/>
            <a:ext cx="4959626" cy="338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Thanks to the AI4MED"  or « Artificial Intelligence for Monitoring medicines in Africa »</a:t>
            </a:r>
            <a:r>
              <a:rPr lang="fr-CD" dirty="0"/>
              <a:t> </a:t>
            </a:r>
            <a:r>
              <a:rPr lang="en-US" dirty="0"/>
              <a:t> program and the involvement of young African pharmacists.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E31740A-6FB5-1496-C68E-E0DFD084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45415">
            <a:off x="8930583" y="4431256"/>
            <a:ext cx="1620299" cy="10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1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62F62-3526-5691-20D6-1DD6C001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126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+mn-lt"/>
              </a:rPr>
              <a:t>Building the database with the help of universities, professors, researchers, and young pharmacists </a:t>
            </a:r>
            <a:endParaRPr lang="fr-FR" sz="2800" b="1" dirty="0">
              <a:solidFill>
                <a:srgbClr val="008080"/>
              </a:solidFill>
              <a:latin typeface="+mn-lt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2B912FF-85E4-7C51-75AD-CADF42A6D944}"/>
              </a:ext>
            </a:extLst>
          </p:cNvPr>
          <p:cNvGraphicFramePr/>
          <p:nvPr/>
        </p:nvGraphicFramePr>
        <p:xfrm>
          <a:off x="147391" y="358040"/>
          <a:ext cx="8802757" cy="587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uage 5">
            <a:extLst>
              <a:ext uri="{FF2B5EF4-FFF2-40B4-BE49-F238E27FC236}">
                <a16:creationId xmlns:a16="http://schemas.microsoft.com/office/drawing/2014/main" id="{B22B84E0-CAF4-A87A-379B-5E56244BE08B}"/>
              </a:ext>
            </a:extLst>
          </p:cNvPr>
          <p:cNvSpPr/>
          <p:nvPr/>
        </p:nvSpPr>
        <p:spPr>
          <a:xfrm>
            <a:off x="9477822" y="2098506"/>
            <a:ext cx="2714178" cy="199327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C7AA26-480A-373B-49CD-EA1C473E9A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61" t="5767" r="76987" b="5608"/>
          <a:stretch/>
        </p:blipFill>
        <p:spPr>
          <a:xfrm>
            <a:off x="10489464" y="2559577"/>
            <a:ext cx="834149" cy="12904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1030834-F5B7-4D21-72F2-B825A2C0BC43}"/>
              </a:ext>
            </a:extLst>
          </p:cNvPr>
          <p:cNvSpPr txBox="1"/>
          <p:nvPr/>
        </p:nvSpPr>
        <p:spPr>
          <a:xfrm>
            <a:off x="9818535" y="4414972"/>
            <a:ext cx="217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Database</a:t>
            </a:r>
            <a:r>
              <a:rPr lang="fr-FR" dirty="0"/>
              <a:t> on </a:t>
            </a:r>
            <a:r>
              <a:rPr lang="fr-FR" dirty="0" err="1"/>
              <a:t>genuine</a:t>
            </a:r>
            <a:r>
              <a:rPr lang="fr-FR" dirty="0"/>
              <a:t> </a:t>
            </a:r>
            <a:r>
              <a:rPr lang="fr-FR" dirty="0" err="1"/>
              <a:t>medicines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1EBDF4-0A62-A0E6-11DE-80F5A2E1CEBB}"/>
              </a:ext>
            </a:extLst>
          </p:cNvPr>
          <p:cNvSpPr txBox="1"/>
          <p:nvPr/>
        </p:nvSpPr>
        <p:spPr>
          <a:xfrm>
            <a:off x="197459" y="4832706"/>
            <a:ext cx="2482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</a:rPr>
              <a:t>Capacity building </a:t>
            </a:r>
          </a:p>
          <a:p>
            <a:pPr algn="ctr"/>
            <a:r>
              <a:rPr lang="en-US" b="1" dirty="0">
                <a:solidFill>
                  <a:srgbClr val="CC3300"/>
                </a:solidFill>
              </a:rPr>
              <a:t>Research topics for </a:t>
            </a:r>
          </a:p>
          <a:p>
            <a:pPr algn="ctr"/>
            <a:r>
              <a:rPr lang="en-US" b="1" dirty="0">
                <a:solidFill>
                  <a:srgbClr val="CC3300"/>
                </a:solidFill>
              </a:rPr>
              <a:t>dissertations </a:t>
            </a:r>
          </a:p>
          <a:p>
            <a:pPr algn="ctr"/>
            <a:r>
              <a:rPr lang="en-US" b="1" dirty="0">
                <a:solidFill>
                  <a:srgbClr val="CC3300"/>
                </a:solidFill>
              </a:rPr>
              <a:t>(Pharm-D, master, PhD)</a:t>
            </a:r>
            <a:endParaRPr lang="fr-FR" b="1" dirty="0">
              <a:solidFill>
                <a:srgbClr val="CC33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8260BC-EB46-55AA-3A8B-8B2A7844A20C}"/>
              </a:ext>
            </a:extLst>
          </p:cNvPr>
          <p:cNvSpPr txBox="1"/>
          <p:nvPr/>
        </p:nvSpPr>
        <p:spPr>
          <a:xfrm>
            <a:off x="2951926" y="5098850"/>
            <a:ext cx="262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Raising awareness of the 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danger of fake medicines 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 training to 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portable NIR methods 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3F71C9-75DE-A40C-0604-8BE42571B52C}"/>
              </a:ext>
            </a:extLst>
          </p:cNvPr>
          <p:cNvSpPr txBox="1"/>
          <p:nvPr/>
        </p:nvSpPr>
        <p:spPr>
          <a:xfrm>
            <a:off x="6096000" y="5470414"/>
            <a:ext cx="183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Appropriation of </a:t>
            </a:r>
          </a:p>
          <a:p>
            <a:r>
              <a:rPr lang="en-US" b="1" dirty="0">
                <a:solidFill>
                  <a:srgbClr val="FF9900"/>
                </a:solidFill>
              </a:rPr>
              <a:t>methodologies </a:t>
            </a:r>
          </a:p>
          <a:p>
            <a:r>
              <a:rPr lang="en-US" b="1" dirty="0">
                <a:solidFill>
                  <a:srgbClr val="FF9900"/>
                </a:solidFill>
              </a:rPr>
              <a:t>by institutions</a:t>
            </a:r>
            <a:endParaRPr lang="fr-FR" b="1" dirty="0">
              <a:solidFill>
                <a:srgbClr val="FF9900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F5A279C-5651-424C-5AD6-5DC4F2011AFB}"/>
              </a:ext>
            </a:extLst>
          </p:cNvPr>
          <p:cNvCxnSpPr/>
          <p:nvPr/>
        </p:nvCxnSpPr>
        <p:spPr>
          <a:xfrm>
            <a:off x="1468426" y="3066080"/>
            <a:ext cx="0" cy="1443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32FD28A-AAEC-E31A-7320-44F6B44A79DF}"/>
              </a:ext>
            </a:extLst>
          </p:cNvPr>
          <p:cNvCxnSpPr/>
          <p:nvPr/>
        </p:nvCxnSpPr>
        <p:spPr>
          <a:xfrm>
            <a:off x="4134678" y="3707299"/>
            <a:ext cx="0" cy="121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72CABEF-CD2A-C45B-F88C-E9F5B94072B4}"/>
              </a:ext>
            </a:extLst>
          </p:cNvPr>
          <p:cNvCxnSpPr/>
          <p:nvPr/>
        </p:nvCxnSpPr>
        <p:spPr>
          <a:xfrm>
            <a:off x="6838122" y="4383160"/>
            <a:ext cx="0" cy="91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48718-C2C0-CE8A-D28B-1C9D0ACF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3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008080"/>
                </a:solidFill>
                <a:latin typeface="+mn-lt"/>
              </a:rPr>
              <a:t>First </a:t>
            </a:r>
            <a:r>
              <a:rPr lang="fr-FR" sz="2800" b="1" dirty="0" err="1">
                <a:solidFill>
                  <a:srgbClr val="008080"/>
                </a:solidFill>
                <a:latin typeface="+mn-lt"/>
              </a:rPr>
              <a:t>actors</a:t>
            </a:r>
            <a:r>
              <a:rPr lang="fr-FR" sz="28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rgbClr val="008080"/>
                </a:solidFill>
                <a:latin typeface="+mn-lt"/>
              </a:rPr>
              <a:t>involved</a:t>
            </a:r>
            <a:r>
              <a:rPr lang="fr-FR" sz="2800" b="1" dirty="0">
                <a:solidFill>
                  <a:srgbClr val="008080"/>
                </a:solidFill>
                <a:latin typeface="+mn-lt"/>
              </a:rPr>
              <a:t> in the </a:t>
            </a:r>
            <a:r>
              <a:rPr lang="fr-FR" sz="2800" b="1" dirty="0" err="1">
                <a:solidFill>
                  <a:srgbClr val="008080"/>
                </a:solidFill>
                <a:latin typeface="+mn-lt"/>
              </a:rPr>
              <a:t>creation</a:t>
            </a:r>
            <a:r>
              <a:rPr lang="fr-FR" sz="2800" b="1" dirty="0">
                <a:solidFill>
                  <a:srgbClr val="008080"/>
                </a:solidFill>
                <a:latin typeface="+mn-lt"/>
              </a:rPr>
              <a:t> of the </a:t>
            </a:r>
            <a:r>
              <a:rPr lang="fr-FR" sz="2800" b="1" dirty="0" err="1">
                <a:solidFill>
                  <a:srgbClr val="008080"/>
                </a:solidFill>
                <a:latin typeface="+mn-lt"/>
              </a:rPr>
              <a:t>Database</a:t>
            </a:r>
            <a:r>
              <a:rPr lang="fr-FR" sz="2800" b="1" dirty="0">
                <a:solidFill>
                  <a:srgbClr val="008080"/>
                </a:solidFill>
                <a:latin typeface="+mn-lt"/>
              </a:rPr>
              <a:t> </a:t>
            </a:r>
            <a:br>
              <a:rPr lang="fr-FR" sz="2800" b="1" dirty="0">
                <a:solidFill>
                  <a:srgbClr val="008080"/>
                </a:solidFill>
                <a:latin typeface="+mn-lt"/>
              </a:rPr>
            </a:br>
            <a:r>
              <a:rPr lang="fr-FR" sz="2800" i="1" dirty="0">
                <a:solidFill>
                  <a:srgbClr val="008080"/>
                </a:solidFill>
                <a:latin typeface="+mn-lt"/>
              </a:rPr>
              <a:t>( </a:t>
            </a:r>
            <a:r>
              <a:rPr lang="fr-FR" sz="2800" i="1" dirty="0" err="1">
                <a:solidFill>
                  <a:srgbClr val="008080"/>
                </a:solidFill>
                <a:latin typeface="+mn-lt"/>
              </a:rPr>
              <a:t>africanwide</a:t>
            </a:r>
            <a:r>
              <a:rPr lang="fr-FR" sz="2800" i="1" dirty="0">
                <a:solidFill>
                  <a:srgbClr val="008080"/>
                </a:solidFill>
                <a:latin typeface="+mn-lt"/>
              </a:rPr>
              <a:t> call for applications at the moment)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DAF6E-40D5-040F-C361-D0D0330D9CE8}"/>
              </a:ext>
            </a:extLst>
          </p:cNvPr>
          <p:cNvSpPr txBox="1"/>
          <p:nvPr/>
        </p:nvSpPr>
        <p:spPr>
          <a:xfrm>
            <a:off x="7036904" y="37967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7B0D2B-FA10-5FEF-CE95-D248811B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67" t="20326" r="35833" b="34809"/>
          <a:stretch/>
        </p:blipFill>
        <p:spPr>
          <a:xfrm>
            <a:off x="3278578" y="1630019"/>
            <a:ext cx="2600100" cy="31904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78AEE2-56F9-CA78-842B-F4AFE43D0825}"/>
              </a:ext>
            </a:extLst>
          </p:cNvPr>
          <p:cNvSpPr txBox="1"/>
          <p:nvPr/>
        </p:nvSpPr>
        <p:spPr>
          <a:xfrm>
            <a:off x="5976350" y="2776567"/>
            <a:ext cx="609765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Es Salaam </a:t>
            </a:r>
          </a:p>
          <a:p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Prof. </a:t>
            </a:r>
            <a:r>
              <a:rPr lang="en-GB" sz="120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Dr.</a:t>
            </a: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20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Eliangiringa</a:t>
            </a: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20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Kaale</a:t>
            </a:r>
            <a:b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Director, Pharm R&amp;D Lab</a:t>
            </a:r>
            <a:r>
              <a:rPr lang="en-US" sz="1200" dirty="0">
                <a:solidFill>
                  <a:srgbClr val="222222"/>
                </a:solidFill>
                <a:cs typeface="Calibri Light" panose="020F0302020204030204" pitchFamily="34" charset="0"/>
              </a:rPr>
              <a:t>- ISO 17043:2010 Accredited Laboratory</a:t>
            </a:r>
            <a:r>
              <a:rPr lang="en-GB" sz="1200" dirty="0">
                <a:solidFill>
                  <a:srgbClr val="222222"/>
                </a:solidFill>
                <a:cs typeface="Calibri Light" panose="020F0302020204030204" pitchFamily="34" charset="0"/>
              </a:rPr>
              <a:t>, School of </a:t>
            </a:r>
            <a:r>
              <a:rPr lang="en-GB" sz="1200" dirty="0" err="1">
                <a:solidFill>
                  <a:srgbClr val="222222"/>
                </a:solidFill>
                <a:cs typeface="Calibri Light" panose="020F0302020204030204" pitchFamily="34" charset="0"/>
              </a:rPr>
              <a:t>Pharmacy|Muhimbili</a:t>
            </a:r>
            <a:r>
              <a:rPr lang="en-GB" sz="1200" dirty="0">
                <a:solidFill>
                  <a:srgbClr val="222222"/>
                </a:solidFill>
                <a:cs typeface="Calibri Light" panose="020F0302020204030204" pitchFamily="34" charset="0"/>
              </a:rPr>
              <a:t> University of Health and Allied Sciences Block ,Dar </a:t>
            </a:r>
            <a: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Es Salaam,</a:t>
            </a:r>
            <a:br>
              <a:rPr lang="en-GB" sz="1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fr-FR" sz="1200" dirty="0">
              <a:cs typeface="Calibri Light" panose="020F030202020403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B77D342-4378-E8BC-8DA3-3DD5717DF35F}"/>
              </a:ext>
            </a:extLst>
          </p:cNvPr>
          <p:cNvCxnSpPr>
            <a:cxnSpLocks/>
          </p:cNvCxnSpPr>
          <p:nvPr/>
        </p:nvCxnSpPr>
        <p:spPr>
          <a:xfrm flipH="1">
            <a:off x="5218043" y="3429000"/>
            <a:ext cx="705511" cy="18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EC52F72-8F41-91F7-4F4C-7AEF603FFF6C}"/>
              </a:ext>
            </a:extLst>
          </p:cNvPr>
          <p:cNvCxnSpPr>
            <a:cxnSpLocks/>
          </p:cNvCxnSpPr>
          <p:nvPr/>
        </p:nvCxnSpPr>
        <p:spPr>
          <a:xfrm flipH="1" flipV="1">
            <a:off x="4853877" y="4239965"/>
            <a:ext cx="890487" cy="98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A1A645E-6D56-7FE9-F5E4-7F1EC8CC55C8}"/>
              </a:ext>
            </a:extLst>
          </p:cNvPr>
          <p:cNvSpPr txBox="1"/>
          <p:nvPr/>
        </p:nvSpPr>
        <p:spPr>
          <a:xfrm>
            <a:off x="5805688" y="5176089"/>
            <a:ext cx="2824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Limpopo</a:t>
            </a:r>
            <a:r>
              <a:rPr lang="fr-FR" sz="1200" dirty="0"/>
              <a:t> </a:t>
            </a:r>
          </a:p>
          <a:p>
            <a:r>
              <a:rPr lang="fr-FR" sz="1200" dirty="0"/>
              <a:t>Dean of Pharmacy, Pr  </a:t>
            </a:r>
            <a:r>
              <a:rPr lang="fr-FR" sz="1200" dirty="0" err="1"/>
              <a:t>Naminbulu</a:t>
            </a:r>
            <a:r>
              <a:rPr lang="fr-FR" sz="1200" dirty="0"/>
              <a:t> NLOOTO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52F4EFA-5765-92E5-8B50-05E11BCF172D}"/>
              </a:ext>
            </a:extLst>
          </p:cNvPr>
          <p:cNvCxnSpPr>
            <a:cxnSpLocks/>
          </p:cNvCxnSpPr>
          <p:nvPr/>
        </p:nvCxnSpPr>
        <p:spPr>
          <a:xfrm flipH="1" flipV="1">
            <a:off x="5513238" y="4166080"/>
            <a:ext cx="489997" cy="29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F7266D2-F453-7F1D-695C-5C2CA0E554D8}"/>
              </a:ext>
            </a:extLst>
          </p:cNvPr>
          <p:cNvSpPr txBox="1"/>
          <p:nvPr/>
        </p:nvSpPr>
        <p:spPr>
          <a:xfrm>
            <a:off x="6062935" y="4288254"/>
            <a:ext cx="3305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Antananarivo </a:t>
            </a:r>
          </a:p>
          <a:p>
            <a:r>
              <a:rPr lang="fr-FR" sz="1200" dirty="0"/>
              <a:t>Head of  Pharmacy, Pr Da</a:t>
            </a:r>
            <a:r>
              <a:rPr lang="it-IT" sz="1200" dirty="0"/>
              <a:t>vid Ramanitrahasimbola</a:t>
            </a:r>
            <a:r>
              <a:rPr lang="fr-FR" sz="1200" dirty="0"/>
              <a:t> </a:t>
            </a:r>
          </a:p>
          <a:p>
            <a:endParaRPr lang="fr-FR" sz="1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6883609-1666-7305-0511-C01AFD05C9A0}"/>
              </a:ext>
            </a:extLst>
          </p:cNvPr>
          <p:cNvSpPr txBox="1"/>
          <p:nvPr/>
        </p:nvSpPr>
        <p:spPr>
          <a:xfrm>
            <a:off x="6697569" y="1228431"/>
            <a:ext cx="15054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 </a:t>
            </a:r>
            <a:r>
              <a:rPr lang="fr-FR" sz="1400" b="1" dirty="0" err="1"/>
              <a:t>Adis</a:t>
            </a:r>
            <a:r>
              <a:rPr lang="fr-FR" sz="1400" b="1" dirty="0"/>
              <a:t> Abeba </a:t>
            </a:r>
          </a:p>
          <a:p>
            <a:r>
              <a:rPr lang="fr-FR" sz="1200" dirty="0"/>
              <a:t>Pr </a:t>
            </a:r>
            <a:r>
              <a:rPr lang="fr-FR" sz="1200" dirty="0" err="1"/>
              <a:t>Workineh</a:t>
            </a:r>
            <a:r>
              <a:rPr lang="fr-FR" sz="1200" dirty="0"/>
              <a:t> </a:t>
            </a:r>
            <a:r>
              <a:rPr lang="fr-FR" sz="1200" dirty="0" err="1"/>
              <a:t>shibeshi</a:t>
            </a:r>
            <a:endParaRPr lang="fr-FR" sz="1200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97FC751-007F-08D3-B2C4-1C3D84A78D22}"/>
              </a:ext>
            </a:extLst>
          </p:cNvPr>
          <p:cNvCxnSpPr>
            <a:cxnSpLocks/>
          </p:cNvCxnSpPr>
          <p:nvPr/>
        </p:nvCxnSpPr>
        <p:spPr>
          <a:xfrm flipH="1">
            <a:off x="5299890" y="1430949"/>
            <a:ext cx="1411023" cy="1453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C8E3BEBB-CEAF-2571-46FD-12AB174E09B8}"/>
              </a:ext>
            </a:extLst>
          </p:cNvPr>
          <p:cNvSpPr txBox="1"/>
          <p:nvPr/>
        </p:nvSpPr>
        <p:spPr>
          <a:xfrm>
            <a:off x="1557937" y="5120705"/>
            <a:ext cx="1977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Gaborone</a:t>
            </a:r>
          </a:p>
          <a:p>
            <a:r>
              <a:rPr lang="fr-FR" sz="1200" dirty="0" err="1"/>
              <a:t>President</a:t>
            </a:r>
            <a:r>
              <a:rPr lang="fr-FR" sz="1200" dirty="0"/>
              <a:t> of the </a:t>
            </a:r>
            <a:r>
              <a:rPr lang="fr-FR" sz="1200" dirty="0" err="1"/>
              <a:t>Republic</a:t>
            </a:r>
            <a:r>
              <a:rPr lang="fr-FR" sz="1200" dirty="0"/>
              <a:t> of Botswana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4798726-AFC0-4968-8898-6476999D9460}"/>
              </a:ext>
            </a:extLst>
          </p:cNvPr>
          <p:cNvSpPr txBox="1"/>
          <p:nvPr/>
        </p:nvSpPr>
        <p:spPr>
          <a:xfrm>
            <a:off x="6481425" y="1869857"/>
            <a:ext cx="20199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Kigali</a:t>
            </a:r>
          </a:p>
          <a:p>
            <a:r>
              <a:rPr lang="fr-FR" sz="1200" dirty="0"/>
              <a:t>Pr Marie Françoise </a:t>
            </a:r>
            <a:r>
              <a:rPr lang="fr-FR" sz="1200" dirty="0" err="1"/>
              <a:t>Mukanyangezi</a:t>
            </a:r>
            <a:r>
              <a:rPr lang="fr-FR" sz="1200" dirty="0"/>
              <a:t>.  Head of the </a:t>
            </a:r>
            <a:r>
              <a:rPr lang="fr-FR" sz="1200" dirty="0" err="1"/>
              <a:t>pharmacy</a:t>
            </a:r>
            <a:r>
              <a:rPr lang="fr-FR" sz="1200" dirty="0"/>
              <a:t> </a:t>
            </a:r>
            <a:r>
              <a:rPr lang="fr-FR" sz="1200" dirty="0" err="1"/>
              <a:t>Department</a:t>
            </a:r>
            <a:endParaRPr lang="fr-FR" sz="1200" dirty="0"/>
          </a:p>
          <a:p>
            <a:r>
              <a:rPr lang="fr-FR" sz="12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6E8E29E-F31A-55AF-0742-F4C86B302432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4959626" y="2393077"/>
            <a:ext cx="1521799" cy="95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82ED4EA-96E3-0C2C-551D-8EBD3A43AD74}"/>
              </a:ext>
            </a:extLst>
          </p:cNvPr>
          <p:cNvCxnSpPr>
            <a:cxnSpLocks/>
          </p:cNvCxnSpPr>
          <p:nvPr/>
        </p:nvCxnSpPr>
        <p:spPr>
          <a:xfrm flipV="1">
            <a:off x="2495437" y="4376751"/>
            <a:ext cx="2071332" cy="70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5BEBD8D3-5566-E5EB-C9BF-853C8F8403A4}"/>
              </a:ext>
            </a:extLst>
          </p:cNvPr>
          <p:cNvSpPr txBox="1"/>
          <p:nvPr/>
        </p:nvSpPr>
        <p:spPr>
          <a:xfrm>
            <a:off x="1557937" y="4110038"/>
            <a:ext cx="22719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Kinshasa, Kisangani, Bukavu</a:t>
            </a:r>
          </a:p>
          <a:p>
            <a:r>
              <a:rPr lang="fr-FR" sz="1200" dirty="0" err="1"/>
              <a:t>School</a:t>
            </a:r>
            <a:r>
              <a:rPr lang="fr-FR" sz="1200" dirty="0"/>
              <a:t> of </a:t>
            </a:r>
            <a:r>
              <a:rPr lang="fr-FR" sz="1200" dirty="0" err="1"/>
              <a:t>pharmacy</a:t>
            </a:r>
            <a:r>
              <a:rPr lang="fr-FR" sz="1200" dirty="0"/>
              <a:t> </a:t>
            </a:r>
            <a:endParaRPr lang="fr-FR" sz="1400" b="1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A63DFA0-48CD-3F90-D390-951A14CB8320}"/>
              </a:ext>
            </a:extLst>
          </p:cNvPr>
          <p:cNvCxnSpPr>
            <a:cxnSpLocks/>
          </p:cNvCxnSpPr>
          <p:nvPr/>
        </p:nvCxnSpPr>
        <p:spPr>
          <a:xfrm flipV="1">
            <a:off x="3521925" y="3628757"/>
            <a:ext cx="918840" cy="50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BE4B228-D318-AD14-8CBB-CA8A73170C9F}"/>
              </a:ext>
            </a:extLst>
          </p:cNvPr>
          <p:cNvSpPr txBox="1"/>
          <p:nvPr/>
        </p:nvSpPr>
        <p:spPr>
          <a:xfrm>
            <a:off x="275320" y="1678312"/>
            <a:ext cx="225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Dakar</a:t>
            </a:r>
          </a:p>
          <a:p>
            <a:r>
              <a:rPr lang="fr-FR" sz="1200" dirty="0"/>
              <a:t>Pr Saar, </a:t>
            </a:r>
            <a:r>
              <a:rPr lang="fr-FR" sz="1200" dirty="0" err="1"/>
              <a:t>head</a:t>
            </a:r>
            <a:r>
              <a:rPr lang="fr-FR" sz="1200" dirty="0"/>
              <a:t> of </a:t>
            </a:r>
            <a:r>
              <a:rPr lang="fr-FR" sz="1200" dirty="0" err="1"/>
              <a:t>quality</a:t>
            </a:r>
            <a:r>
              <a:rPr lang="fr-FR" sz="1200" dirty="0"/>
              <a:t> control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B47B47D-15BC-E8DB-6244-A13F5C540E0D}"/>
              </a:ext>
            </a:extLst>
          </p:cNvPr>
          <p:cNvSpPr txBox="1"/>
          <p:nvPr/>
        </p:nvSpPr>
        <p:spPr>
          <a:xfrm>
            <a:off x="1129939" y="3906765"/>
            <a:ext cx="2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12C8E1B-CF80-3F13-D72C-93DF636F2433}"/>
              </a:ext>
            </a:extLst>
          </p:cNvPr>
          <p:cNvSpPr txBox="1"/>
          <p:nvPr/>
        </p:nvSpPr>
        <p:spPr>
          <a:xfrm>
            <a:off x="188408" y="3519973"/>
            <a:ext cx="32738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 err="1"/>
              <a:t>Bangangté</a:t>
            </a:r>
            <a:endParaRPr lang="fr-FR" sz="1400" b="1" dirty="0"/>
          </a:p>
          <a:p>
            <a:r>
              <a:rPr lang="fr-FR" sz="1200" dirty="0" err="1"/>
              <a:t>School</a:t>
            </a:r>
            <a:r>
              <a:rPr lang="fr-FR" sz="1200" dirty="0"/>
              <a:t> of </a:t>
            </a:r>
            <a:r>
              <a:rPr lang="fr-FR" sz="1200" dirty="0" err="1"/>
              <a:t>pharmacy</a:t>
            </a:r>
            <a:r>
              <a:rPr lang="fr-FR" sz="1200" dirty="0"/>
              <a:t>, </a:t>
            </a:r>
            <a:r>
              <a:rPr lang="fr-FR" sz="1200" dirty="0" err="1"/>
              <a:t>University</a:t>
            </a:r>
            <a:r>
              <a:rPr lang="fr-FR" sz="1200" dirty="0"/>
              <a:t> of the </a:t>
            </a:r>
            <a:r>
              <a:rPr lang="fr-FR" sz="1200" dirty="0" err="1"/>
              <a:t>Mountains</a:t>
            </a:r>
            <a:endParaRPr lang="fr-FR" sz="1200" dirty="0"/>
          </a:p>
          <a:p>
            <a:r>
              <a:rPr lang="fr-FR" sz="1200" dirty="0"/>
              <a:t>Pr </a:t>
            </a:r>
            <a:r>
              <a:rPr lang="fr-FR" sz="1200" dirty="0" err="1"/>
              <a:t>Wessi</a:t>
            </a:r>
            <a:r>
              <a:rPr lang="fr-FR" sz="1200" dirty="0"/>
              <a:t> </a:t>
            </a:r>
            <a:r>
              <a:rPr lang="fr-FR" sz="1200" dirty="0" err="1"/>
              <a:t>Djewe</a:t>
            </a:r>
            <a:r>
              <a:rPr lang="fr-FR" sz="1200" dirty="0"/>
              <a:t> 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D7843D8E-D897-CD4E-05AD-9CB7A83F3DE6}"/>
              </a:ext>
            </a:extLst>
          </p:cNvPr>
          <p:cNvCxnSpPr>
            <a:cxnSpLocks/>
          </p:cNvCxnSpPr>
          <p:nvPr/>
        </p:nvCxnSpPr>
        <p:spPr>
          <a:xfrm flipV="1">
            <a:off x="3312549" y="3225249"/>
            <a:ext cx="782373" cy="51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D2EA39BB-4B37-6352-0445-1B2075C7E8E4}"/>
              </a:ext>
            </a:extLst>
          </p:cNvPr>
          <p:cNvSpPr txBox="1"/>
          <p:nvPr/>
        </p:nvSpPr>
        <p:spPr>
          <a:xfrm>
            <a:off x="216915" y="2383372"/>
            <a:ext cx="26458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Ouagadougou, Bobo Dioulasso, </a:t>
            </a:r>
          </a:p>
          <a:p>
            <a:r>
              <a:rPr lang="fr-FR" sz="1400" b="1" dirty="0"/>
              <a:t>Abidjan, </a:t>
            </a:r>
          </a:p>
          <a:p>
            <a:r>
              <a:rPr lang="fr-FR" sz="1400" b="1" dirty="0"/>
              <a:t>Lomé, </a:t>
            </a:r>
          </a:p>
          <a:p>
            <a:r>
              <a:rPr lang="fr-FR" sz="1400" b="1" dirty="0"/>
              <a:t>Abomey Calavi</a:t>
            </a:r>
          </a:p>
          <a:p>
            <a:r>
              <a:rPr lang="fr-FR" sz="1200" dirty="0"/>
              <a:t>And </a:t>
            </a:r>
            <a:r>
              <a:rPr lang="fr-FR" sz="1200" dirty="0" err="1"/>
              <a:t>their</a:t>
            </a:r>
            <a:r>
              <a:rPr lang="fr-FR" sz="1200" dirty="0"/>
              <a:t> </a:t>
            </a:r>
            <a:r>
              <a:rPr lang="fr-FR" sz="1200" dirty="0" err="1"/>
              <a:t>school</a:t>
            </a:r>
            <a:r>
              <a:rPr lang="fr-FR" sz="1200" dirty="0"/>
              <a:t> of </a:t>
            </a:r>
            <a:r>
              <a:rPr lang="fr-FR" sz="1200" dirty="0" err="1"/>
              <a:t>pharmacy</a:t>
            </a:r>
            <a:endParaRPr lang="fr-FR" sz="1200" dirty="0"/>
          </a:p>
          <a:p>
            <a:endParaRPr lang="fr-FR" sz="1400" b="1" dirty="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0528EFD-CDA1-5D53-731A-876CD958A243}"/>
              </a:ext>
            </a:extLst>
          </p:cNvPr>
          <p:cNvCxnSpPr>
            <a:cxnSpLocks/>
          </p:cNvCxnSpPr>
          <p:nvPr/>
        </p:nvCxnSpPr>
        <p:spPr>
          <a:xfrm flipV="1">
            <a:off x="1624511" y="3075092"/>
            <a:ext cx="2290014" cy="13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2AB8503-D5A4-D8F1-C480-72A8E1252007}"/>
              </a:ext>
            </a:extLst>
          </p:cNvPr>
          <p:cNvCxnSpPr>
            <a:cxnSpLocks/>
          </p:cNvCxnSpPr>
          <p:nvPr/>
        </p:nvCxnSpPr>
        <p:spPr>
          <a:xfrm>
            <a:off x="2795193" y="2583753"/>
            <a:ext cx="1034713" cy="21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CD3E9912-8D7C-A6A6-AC86-A609853808A8}"/>
              </a:ext>
            </a:extLst>
          </p:cNvPr>
          <p:cNvCxnSpPr>
            <a:cxnSpLocks/>
          </p:cNvCxnSpPr>
          <p:nvPr/>
        </p:nvCxnSpPr>
        <p:spPr>
          <a:xfrm>
            <a:off x="1129939" y="2769437"/>
            <a:ext cx="2580008" cy="182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009B0B5C-DC6A-8C8A-2F0A-CD3D8D1AA039}"/>
              </a:ext>
            </a:extLst>
          </p:cNvPr>
          <p:cNvCxnSpPr/>
          <p:nvPr/>
        </p:nvCxnSpPr>
        <p:spPr>
          <a:xfrm>
            <a:off x="1107491" y="2905098"/>
            <a:ext cx="2884997" cy="138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ED69A45-A88E-63A9-3E23-40EAAD6A3C7F}"/>
              </a:ext>
            </a:extLst>
          </p:cNvPr>
          <p:cNvCxnSpPr/>
          <p:nvPr/>
        </p:nvCxnSpPr>
        <p:spPr>
          <a:xfrm flipV="1">
            <a:off x="1587347" y="3160664"/>
            <a:ext cx="2301313" cy="204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F44F5EC3-2724-50C6-9EF2-29D227A5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6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4CEEB-0181-9A08-C3B0-8FB7D654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13" y="177281"/>
            <a:ext cx="2888974" cy="78681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7B2596-332F-B635-037F-0798BDD9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822" y="1541566"/>
            <a:ext cx="9756913" cy="435133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Equip schools with mobile NIRS TrueSpec devices.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700" dirty="0"/>
              <a:t>Train teachers and students in the use of new drug analysis technologies : medicine analysis in less than 10 seconds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Explain the process of building the database.</a:t>
            </a:r>
          </a:p>
          <a:p>
            <a:endParaRPr lang="en-US" dirty="0"/>
          </a:p>
          <a:p>
            <a:r>
              <a:rPr lang="en-US" dirty="0"/>
              <a:t>Train in data processing and recording. </a:t>
            </a:r>
          </a:p>
          <a:p>
            <a:endParaRPr lang="en-US" dirty="0"/>
          </a:p>
          <a:p>
            <a:r>
              <a:rPr lang="en-US" dirty="0"/>
              <a:t> Assign each faculty a role (nature, number and class of drugs studied, blind testing; collection of drugs, reference methods, portable methods. </a:t>
            </a:r>
          </a:p>
          <a:p>
            <a:endParaRPr lang="en-US" dirty="0"/>
          </a:p>
          <a:p>
            <a:r>
              <a:rPr lang="en-US" dirty="0"/>
              <a:t>Data processing by Artificial Intelligence and build the database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BCE4D1-340D-40EC-85EF-CB407FFFB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5" r="68293" b="41351"/>
          <a:stretch/>
        </p:blipFill>
        <p:spPr>
          <a:xfrm>
            <a:off x="452390" y="1365981"/>
            <a:ext cx="1177219" cy="9541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8A44FA-5284-18E2-22A3-1BE63311D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3" y="3468050"/>
            <a:ext cx="1961241" cy="14502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04CFB7-2176-2BEE-D5C0-C67E73701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76" y="2444989"/>
            <a:ext cx="975445" cy="9449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E44BE1F-503A-7846-222B-58B35FD09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90" t="8758" r="14366" b="7316"/>
          <a:stretch/>
        </p:blipFill>
        <p:spPr>
          <a:xfrm>
            <a:off x="354370" y="4918316"/>
            <a:ext cx="1720546" cy="15508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32DFAA-C16C-A5FB-0E83-E1BC01A13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480" y="215435"/>
            <a:ext cx="2766391" cy="20747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D2FEC4-DF03-3B64-692D-EC366C4954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27" t="11739" r="12775" b="2585"/>
          <a:stretch/>
        </p:blipFill>
        <p:spPr>
          <a:xfrm>
            <a:off x="325421" y="228271"/>
            <a:ext cx="1431151" cy="10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4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D9D6E-5CFC-EF3A-8489-AB7CF7C5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" y="100189"/>
            <a:ext cx="10677940" cy="922199"/>
          </a:xfrm>
        </p:spPr>
        <p:txBody>
          <a:bodyPr>
            <a:normAutofit/>
          </a:bodyPr>
          <a:lstStyle/>
          <a:p>
            <a:r>
              <a:rPr lang="fr-FR" sz="2800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fr-F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  <a:r>
              <a:rPr lang="fr-F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800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br>
              <a:rPr lang="fr-FR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52BB83A-8BF0-4006-A0A9-A1F53346C27C}"/>
              </a:ext>
            </a:extLst>
          </p:cNvPr>
          <p:cNvGraphicFramePr/>
          <p:nvPr/>
        </p:nvGraphicFramePr>
        <p:xfrm>
          <a:off x="262841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98BB1284-3765-69E9-7B15-4D7638C0F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69" y="1325111"/>
            <a:ext cx="2405270" cy="8605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DD426D-8543-6C8E-7E50-CA40284A2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194" y="4785855"/>
            <a:ext cx="2566638" cy="8474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9431674-890B-3069-930D-C67FF0B69BF4}"/>
              </a:ext>
            </a:extLst>
          </p:cNvPr>
          <p:cNvSpPr txBox="1"/>
          <p:nvPr/>
        </p:nvSpPr>
        <p:spPr>
          <a:xfrm>
            <a:off x="7444409" y="955779"/>
            <a:ext cx="114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Outcomes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0DC0DF-7468-D6D4-D891-694E0A566DDE}"/>
              </a:ext>
            </a:extLst>
          </p:cNvPr>
          <p:cNvSpPr txBox="1"/>
          <p:nvPr/>
        </p:nvSpPr>
        <p:spPr>
          <a:xfrm>
            <a:off x="324034" y="3162598"/>
            <a:ext cx="2857129" cy="369332"/>
          </a:xfrm>
          <a:prstGeom prst="rect">
            <a:avLst/>
          </a:prstGeom>
          <a:noFill/>
          <a:ln w="3175"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African</a:t>
            </a:r>
            <a:r>
              <a:rPr lang="fr-FR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b="1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pharmacy</a:t>
            </a:r>
            <a:r>
              <a:rPr lang="fr-FR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F9A811-0D52-A08C-AFA2-0FFE99CB2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749" y="2458684"/>
            <a:ext cx="442221" cy="3977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DFC948C-F07A-7AFC-1384-30DE7F716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797" y="4098539"/>
            <a:ext cx="442221" cy="3977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1413B4-2A14-CFFC-FD23-87C92AFFA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" y="5793856"/>
            <a:ext cx="2566637" cy="97856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56DEFD-1407-A761-18C0-489BD33D3083}"/>
              </a:ext>
            </a:extLst>
          </p:cNvPr>
          <p:cNvSpPr txBox="1"/>
          <p:nvPr/>
        </p:nvSpPr>
        <p:spPr>
          <a:xfrm>
            <a:off x="7293429" y="5572091"/>
            <a:ext cx="314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Experts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of paris in the supervision of the </a:t>
            </a:r>
            <a:r>
              <a:rPr lang="fr-FR" dirty="0" err="1"/>
              <a:t>applied</a:t>
            </a:r>
            <a:r>
              <a:rPr lang="fr-FR" dirty="0"/>
              <a:t> </a:t>
            </a:r>
            <a:r>
              <a:rPr lang="fr-FR" dirty="0" err="1"/>
              <a:t>procedures</a:t>
            </a:r>
            <a:r>
              <a:rPr lang="fr-FR" dirty="0"/>
              <a:t>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B866594-1742-6AB7-5F1F-A37FFF812502}"/>
              </a:ext>
            </a:extLst>
          </p:cNvPr>
          <p:cNvGrpSpPr/>
          <p:nvPr/>
        </p:nvGrpSpPr>
        <p:grpSpPr>
          <a:xfrm>
            <a:off x="3334429" y="6088129"/>
            <a:ext cx="2957513" cy="734496"/>
            <a:chOff x="2780605" y="2342085"/>
            <a:chExt cx="627876" cy="734496"/>
          </a:xfrm>
        </p:grpSpPr>
        <p:sp>
          <p:nvSpPr>
            <p:cNvPr id="17" name="Flèche vers la droite 16">
              <a:extLst>
                <a:ext uri="{FF2B5EF4-FFF2-40B4-BE49-F238E27FC236}">
                  <a16:creationId xmlns:a16="http://schemas.microsoft.com/office/drawing/2014/main" id="{37741C0B-26C5-6916-95C6-C4D2D9435A77}"/>
                </a:ext>
              </a:extLst>
            </p:cNvPr>
            <p:cNvSpPr/>
            <p:nvPr/>
          </p:nvSpPr>
          <p:spPr>
            <a:xfrm>
              <a:off x="2780605" y="2342085"/>
              <a:ext cx="627876" cy="7344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lèche vers la droite 4">
              <a:extLst>
                <a:ext uri="{FF2B5EF4-FFF2-40B4-BE49-F238E27FC236}">
                  <a16:creationId xmlns:a16="http://schemas.microsoft.com/office/drawing/2014/main" id="{7955AD36-0E96-ABF4-D968-A3881703CBB3}"/>
                </a:ext>
              </a:extLst>
            </p:cNvPr>
            <p:cNvSpPr txBox="1"/>
            <p:nvPr/>
          </p:nvSpPr>
          <p:spPr>
            <a:xfrm>
              <a:off x="2780605" y="2488984"/>
              <a:ext cx="439513" cy="440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50904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Q-000_PPT-Template-16x9.pptx" id="{EB050EB5-7CE9-4C37-B18E-39E881A05EF8}" vid="{B07F01C1-6099-4740-A8A3-10552FEDBA5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60632-67B3-4E22-9811-EB2A7D2010B2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FGAI4H-Q-000_PPT-Template-16x9</Template>
  <TotalTime>7</TotalTime>
  <Words>793</Words>
  <Application>Microsoft Office PowerPoint</Application>
  <PresentationFormat>Widescreen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Courier New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Problems and solutions</vt:lpstr>
      <vt:lpstr>Building the database with the help of universities, professors, researchers, and young pharmacists </vt:lpstr>
      <vt:lpstr>First actors involved in the creation of the Database  ( africanwide call for applications at the moment)    </vt:lpstr>
      <vt:lpstr>Actions</vt:lpstr>
      <vt:lpstr>Complementary roles of partners </vt:lpstr>
      <vt:lpstr>OUTCOMES</vt:lpstr>
      <vt:lpstr>PowerPoint Presentation</vt:lpstr>
      <vt:lpstr>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(TG-FakeMed)</dc:title>
  <dc:creator>TSB (HT)</dc:creator>
  <cp:lastModifiedBy>TSB (HT)</cp:lastModifiedBy>
  <cp:revision>2</cp:revision>
  <cp:lastPrinted>2019-04-04T08:49:31Z</cp:lastPrinted>
  <dcterms:created xsi:type="dcterms:W3CDTF">2022-12-08T10:12:38Z</dcterms:created>
  <dcterms:modified xsi:type="dcterms:W3CDTF">2022-12-08T10:19:59Z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