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0"/>
  </p:notesMasterIdLst>
  <p:sldIdLst>
    <p:sldId id="256" r:id="rId6"/>
    <p:sldId id="349" r:id="rId7"/>
    <p:sldId id="332" r:id="rId8"/>
    <p:sldId id="348" r:id="rId9"/>
    <p:sldId id="352" r:id="rId10"/>
    <p:sldId id="350" r:id="rId11"/>
    <p:sldId id="351" r:id="rId12"/>
    <p:sldId id="353" r:id="rId13"/>
    <p:sldId id="342" r:id="rId14"/>
    <p:sldId id="354" r:id="rId15"/>
    <p:sldId id="343" r:id="rId16"/>
    <p:sldId id="355" r:id="rId17"/>
    <p:sldId id="358" r:id="rId18"/>
    <p:sldId id="333" r:id="rId1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64AB42-1656-4AA3-AD0C-563F4A5A9C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49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D9D4-4500-49F7-9693-C5C742EAE3C2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/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4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6D12-855D-4F82-82F1-14E52F43EF67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68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7260-1AB0-4C1A-9B70-279C97CE024A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54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1259-A897-427E-81FB-EDD216D362BE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9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FA38-E8DD-4A79-8B72-6736E505573D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58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A72-6E7C-49EB-B86D-4070A86FE430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7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2922-5AFB-496A-8E50-9832802DEBE2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15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FDE9-0147-436B-940E-4467CCFA739B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FC46-932D-4B86-B208-6337A5262658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36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2475-3C29-4D73-8B9C-2BE6DA9CCEE9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2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EA5-2F3F-467D-AAED-D811BD169EBD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8302-4C1C-4B0E-8D48-BA398AD95301}" type="datetime1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26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lgams.hq@icmr.gov.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493790" y="935321"/>
            <a:ext cx="1515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FGAI4H-P-055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833336" y="1304653"/>
            <a:ext cx="3175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Helsinki, 20-22 September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41151"/>
              </p:ext>
            </p:extLst>
          </p:nvPr>
        </p:nvGraphicFramePr>
        <p:xfrm>
          <a:off x="1790700" y="3247161"/>
          <a:ext cx="8401049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 DEL09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DEL09: AI4H applications and platforms – Progress report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Manjeet Singh Chalga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Scientist-C, ICMR, India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chalgams.hq@icmr.gov.in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progress report on DEL09.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52400"/>
            <a:ext cx="8556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Some Projects where we developed dynamic questionnaire based Mobile 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730813"/>
            <a:ext cx="81534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TB prevalence in </a:t>
            </a:r>
            <a:r>
              <a:rPr lang="en-GB" sz="3200" dirty="0" err="1">
                <a:solidFill>
                  <a:prstClr val="white"/>
                </a:solidFill>
                <a:latin typeface="Calibri"/>
              </a:rPr>
              <a:t>Saharia</a:t>
            </a:r>
            <a:r>
              <a:rPr lang="en-GB" sz="3200" dirty="0">
                <a:solidFill>
                  <a:prstClr val="white"/>
                </a:solidFill>
                <a:latin typeface="Calibri"/>
              </a:rPr>
              <a:t> Tribes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TB prevalence in Contacts of TB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TB in children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Cause of Death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Cancer prevalence in Population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Palliative Care for Cancer Patients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Etc.</a:t>
            </a:r>
          </a:p>
          <a:p>
            <a:pPr defTabSz="914400"/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127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294383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Benefits of developing automated Website &amp; App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11</a:t>
            </a:fld>
            <a:endParaRPr lang="en-US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990601"/>
            <a:ext cx="8153400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Modification in questionnaire is easy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Development of offline App is possible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Data synchronisation between App &amp; website is easy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Data validation is also automated 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Questionnaire serves as metadata during data analysis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Data Analysis can be automated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white"/>
                </a:solidFill>
                <a:latin typeface="Calibri"/>
              </a:rPr>
              <a:t>Security Application becomes easy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srgbClr val="FFFF00"/>
                </a:solidFill>
                <a:latin typeface="Calibri"/>
              </a:rPr>
              <a:t>Most Important : Easily replicable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09800" y="1229380"/>
            <a:ext cx="8001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/>
              </a:rPr>
              <a:t>1st Objective – to identify TB patient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/>
              </a:rPr>
              <a:t>2nd Objective – to identify Type of TB</a:t>
            </a:r>
          </a:p>
          <a:p>
            <a:pPr defTabSz="914400"/>
            <a:endParaRPr lang="en-US" sz="2800" b="1" dirty="0">
              <a:solidFill>
                <a:prstClr val="white"/>
              </a:solidFill>
              <a:latin typeface="Calibri"/>
            </a:endParaRPr>
          </a:p>
          <a:p>
            <a:pPr defTabSz="914400"/>
            <a:r>
              <a:rPr lang="en-US" sz="2800" b="1" dirty="0">
                <a:solidFill>
                  <a:srgbClr val="64D4EA"/>
                </a:solidFill>
                <a:latin typeface="Calibri"/>
              </a:rPr>
              <a:t>Collecting following Data from 20 Hospitals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endParaRPr lang="en-US" sz="1200" b="1" dirty="0">
              <a:solidFill>
                <a:prstClr val="white"/>
              </a:solidFill>
              <a:latin typeface="Calibri"/>
            </a:endParaRP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Original X-ray or </a:t>
            </a:r>
            <a:r>
              <a:rPr lang="en-US" sz="2800" b="1" dirty="0" err="1">
                <a:solidFill>
                  <a:prstClr val="white"/>
                </a:solidFill>
                <a:latin typeface="Calibri"/>
              </a:rPr>
              <a:t>Dicom</a:t>
            </a:r>
            <a:r>
              <a:rPr lang="en-US" sz="2800" b="1" dirty="0">
                <a:solidFill>
                  <a:prstClr val="white"/>
                </a:solidFill>
                <a:latin typeface="Calibri"/>
              </a:rPr>
              <a:t> Files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Processing images to 600 x 600 size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Annotating abnormalities by Radiologist on processed images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Labeling abnormalities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Training to AI Tool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6888" y="1524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Project : AI Tool for TB identification</a:t>
            </a:r>
          </a:p>
        </p:txBody>
      </p:sp>
    </p:spTree>
    <p:extLst>
      <p:ext uri="{BB962C8B-B14F-4D97-AF65-F5344CB8AC3E}">
        <p14:creationId xmlns:p14="http://schemas.microsoft.com/office/powerpoint/2010/main" val="427181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06888" y="304801"/>
            <a:ext cx="85563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US" sz="3200" b="1" dirty="0">
                <a:solidFill>
                  <a:prstClr val="white"/>
                </a:solidFill>
                <a:latin typeface="Calibri"/>
              </a:rPr>
              <a:t>Upcoming Project :</a:t>
            </a:r>
          </a:p>
          <a:p>
            <a:pPr algn="ctr" defTabSz="914400"/>
            <a:r>
              <a:rPr lang="en-US" sz="3200" b="1" dirty="0">
                <a:solidFill>
                  <a:srgbClr val="FFFF00"/>
                </a:solidFill>
                <a:latin typeface="Calibri"/>
              </a:rPr>
              <a:t>Development of automated drone technology based system for mapping of breeding sites of mosquitoes to prevent vector transmission in urban and rural areas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359" y="3124201"/>
            <a:ext cx="5245370" cy="25972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67000" y="5917074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dirty="0">
                <a:solidFill>
                  <a:prstClr val="white"/>
                </a:solidFill>
                <a:latin typeface="Calibri"/>
              </a:rPr>
              <a:t>*- Image taken from website http://marutzap.com/</a:t>
            </a:r>
          </a:p>
        </p:txBody>
      </p:sp>
    </p:spTree>
    <p:extLst>
      <p:ext uri="{BB962C8B-B14F-4D97-AF65-F5344CB8AC3E}">
        <p14:creationId xmlns:p14="http://schemas.microsoft.com/office/powerpoint/2010/main" val="2864882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21530" y="2967335"/>
            <a:ext cx="3148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400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14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06888" y="3810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IN" sz="3200" b="1" dirty="0">
                <a:solidFill>
                  <a:srgbClr val="FFFF00"/>
                </a:solidFill>
                <a:latin typeface="Calibri"/>
              </a:rPr>
              <a:t>FG-AI4H</a:t>
            </a:r>
            <a:endParaRPr lang="en-US" sz="3200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6888" y="1244026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DEL-09 :  AI4H Applications and Platforms</a:t>
            </a:r>
            <a:endParaRPr lang="en-US" sz="32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06888" y="3307141"/>
            <a:ext cx="85563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IN" sz="3200" b="1" dirty="0" err="1">
                <a:solidFill>
                  <a:prstClr val="white">
                    <a:lumMod val="95000"/>
                  </a:prstClr>
                </a:solidFill>
                <a:latin typeface="Calibri"/>
              </a:rPr>
              <a:t>Manjeet</a:t>
            </a:r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 Singh </a:t>
            </a:r>
            <a:r>
              <a:rPr lang="en-IN" sz="3200" b="1" dirty="0" err="1">
                <a:solidFill>
                  <a:prstClr val="white">
                    <a:lumMod val="95000"/>
                  </a:prstClr>
                </a:solidFill>
                <a:latin typeface="Calibri"/>
              </a:rPr>
              <a:t>Chalga</a:t>
            </a:r>
            <a:endParaRPr lang="en-IN" sz="3200" b="1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algn="ctr" defTabSz="914400"/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Scientist-D, </a:t>
            </a:r>
          </a:p>
          <a:p>
            <a:pPr algn="ctr" defTabSz="914400"/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Indian Council of Medical Research, India</a:t>
            </a:r>
          </a:p>
          <a:p>
            <a:pPr algn="ctr" defTabSz="914400"/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+91-95827 76792</a:t>
            </a:r>
          </a:p>
          <a:p>
            <a:pPr algn="ctr" defTabSz="914400"/>
            <a:r>
              <a:rPr lang="en-IN" sz="3200" b="1" dirty="0">
                <a:solidFill>
                  <a:prstClr val="white"/>
                </a:solidFill>
                <a:latin typeface="Calibri"/>
              </a:rPr>
              <a:t>manjeetchalga@gmail.com</a:t>
            </a:r>
            <a:r>
              <a:rPr lang="en-IN" sz="3200" b="1" dirty="0">
                <a:solidFill>
                  <a:prstClr val="white">
                    <a:lumMod val="95000"/>
                  </a:prstClr>
                </a:solidFill>
                <a:latin typeface="Calibri"/>
              </a:rPr>
              <a:t>, chalgams.hq@icmr.gov.in</a:t>
            </a:r>
            <a:endParaRPr lang="en-US" sz="32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</p:txBody>
      </p:sp>
      <p:pic>
        <p:nvPicPr>
          <p:cNvPr id="6" name="Picture 2" descr="https://egovcell.icmr.org.in/images/new_logo_icm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2038" y="2057401"/>
            <a:ext cx="2381250" cy="114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381000"/>
            <a:ext cx="8556312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Objectives:</a:t>
            </a:r>
            <a:endParaRPr lang="en-US" sz="3200" dirty="0">
              <a:solidFill>
                <a:srgbClr val="FFFF00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endParaRPr lang="en-GB" sz="1600" dirty="0">
              <a:solidFill>
                <a:prstClr val="white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to prepare the rules for development of AI tool for Health using Mobile Applications &amp; Cloud Applications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to provide a forum for open communication among various stakeholders,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to discuss on technology, security and legal issues related to these AI tools 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to coordinate the benchmarking process in collaboration with the Focus Group management and working groups.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3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294382"/>
            <a:ext cx="8556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Key features required for development of AI tool for Health using Mobile Application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1730812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white"/>
                </a:solidFill>
                <a:latin typeface="Calibri"/>
              </a:rPr>
              <a:t>PAS 277:2015 Health and wellness apps. Quality criteria across the life cycle. Code of practice</a:t>
            </a:r>
            <a:endParaRPr lang="en-US" sz="32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3260497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white"/>
                </a:solidFill>
                <a:latin typeface="Calibri"/>
              </a:rPr>
              <a:t>Good practice guidelines on health apps and smart devices (mobile health or </a:t>
            </a:r>
            <a:r>
              <a:rPr lang="en-GB" sz="3200" dirty="0" err="1">
                <a:solidFill>
                  <a:prstClr val="white"/>
                </a:solidFill>
                <a:latin typeface="Calibri"/>
              </a:rPr>
              <a:t>mhealth</a:t>
            </a:r>
            <a:r>
              <a:rPr lang="en-GB" sz="3200" dirty="0">
                <a:solidFill>
                  <a:prstClr val="white"/>
                </a:solidFill>
                <a:latin typeface="Calibri"/>
              </a:rPr>
              <a:t>)</a:t>
            </a:r>
            <a:endParaRPr lang="en-US" sz="32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790182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white"/>
                </a:solidFill>
                <a:latin typeface="Calibri"/>
              </a:rPr>
              <a:t>Guiding Principles of Practice and Transparency for Mobile Health Solutions (CTA-2073)</a:t>
            </a:r>
            <a:endParaRPr lang="en-US" sz="3200" b="1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524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Auto-generated Website for Disease Surveillance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730813"/>
            <a:ext cx="81534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914400"/>
            <a:r>
              <a:rPr lang="en-GB" sz="3200" b="1" dirty="0">
                <a:solidFill>
                  <a:srgbClr val="64D4EA"/>
                </a:solidFill>
                <a:latin typeface="Calibri"/>
              </a:rPr>
              <a:t>We identified Similar pattern of Questionnaire 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TB prevalence in </a:t>
            </a:r>
            <a:r>
              <a:rPr lang="en-GB" sz="3200" dirty="0" err="1">
                <a:solidFill>
                  <a:prstClr val="white"/>
                </a:solidFill>
                <a:latin typeface="Calibri"/>
              </a:rPr>
              <a:t>Saharia</a:t>
            </a:r>
            <a:r>
              <a:rPr lang="en-GB" sz="3200" dirty="0">
                <a:solidFill>
                  <a:prstClr val="white"/>
                </a:solidFill>
                <a:latin typeface="Calibri"/>
              </a:rPr>
              <a:t> Tribes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TB prevalence in Contacts of TB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Effect of Pandemic on TB prevalence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Death due to TB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Cancer prevalence in Tea Garden Employee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Etc.</a:t>
            </a:r>
          </a:p>
          <a:p>
            <a:pPr defTabSz="914400"/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80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Image result for computer 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981201"/>
            <a:ext cx="1512238" cy="111824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162800" y="3281793"/>
            <a:ext cx="26670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white"/>
                </a:solidFill>
                <a:latin typeface="Calibri"/>
              </a:rPr>
              <a:t>Auto-generated Website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05402" y="3200400"/>
            <a:ext cx="1371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IN" sz="2000" b="1" dirty="0">
                <a:solidFill>
                  <a:srgbClr val="FFFF00"/>
                </a:solidFill>
                <a:latin typeface="Calibri"/>
              </a:rPr>
              <a:t>Data Sync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10800000">
            <a:off x="4800601" y="2743200"/>
            <a:ext cx="18288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4800602" y="2362200"/>
            <a:ext cx="19050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728" y="2070301"/>
            <a:ext cx="1259317" cy="13301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743202" y="3474948"/>
            <a:ext cx="2362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white"/>
                </a:solidFill>
                <a:latin typeface="Calibri"/>
              </a:rPr>
              <a:t>Questionnaire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52600" y="1524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Auto-generated Website for Disease Surveillance</a:t>
            </a:r>
          </a:p>
        </p:txBody>
      </p:sp>
    </p:spTree>
    <p:extLst>
      <p:ext uri="{BB962C8B-B14F-4D97-AF65-F5344CB8AC3E}">
        <p14:creationId xmlns:p14="http://schemas.microsoft.com/office/powerpoint/2010/main" val="216981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524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Auto-generated Website for Disease Surveillance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889576"/>
            <a:ext cx="6692342" cy="547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7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524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Auto-generated Website for Disease Surveillance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730812"/>
            <a:ext cx="815340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914400"/>
            <a:r>
              <a:rPr lang="en-GB" sz="3200" b="1" dirty="0">
                <a:solidFill>
                  <a:srgbClr val="64D4EA"/>
                </a:solidFill>
                <a:latin typeface="Calibri"/>
              </a:rPr>
              <a:t>Questionnaire based automated web pages 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Add 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Edit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View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Delete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Meta-Data</a:t>
            </a:r>
          </a:p>
          <a:p>
            <a:pPr defTabSz="914400"/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1057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3048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FFFF00"/>
                </a:solidFill>
                <a:latin typeface="Calibri"/>
              </a:rPr>
              <a:t>Designing of Apps for disease surveillance</a:t>
            </a:r>
          </a:p>
        </p:txBody>
      </p:sp>
      <p:sp>
        <p:nvSpPr>
          <p:cNvPr id="8" name="Down Arrow 7"/>
          <p:cNvSpPr/>
          <p:nvPr/>
        </p:nvSpPr>
        <p:spPr>
          <a:xfrm>
            <a:off x="2514601" y="2803525"/>
            <a:ext cx="380999" cy="914400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Picture 5" descr="Image result for computer 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65034"/>
            <a:ext cx="1512238" cy="111824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981200" y="5165626"/>
            <a:ext cx="21336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white"/>
                </a:solidFill>
                <a:latin typeface="Calibri"/>
              </a:rPr>
              <a:t>Web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2" y="4937125"/>
            <a:ext cx="1371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IN" sz="2000" b="1" dirty="0">
                <a:solidFill>
                  <a:srgbClr val="FFFF00"/>
                </a:solidFill>
                <a:latin typeface="Calibri"/>
              </a:rPr>
              <a:t>Data Sync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10800000">
            <a:off x="4267201" y="4479925"/>
            <a:ext cx="18288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4267202" y="4098925"/>
            <a:ext cx="19050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4419602" y="3794125"/>
            <a:ext cx="12192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IN" sz="2400" b="1" dirty="0">
                <a:solidFill>
                  <a:prstClr val="white"/>
                </a:solidFill>
                <a:latin typeface="Calibri"/>
              </a:rPr>
              <a:t>Internet</a:t>
            </a:r>
            <a:endParaRPr lang="en-US" sz="24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96361" y="6265049"/>
            <a:ext cx="25145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IN" sz="2000" b="1" dirty="0">
                <a:solidFill>
                  <a:srgbClr val="FFFF00"/>
                </a:solidFill>
                <a:latin typeface="Calibri"/>
              </a:rPr>
              <a:t>Mobile Application</a:t>
            </a:r>
          </a:p>
        </p:txBody>
      </p:sp>
      <p:pic>
        <p:nvPicPr>
          <p:cNvPr id="21" name="Picture 2" descr="F:\manjeet\Research\cachar\Screenshots\Screenshot_2017-11-21-11-40-3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3108325"/>
            <a:ext cx="1688480" cy="3156724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>
          <a:xfrm rot="1870296">
            <a:off x="5981913" y="2167978"/>
            <a:ext cx="2228547" cy="45810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1371973"/>
            <a:ext cx="1259317" cy="13301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886200" y="1676401"/>
            <a:ext cx="2362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white"/>
                </a:solidFill>
                <a:latin typeface="Calibri"/>
              </a:rPr>
              <a:t>Questionnaire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9016" y="3132943"/>
            <a:ext cx="1751631" cy="31321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P-000_PPT-Template-16x9 (1).pptx" id="{72FCC53A-509C-4EB6-959A-663D50647B4C}" vid="{5B430A4E-06E2-42FE-86AD-20A99DDD16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B81D216-2AAC-40B0-829A-8ABD51A44891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FGAI4H-P-000_PPT-Template-16x9 (1)</Template>
  <TotalTime>7</TotalTime>
  <Words>483</Words>
  <Application>Microsoft Office PowerPoint</Application>
  <PresentationFormat>Widescreen</PresentationFormat>
  <Paragraphs>95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等线</vt:lpstr>
      <vt:lpstr>Arial</vt:lpstr>
      <vt:lpstr>Calibri</vt:lpstr>
      <vt:lpstr>Calibri Light</vt:lpstr>
      <vt:lpstr>Office 主题​​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DEL09: AI4H applications and platforms – Progress report</dc:title>
  <dc:creator>TSB (HT)</dc:creator>
  <cp:lastModifiedBy>TSB (HT)</cp:lastModifiedBy>
  <cp:revision>2</cp:revision>
  <cp:lastPrinted>2019-04-04T08:49:31Z</cp:lastPrinted>
  <dcterms:created xsi:type="dcterms:W3CDTF">2022-09-22T09:20:43Z</dcterms:created>
  <dcterms:modified xsi:type="dcterms:W3CDTF">2022-09-22T09:28:18Z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