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19"/>
  </p:notesMasterIdLst>
  <p:sldIdLst>
    <p:sldId id="256" r:id="rId6"/>
    <p:sldId id="258" r:id="rId7"/>
    <p:sldId id="270" r:id="rId8"/>
    <p:sldId id="271" r:id="rId9"/>
    <p:sldId id="273" r:id="rId10"/>
    <p:sldId id="274" r:id="rId11"/>
    <p:sldId id="267" r:id="rId12"/>
    <p:sldId id="275" r:id="rId13"/>
    <p:sldId id="276" r:id="rId14"/>
    <p:sldId id="268" r:id="rId15"/>
    <p:sldId id="277" r:id="rId16"/>
    <p:sldId id="269" r:id="rId17"/>
    <p:sldId id="272" r:id="rId18"/>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2029" autoAdjust="0"/>
  </p:normalViewPr>
  <p:slideViewPr>
    <p:cSldViewPr snapToGrid="0">
      <p:cViewPr varScale="1">
        <p:scale>
          <a:sx n="119" d="100"/>
          <a:sy n="119" d="100"/>
        </p:scale>
        <p:origin x="9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2022/9/22</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11" name="Titeltext"/>
          <p:cNvSpPr txBox="1">
            <a:spLocks noGrp="1"/>
          </p:cNvSpPr>
          <p:nvPr>
            <p:ph type="title"/>
          </p:nvPr>
        </p:nvSpPr>
        <p:spPr>
          <a:xfrm>
            <a:off x="914400" y="2130426"/>
            <a:ext cx="10363200" cy="1470025"/>
          </a:xfrm>
          <a:prstGeom prst="rect">
            <a:avLst/>
          </a:prstGeom>
        </p:spPr>
        <p:txBody>
          <a:bodyPr/>
          <a:lstStyle/>
          <a:p>
            <a:r>
              <a:t>Titeltext</a:t>
            </a:r>
          </a:p>
        </p:txBody>
      </p:sp>
      <p:sp>
        <p:nvSpPr>
          <p:cNvPr id="12" name="Textebene 1…"/>
          <p:cNvSpPr txBox="1">
            <a:spLocks noGrp="1"/>
          </p:cNvSpPr>
          <p:nvPr>
            <p:ph type="body" sz="quarter" idx="1"/>
          </p:nvPr>
        </p:nvSpPr>
        <p:spPr>
          <a:xfrm>
            <a:off x="1828800" y="3886200"/>
            <a:ext cx="85344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Textebene 1</a:t>
            </a:r>
          </a:p>
          <a:p>
            <a:pPr lvl="1"/>
            <a:r>
              <a:t>Textebene 2</a:t>
            </a:r>
          </a:p>
          <a:p>
            <a:pPr lvl="2"/>
            <a:r>
              <a:t>Textebene 3</a:t>
            </a:r>
          </a:p>
          <a:p>
            <a:pPr lvl="3"/>
            <a:r>
              <a:t>Textebene 4</a:t>
            </a:r>
          </a:p>
          <a:p>
            <a:pPr lvl="4"/>
            <a:r>
              <a:t>Textebene 5</a:t>
            </a:r>
          </a:p>
        </p:txBody>
      </p:sp>
      <p:sp>
        <p:nvSpPr>
          <p:cNvPr id="13"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22102013"/>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2"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6428470"/>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Abschnitts-&#10;überschrift">
    <p:spTree>
      <p:nvGrpSpPr>
        <p:cNvPr id="1" name=""/>
        <p:cNvGrpSpPr/>
        <p:nvPr/>
      </p:nvGrpSpPr>
      <p:grpSpPr>
        <a:xfrm>
          <a:off x="0" y="0"/>
          <a:ext cx="0" cy="0"/>
          <a:chOff x="0" y="0"/>
          <a:chExt cx="0" cy="0"/>
        </a:xfrm>
      </p:grpSpPr>
      <p:sp>
        <p:nvSpPr>
          <p:cNvPr id="29" name="Titeltext"/>
          <p:cNvSpPr txBox="1">
            <a:spLocks noGrp="1"/>
          </p:cNvSpPr>
          <p:nvPr>
            <p:ph type="title"/>
          </p:nvPr>
        </p:nvSpPr>
        <p:spPr>
          <a:xfrm>
            <a:off x="963084" y="4406901"/>
            <a:ext cx="10363201" cy="1362075"/>
          </a:xfrm>
          <a:prstGeom prst="rect">
            <a:avLst/>
          </a:prstGeom>
        </p:spPr>
        <p:txBody>
          <a:bodyPr anchor="t"/>
          <a:lstStyle>
            <a:lvl1pPr>
              <a:defRPr sz="4000" b="1" cap="all"/>
            </a:lvl1pPr>
          </a:lstStyle>
          <a:p>
            <a:r>
              <a:t>Titeltext</a:t>
            </a:r>
          </a:p>
        </p:txBody>
      </p:sp>
      <p:sp>
        <p:nvSpPr>
          <p:cNvPr id="30" name="Textebene 1…"/>
          <p:cNvSpPr txBox="1">
            <a:spLocks noGrp="1"/>
          </p:cNvSpPr>
          <p:nvPr>
            <p:ph type="body" sz="quarter" idx="1"/>
          </p:nvPr>
        </p:nvSpPr>
        <p:spPr>
          <a:xfrm>
            <a:off x="963084" y="2906713"/>
            <a:ext cx="103632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Textebene 1</a:t>
            </a:r>
          </a:p>
          <a:p>
            <a:pPr lvl="1"/>
            <a:r>
              <a:t>Textebene 2</a:t>
            </a:r>
          </a:p>
          <a:p>
            <a:pPr lvl="2"/>
            <a:r>
              <a:t>Textebene 3</a:t>
            </a:r>
          </a:p>
          <a:p>
            <a:pPr lvl="3"/>
            <a:r>
              <a:t>Textebene 4</a:t>
            </a:r>
          </a:p>
          <a:p>
            <a:pPr lvl="4"/>
            <a:r>
              <a:t>Textebene 5</a:t>
            </a:r>
          </a:p>
        </p:txBody>
      </p:sp>
      <p:sp>
        <p:nvSpPr>
          <p:cNvPr id="31"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17734349"/>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Zwei Inhalte">
    <p:spTree>
      <p:nvGrpSpPr>
        <p:cNvPr id="1" name=""/>
        <p:cNvGrpSpPr/>
        <p:nvPr/>
      </p:nvGrpSpPr>
      <p:grpSpPr>
        <a:xfrm>
          <a:off x="0" y="0"/>
          <a:ext cx="0" cy="0"/>
          <a:chOff x="0" y="0"/>
          <a:chExt cx="0" cy="0"/>
        </a:xfrm>
      </p:grpSpPr>
      <p:sp>
        <p:nvSpPr>
          <p:cNvPr id="38" name="Titeltext"/>
          <p:cNvSpPr txBox="1">
            <a:spLocks noGrp="1"/>
          </p:cNvSpPr>
          <p:nvPr>
            <p:ph type="title"/>
          </p:nvPr>
        </p:nvSpPr>
        <p:spPr>
          <a:prstGeom prst="rect">
            <a:avLst/>
          </a:prstGeom>
        </p:spPr>
        <p:txBody>
          <a:bodyPr/>
          <a:lstStyle/>
          <a:p>
            <a:r>
              <a:t>Titeltext</a:t>
            </a:r>
          </a:p>
        </p:txBody>
      </p:sp>
      <p:sp>
        <p:nvSpPr>
          <p:cNvPr id="39" name="Textebene 1…"/>
          <p:cNvSpPr txBox="1">
            <a:spLocks noGrp="1"/>
          </p:cNvSpPr>
          <p:nvPr>
            <p:ph type="body" sz="half" idx="1"/>
          </p:nvPr>
        </p:nvSpPr>
        <p:spPr>
          <a:xfrm>
            <a:off x="609600" y="1600201"/>
            <a:ext cx="53848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Textebene 1</a:t>
            </a:r>
          </a:p>
          <a:p>
            <a:pPr lvl="1"/>
            <a:r>
              <a:t>Textebene 2</a:t>
            </a:r>
          </a:p>
          <a:p>
            <a:pPr lvl="2"/>
            <a:r>
              <a:t>Textebene 3</a:t>
            </a:r>
          </a:p>
          <a:p>
            <a:pPr lvl="3"/>
            <a:r>
              <a:t>Textebene 4</a:t>
            </a:r>
          </a:p>
          <a:p>
            <a:pPr lvl="4"/>
            <a:r>
              <a:t>Textebene 5</a:t>
            </a:r>
          </a:p>
        </p:txBody>
      </p:sp>
      <p:sp>
        <p:nvSpPr>
          <p:cNvPr id="40"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8943023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Vergleich">
    <p:spTree>
      <p:nvGrpSpPr>
        <p:cNvPr id="1" name=""/>
        <p:cNvGrpSpPr/>
        <p:nvPr/>
      </p:nvGrpSpPr>
      <p:grpSpPr>
        <a:xfrm>
          <a:off x="0" y="0"/>
          <a:ext cx="0" cy="0"/>
          <a:chOff x="0" y="0"/>
          <a:chExt cx="0" cy="0"/>
        </a:xfrm>
      </p:grpSpPr>
      <p:sp>
        <p:nvSpPr>
          <p:cNvPr id="47" name="Titeltext"/>
          <p:cNvSpPr txBox="1">
            <a:spLocks noGrp="1"/>
          </p:cNvSpPr>
          <p:nvPr>
            <p:ph type="title"/>
          </p:nvPr>
        </p:nvSpPr>
        <p:spPr>
          <a:prstGeom prst="rect">
            <a:avLst/>
          </a:prstGeom>
        </p:spPr>
        <p:txBody>
          <a:bodyPr/>
          <a:lstStyle/>
          <a:p>
            <a:r>
              <a:t>Titeltext</a:t>
            </a:r>
          </a:p>
        </p:txBody>
      </p:sp>
      <p:sp>
        <p:nvSpPr>
          <p:cNvPr id="48" name="Textebene 1…"/>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Textebene 1</a:t>
            </a:r>
          </a:p>
          <a:p>
            <a:pPr lvl="1"/>
            <a:r>
              <a:t>Textebene 2</a:t>
            </a:r>
          </a:p>
          <a:p>
            <a:pPr lvl="2"/>
            <a:r>
              <a:t>Textebene 3</a:t>
            </a:r>
          </a:p>
          <a:p>
            <a:pPr lvl="3"/>
            <a:r>
              <a:t>Textebene 4</a:t>
            </a:r>
          </a:p>
          <a:p>
            <a:pPr lvl="4"/>
            <a:r>
              <a:t>Textebene 5</a:t>
            </a:r>
          </a:p>
        </p:txBody>
      </p:sp>
      <p:sp>
        <p:nvSpPr>
          <p:cNvPr id="49" name="Textplatzhalter 4"/>
          <p:cNvSpPr>
            <a:spLocks noGrp="1"/>
          </p:cNvSpPr>
          <p:nvPr>
            <p:ph type="body" sz="quarter" idx="13"/>
          </p:nvPr>
        </p:nvSpPr>
        <p:spPr>
          <a:xfrm>
            <a:off x="6193368" y="1535112"/>
            <a:ext cx="5389033" cy="639763"/>
          </a:xfrm>
          <a:prstGeom prst="rect">
            <a:avLst/>
          </a:prstGeom>
        </p:spPr>
        <p:txBody>
          <a:bodyPr anchor="b"/>
          <a:lstStyle>
            <a:lvl1pPr marL="0" indent="0">
              <a:spcBef>
                <a:spcPts val="500"/>
              </a:spcBef>
              <a:buSzTx/>
              <a:buFontTx/>
              <a:buNone/>
              <a:defRPr sz="2400" b="1"/>
            </a:lvl1pPr>
          </a:lstStyle>
          <a:p>
            <a:pPr marL="0" indent="0">
              <a:spcBef>
                <a:spcPts val="500"/>
              </a:spcBef>
              <a:buSzTx/>
              <a:buFontTx/>
              <a:buNone/>
              <a:defRPr sz="2400" b="1"/>
            </a:pPr>
            <a:endParaRPr/>
          </a:p>
        </p:txBody>
      </p:sp>
      <p:sp>
        <p:nvSpPr>
          <p:cNvPr id="50"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199763306"/>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57" name="Titeltext"/>
          <p:cNvSpPr txBox="1">
            <a:spLocks noGrp="1"/>
          </p:cNvSpPr>
          <p:nvPr>
            <p:ph type="title"/>
          </p:nvPr>
        </p:nvSpPr>
        <p:spPr>
          <a:prstGeom prst="rect">
            <a:avLst/>
          </a:prstGeom>
        </p:spPr>
        <p:txBody>
          <a:bodyPr/>
          <a:lstStyle/>
          <a:p>
            <a:r>
              <a:t>Titeltext</a:t>
            </a:r>
          </a:p>
        </p:txBody>
      </p:sp>
      <p:sp>
        <p:nvSpPr>
          <p:cNvPr id="58"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85638168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6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37685880"/>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Inhalt mit Überschrift">
    <p:spTree>
      <p:nvGrpSpPr>
        <p:cNvPr id="1" name=""/>
        <p:cNvGrpSpPr/>
        <p:nvPr/>
      </p:nvGrpSpPr>
      <p:grpSpPr>
        <a:xfrm>
          <a:off x="0" y="0"/>
          <a:ext cx="0" cy="0"/>
          <a:chOff x="0" y="0"/>
          <a:chExt cx="0" cy="0"/>
        </a:xfrm>
      </p:grpSpPr>
      <p:sp>
        <p:nvSpPr>
          <p:cNvPr id="72" name="Titeltext"/>
          <p:cNvSpPr txBox="1">
            <a:spLocks noGrp="1"/>
          </p:cNvSpPr>
          <p:nvPr>
            <p:ph type="title"/>
          </p:nvPr>
        </p:nvSpPr>
        <p:spPr>
          <a:xfrm>
            <a:off x="609600" y="273050"/>
            <a:ext cx="4011085" cy="1162050"/>
          </a:xfrm>
          <a:prstGeom prst="rect">
            <a:avLst/>
          </a:prstGeom>
        </p:spPr>
        <p:txBody>
          <a:bodyPr anchor="b"/>
          <a:lstStyle>
            <a:lvl1pPr>
              <a:defRPr sz="2000" b="1"/>
            </a:lvl1pPr>
          </a:lstStyle>
          <a:p>
            <a:r>
              <a:t>Titeltext</a:t>
            </a:r>
          </a:p>
        </p:txBody>
      </p:sp>
      <p:sp>
        <p:nvSpPr>
          <p:cNvPr id="73" name="Textebene 1…"/>
          <p:cNvSpPr txBox="1">
            <a:spLocks noGrp="1"/>
          </p:cNvSpPr>
          <p:nvPr>
            <p:ph type="body" idx="1"/>
          </p:nvPr>
        </p:nvSpPr>
        <p:spPr>
          <a:xfrm>
            <a:off x="4766733" y="273051"/>
            <a:ext cx="6815667" cy="5853113"/>
          </a:xfrm>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74" name="Textplatzhalter 3"/>
          <p:cNvSpPr>
            <a:spLocks noGrp="1"/>
          </p:cNvSpPr>
          <p:nvPr>
            <p:ph type="body" sz="half" idx="13"/>
          </p:nvPr>
        </p:nvSpPr>
        <p:spPr>
          <a:xfrm>
            <a:off x="609599" y="1435101"/>
            <a:ext cx="4011087" cy="4691063"/>
          </a:xfrm>
          <a:prstGeom prst="rect">
            <a:avLst/>
          </a:prstGeom>
        </p:spPr>
        <p:txBody>
          <a:bodyPr/>
          <a:lstStyle>
            <a:lvl1pPr marL="0" indent="0">
              <a:spcBef>
                <a:spcPts val="300"/>
              </a:spcBef>
              <a:buSzTx/>
              <a:buFontTx/>
              <a:buNone/>
              <a:defRPr sz="1400"/>
            </a:lvl1pPr>
          </a:lstStyle>
          <a:p>
            <a:pPr marL="0" indent="0">
              <a:spcBef>
                <a:spcPts val="300"/>
              </a:spcBef>
              <a:buSzTx/>
              <a:buFontTx/>
              <a:buNone/>
              <a:defRPr sz="1400"/>
            </a:pPr>
            <a:endParaRPr/>
          </a:p>
        </p:txBody>
      </p:sp>
      <p:sp>
        <p:nvSpPr>
          <p:cNvPr id="7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98943449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Bild mit Überschrift">
    <p:spTree>
      <p:nvGrpSpPr>
        <p:cNvPr id="1" name=""/>
        <p:cNvGrpSpPr/>
        <p:nvPr/>
      </p:nvGrpSpPr>
      <p:grpSpPr>
        <a:xfrm>
          <a:off x="0" y="0"/>
          <a:ext cx="0" cy="0"/>
          <a:chOff x="0" y="0"/>
          <a:chExt cx="0" cy="0"/>
        </a:xfrm>
      </p:grpSpPr>
      <p:sp>
        <p:nvSpPr>
          <p:cNvPr id="82" name="Titeltext"/>
          <p:cNvSpPr txBox="1">
            <a:spLocks noGrp="1"/>
          </p:cNvSpPr>
          <p:nvPr>
            <p:ph type="title"/>
          </p:nvPr>
        </p:nvSpPr>
        <p:spPr>
          <a:xfrm>
            <a:off x="2389718" y="4800600"/>
            <a:ext cx="7315201" cy="566738"/>
          </a:xfrm>
          <a:prstGeom prst="rect">
            <a:avLst/>
          </a:prstGeom>
        </p:spPr>
        <p:txBody>
          <a:bodyPr anchor="b"/>
          <a:lstStyle>
            <a:lvl1pPr>
              <a:defRPr sz="2000" b="1"/>
            </a:lvl1pPr>
          </a:lstStyle>
          <a:p>
            <a:r>
              <a:t>Titeltext</a:t>
            </a:r>
          </a:p>
        </p:txBody>
      </p:sp>
      <p:sp>
        <p:nvSpPr>
          <p:cNvPr id="83" name="Bildplatzhalter 2"/>
          <p:cNvSpPr>
            <a:spLocks noGrp="1"/>
          </p:cNvSpPr>
          <p:nvPr>
            <p:ph type="pic" sz="half" idx="13"/>
          </p:nvPr>
        </p:nvSpPr>
        <p:spPr>
          <a:xfrm>
            <a:off x="2389718" y="612775"/>
            <a:ext cx="7315201" cy="4114800"/>
          </a:xfrm>
          <a:prstGeom prst="rect">
            <a:avLst/>
          </a:prstGeom>
        </p:spPr>
        <p:txBody>
          <a:bodyPr lIns="91439" rIns="91439">
            <a:noAutofit/>
          </a:bodyPr>
          <a:lstStyle/>
          <a:p>
            <a:endParaRPr/>
          </a:p>
        </p:txBody>
      </p:sp>
      <p:sp>
        <p:nvSpPr>
          <p:cNvPr id="84" name="Textebene 1…"/>
          <p:cNvSpPr txBox="1">
            <a:spLocks noGrp="1"/>
          </p:cNvSpPr>
          <p:nvPr>
            <p:ph type="body" sz="quarter" idx="1"/>
          </p:nvPr>
        </p:nvSpPr>
        <p:spPr>
          <a:xfrm>
            <a:off x="2389718" y="5367338"/>
            <a:ext cx="73152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Textebene 1</a:t>
            </a:r>
          </a:p>
          <a:p>
            <a:pPr lvl="1"/>
            <a:r>
              <a:t>Textebene 2</a:t>
            </a:r>
          </a:p>
          <a:p>
            <a:pPr lvl="2"/>
            <a:r>
              <a:t>Textebene 3</a:t>
            </a:r>
          </a:p>
          <a:p>
            <a:pPr lvl="3"/>
            <a:r>
              <a:t>Textebene 4</a:t>
            </a:r>
          </a:p>
          <a:p>
            <a:pPr lvl="4"/>
            <a:r>
              <a:t>Textebene 5</a:t>
            </a:r>
          </a:p>
        </p:txBody>
      </p:sp>
      <p:sp>
        <p:nvSpPr>
          <p:cNvPr id="8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42797564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2022/9/22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2022/9/22</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609600" y="274639"/>
            <a:ext cx="10972800" cy="7060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Titeltext</a:t>
            </a:r>
          </a:p>
        </p:txBody>
      </p:sp>
      <p:sp>
        <p:nvSpPr>
          <p:cNvPr id="3" name="Textebene 1…"/>
          <p:cNvSpPr txBox="1">
            <a:spLocks noGrp="1"/>
          </p:cNvSpPr>
          <p:nvPr>
            <p:ph type="body" idx="1"/>
          </p:nvPr>
        </p:nvSpPr>
        <p:spPr>
          <a:xfrm>
            <a:off x="609600" y="1600201"/>
            <a:ext cx="109728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Textebene 1</a:t>
            </a:r>
          </a:p>
          <a:p>
            <a:pPr lvl="1"/>
            <a:r>
              <a:t>Textebene 2</a:t>
            </a:r>
          </a:p>
          <a:p>
            <a:pPr lvl="2"/>
            <a:r>
              <a:t>Textebene 3</a:t>
            </a:r>
          </a:p>
          <a:p>
            <a:pPr lvl="3"/>
            <a:r>
              <a:t>Textebene 4</a:t>
            </a:r>
          </a:p>
          <a:p>
            <a:pPr lvl="4"/>
            <a:r>
              <a:t>Textebene 5</a:t>
            </a:r>
          </a:p>
        </p:txBody>
      </p:sp>
      <p:sp>
        <p:nvSpPr>
          <p:cNvPr id="4" name="Foliennummer"/>
          <p:cNvSpPr txBox="1">
            <a:spLocks noGrp="1"/>
          </p:cNvSpPr>
          <p:nvPr>
            <p:ph type="sldNum" sz="quarter" idx="2"/>
          </p:nvPr>
        </p:nvSpPr>
        <p:spPr>
          <a:xfrm>
            <a:off x="11302517" y="6400414"/>
            <a:ext cx="279883" cy="276999"/>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extLst>
      <p:ext uri="{BB962C8B-B14F-4D97-AF65-F5344CB8AC3E}">
        <p14:creationId xmlns:p14="http://schemas.microsoft.com/office/powerpoint/2010/main" val="31422127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ransition spd="med"/>
  <p:txStyles>
    <p:titleStyle>
      <a:lvl1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1pPr>
      <a:lvl2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2pPr>
      <a:lvl3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3pPr>
      <a:lvl4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4pPr>
      <a:lvl5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5pPr>
      <a:lvl6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6pPr>
      <a:lvl7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7pPr>
      <a:lvl8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8pPr>
      <a:lvl9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booda@rk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8049758" y="935321"/>
            <a:ext cx="1959127" cy="369332"/>
          </a:xfrm>
          <a:prstGeom prst="rect">
            <a:avLst/>
          </a:prstGeom>
        </p:spPr>
        <p:txBody>
          <a:bodyPr wrap="none">
            <a:spAutoFit/>
          </a:bodyPr>
          <a:lstStyle/>
          <a:p>
            <a:pPr algn="r"/>
            <a:r>
              <a:rPr lang="en-GB" b="1" dirty="0"/>
              <a:t>FGAI4H-P-053-A01</a:t>
            </a:r>
          </a:p>
        </p:txBody>
      </p:sp>
      <p:sp>
        <p:nvSpPr>
          <p:cNvPr id="10" name="Rectangle 9">
            <a:extLst>
              <a:ext uri="{FF2B5EF4-FFF2-40B4-BE49-F238E27FC236}">
                <a16:creationId xmlns:a16="http://schemas.microsoft.com/office/drawing/2014/main" id="{D36F58C8-2F54-4864-94DC-A069EA8D2640}"/>
              </a:ext>
            </a:extLst>
          </p:cNvPr>
          <p:cNvSpPr/>
          <p:nvPr/>
        </p:nvSpPr>
        <p:spPr>
          <a:xfrm>
            <a:off x="6833336" y="1304653"/>
            <a:ext cx="3175549" cy="369332"/>
          </a:xfrm>
          <a:prstGeom prst="rect">
            <a:avLst/>
          </a:prstGeom>
        </p:spPr>
        <p:txBody>
          <a:bodyPr wrap="none">
            <a:spAutoFit/>
          </a:bodyPr>
          <a:lstStyle/>
          <a:p>
            <a:pPr algn="r"/>
            <a:r>
              <a:rPr lang="en-US" dirty="0"/>
              <a:t>Helsinki, 20-22 September 2022</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960307548"/>
              </p:ext>
            </p:extLst>
          </p:nvPr>
        </p:nvGraphicFramePr>
        <p:xfrm>
          <a:off x="1790700" y="3247161"/>
          <a:ext cx="8401049" cy="2606040"/>
        </p:xfrm>
        <a:graphic>
          <a:graphicData uri="http://schemas.openxmlformats.org/drawingml/2006/table">
            <a:tbl>
              <a:tblPr firstRow="1" bandRow="1">
                <a:tableStyleId>{2D5ABB26-0587-4C30-8999-92F81FD0307C}</a:tableStyleId>
              </a:tblPr>
              <a:tblGrid>
                <a:gridCol w="1346348">
                  <a:extLst>
                    <a:ext uri="{9D8B030D-6E8A-4147-A177-3AD203B41FA5}">
                      <a16:colId xmlns:a16="http://schemas.microsoft.com/office/drawing/2014/main" val="3760236376"/>
                    </a:ext>
                  </a:extLst>
                </a:gridCol>
                <a:gridCol w="3476483">
                  <a:extLst>
                    <a:ext uri="{9D8B030D-6E8A-4147-A177-3AD203B41FA5}">
                      <a16:colId xmlns:a16="http://schemas.microsoft.com/office/drawing/2014/main" val="4118390399"/>
                    </a:ext>
                  </a:extLst>
                </a:gridCol>
                <a:gridCol w="357821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effectLst/>
                          <a:latin typeface="+mn-lt"/>
                          <a:ea typeface="+mn-ea"/>
                          <a:cs typeface="+mn-cs"/>
                        </a:rPr>
                        <a:t>Editor DEL7.2</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GB" sz="1800" b="0" i="0" kern="1200" dirty="0">
                          <a:solidFill>
                            <a:schemeClr val="tx1"/>
                          </a:solidFill>
                          <a:effectLst/>
                          <a:latin typeface="+mn-lt"/>
                          <a:ea typeface="+mn-ea"/>
                          <a:cs typeface="+mn-cs"/>
                        </a:rPr>
                        <a:t>Att.1 – Presentation – DEL7.2 Update: AI technical test specification</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Auss Abbood,
Robert Koch Institute,
Berlin, Germany</a:t>
                      </a:r>
                      <a:endParaRPr lang="en-GB" sz="1800" dirty="0">
                        <a:solidFill>
                          <a:srgbClr val="FF0000"/>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t>E-mail: </a:t>
                      </a:r>
                      <a:r>
                        <a:rPr lang="en-GB" u="sng" dirty="0">
                          <a:solidFill>
                            <a:srgbClr val="0000FF"/>
                          </a:solidFill>
                          <a:uFill>
                            <a:solidFill>
                              <a:srgbClr val="0000FF"/>
                            </a:solidFill>
                          </a:uFill>
                          <a:hlinkClick r:id="rId3"/>
                        </a:rPr>
                        <a:t>abbooda@rki.de</a:t>
                      </a:r>
                      <a:r>
                        <a:rPr lang="en-GB" sz="1800" kern="1200" dirty="0">
                          <a:effectLst/>
                        </a:rPr>
                        <a:t>  </a:t>
                      </a:r>
                      <a:endParaRPr lang="en-GB" sz="1800"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PPT contains the current</a:t>
                      </a:r>
                      <a:r>
                        <a:rPr lang="en-GB" baseline="0" dirty="0"/>
                        <a:t> structure of the deliverable AI technical test specification</a:t>
                      </a:r>
                      <a:r>
                        <a:rPr lang="en-US" sz="1800" dirty="0"/>
                        <a:t>.</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fontScale="90000"/>
          </a:bodyPr>
          <a:lstStyle/>
          <a:p>
            <a:r>
              <a:rPr lang="en-US" dirty="0"/>
              <a:t>ML ops as an addition</a:t>
            </a:r>
            <a:br>
              <a:rPr lang="en-US" dirty="0"/>
            </a:b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dirty="0"/>
              <a:t>Testing should appreciate connection between data, software, hardware, and AI over time:</a:t>
            </a:r>
          </a:p>
          <a:p>
            <a:pPr lvl="1"/>
            <a:r>
              <a:rPr lang="en-US" sz="1800" dirty="0" err="1"/>
              <a:t>MLFlow</a:t>
            </a:r>
            <a:r>
              <a:rPr lang="en-US" sz="1800" dirty="0"/>
              <a:t>, Argo, Docker, Sacred, DVC,  etc. can help (or AWS, Google, with enough funding)</a:t>
            </a:r>
          </a:p>
          <a:p>
            <a:pPr lvl="1"/>
            <a:r>
              <a:rPr lang="en-US" sz="1800" dirty="0"/>
              <a:t>device-specific properties of produced data</a:t>
            </a:r>
          </a:p>
          <a:p>
            <a:r>
              <a:rPr lang="en-US" sz="1800" dirty="0"/>
              <a:t>BUT, not all forms of input can be tested (</a:t>
            </a:r>
            <a:r>
              <a:rPr lang="en-US" sz="1800" i="1" dirty="0"/>
              <a:t>General Principles of Software Validation; Final Guidance for Industry and FDA Staff</a:t>
            </a:r>
            <a:r>
              <a:rPr lang="en-US" sz="1800" dirty="0"/>
              <a:t> ). When is our testing done?</a:t>
            </a:r>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10</a:t>
            </a:fld>
            <a:endParaRPr kern="0">
              <a:latin typeface="Calibri"/>
              <a:cs typeface="Calibri"/>
              <a:sym typeface="Calibri"/>
            </a:endParaRPr>
          </a:p>
        </p:txBody>
      </p:sp>
      <p:sp>
        <p:nvSpPr>
          <p:cNvPr id="7" name="Fußzeilenplatzhalter 3">
            <a:extLst>
              <a:ext uri="{FF2B5EF4-FFF2-40B4-BE49-F238E27FC236}">
                <a16:creationId xmlns:a16="http://schemas.microsoft.com/office/drawing/2014/main" id="{22124443-1863-4D1B-AB2A-C3432737B3BA}"/>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59684288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fontScale="90000"/>
          </a:bodyPr>
          <a:lstStyle/>
          <a:p>
            <a:r>
              <a:rPr lang="en-US" dirty="0"/>
              <a:t>ML ops as an addition</a:t>
            </a:r>
            <a:br>
              <a:rPr lang="en-US" dirty="0"/>
            </a:b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endParaRPr lang="en-US" sz="1800" dirty="0"/>
          </a:p>
        </p:txBody>
      </p:sp>
      <p:sp>
        <p:nvSpPr>
          <p:cNvPr id="201" name="Foliennummernplatzhalter 4"/>
          <p:cNvSpPr txBox="1">
            <a:spLocks noGrp="1"/>
          </p:cNvSpPr>
          <p:nvPr>
            <p:ph type="sldNum" sz="quarter" idx="2"/>
          </p:nvPr>
        </p:nvSpPr>
        <p:spPr>
          <a:xfrm>
            <a:off x="9961376" y="6400414"/>
            <a:ext cx="249425"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11</a:t>
            </a:fld>
            <a:endParaRPr kern="0">
              <a:latin typeface="Calibri"/>
              <a:cs typeface="Calibri"/>
              <a:sym typeface="Calibri"/>
            </a:endParaRPr>
          </a:p>
        </p:txBody>
      </p:sp>
      <p:pic>
        <p:nvPicPr>
          <p:cNvPr id="3" name="Grafik 2">
            <a:extLst>
              <a:ext uri="{FF2B5EF4-FFF2-40B4-BE49-F238E27FC236}">
                <a16:creationId xmlns:a16="http://schemas.microsoft.com/office/drawing/2014/main" id="{3C4E2338-8502-4465-A01C-5757E4318E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8022" y="2295367"/>
            <a:ext cx="6315956" cy="2267266"/>
          </a:xfrm>
          <a:prstGeom prst="rect">
            <a:avLst/>
          </a:prstGeom>
        </p:spPr>
      </p:pic>
      <p:sp>
        <p:nvSpPr>
          <p:cNvPr id="7" name="Fußzeilenplatzhalter 3">
            <a:extLst>
              <a:ext uri="{FF2B5EF4-FFF2-40B4-BE49-F238E27FC236}">
                <a16:creationId xmlns:a16="http://schemas.microsoft.com/office/drawing/2014/main" id="{E67FF3B3-3D0C-4192-B734-7C86A9A4D90F}"/>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58573326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fontScale="90000"/>
          </a:bodyPr>
          <a:lstStyle/>
          <a:p>
            <a:r>
              <a:rPr lang="en-US" dirty="0"/>
              <a:t>Leaderboard probing</a:t>
            </a:r>
            <a:br>
              <a:rPr lang="en-US" dirty="0"/>
            </a:b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fontScale="92500" lnSpcReduction="10000"/>
          </a:bodyPr>
          <a:lstStyle/>
          <a:p>
            <a:r>
              <a:rPr lang="en-US" sz="1800" dirty="0"/>
              <a:t>Many questions overlap with other deliverables (e.g., 5 or 7.3)</a:t>
            </a:r>
          </a:p>
          <a:p>
            <a:pPr lvl="1"/>
            <a:r>
              <a:rPr lang="en-US" sz="1800" dirty="0"/>
              <a:t>Inadequate input does not necessarily break the AI. How do we test this?</a:t>
            </a:r>
          </a:p>
          <a:p>
            <a:pPr lvl="1"/>
            <a:r>
              <a:rPr lang="en-US" sz="1800" dirty="0"/>
              <a:t>Testing should include tests for biases, data leakage, etc.</a:t>
            </a:r>
          </a:p>
          <a:p>
            <a:pPr>
              <a:lnSpc>
                <a:spcPct val="200000"/>
              </a:lnSpc>
            </a:pPr>
            <a:r>
              <a:rPr lang="en-US" sz="1800" dirty="0"/>
              <a:t>Leaderboard probing</a:t>
            </a:r>
          </a:p>
          <a:p>
            <a:pPr lvl="1"/>
            <a:r>
              <a:rPr lang="en-US" sz="1800" dirty="0"/>
              <a:t>Data aggregation or missing data</a:t>
            </a:r>
          </a:p>
          <a:p>
            <a:pPr lvl="1"/>
            <a:r>
              <a:rPr lang="en-US" sz="1800" dirty="0"/>
              <a:t>Vulnerable metrics</a:t>
            </a:r>
          </a:p>
          <a:p>
            <a:pPr lvl="1"/>
            <a:r>
              <a:rPr lang="de-DE" sz="1800" dirty="0"/>
              <a:t>N</a:t>
            </a:r>
            <a:r>
              <a:rPr lang="en-US" sz="1800" dirty="0"/>
              <a:t>on weighted performance (hard vs. easy)</a:t>
            </a:r>
          </a:p>
          <a:p>
            <a:pPr lvl="1"/>
            <a:r>
              <a:rPr lang="de-DE" sz="1800" dirty="0"/>
              <a:t>W</a:t>
            </a:r>
            <a:r>
              <a:rPr lang="en-US" sz="1800" dirty="0"/>
              <a:t>eight by best variables</a:t>
            </a:r>
          </a:p>
          <a:p>
            <a:pPr lvl="1"/>
            <a:r>
              <a:rPr lang="en-US" sz="1800" dirty="0"/>
              <a:t>Adversarial</a:t>
            </a:r>
            <a:r>
              <a:rPr lang="de-DE" sz="1800" dirty="0"/>
              <a:t> </a:t>
            </a:r>
            <a:r>
              <a:rPr lang="en-US" sz="1800" dirty="0"/>
              <a:t>validation</a:t>
            </a:r>
          </a:p>
          <a:p>
            <a:pPr lvl="1"/>
            <a:r>
              <a:rPr lang="de-DE" sz="1800" dirty="0"/>
              <a:t>Random </a:t>
            </a:r>
            <a:r>
              <a:rPr lang="en-US" sz="1800" dirty="0"/>
              <a:t>search</a:t>
            </a:r>
            <a:r>
              <a:rPr lang="de-DE" sz="1800" dirty="0"/>
              <a:t> on hyperplane</a:t>
            </a:r>
            <a:endParaRPr lang="en-US" sz="1800" dirty="0"/>
          </a:p>
        </p:txBody>
      </p:sp>
      <p:sp>
        <p:nvSpPr>
          <p:cNvPr id="201" name="Foliennummernplatzhalter 4"/>
          <p:cNvSpPr txBox="1">
            <a:spLocks noGrp="1"/>
          </p:cNvSpPr>
          <p:nvPr>
            <p:ph type="sldNum" sz="quarter" idx="2"/>
          </p:nvPr>
        </p:nvSpPr>
        <p:spPr>
          <a:xfrm>
            <a:off x="9961376" y="6400414"/>
            <a:ext cx="249425"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12</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1E3543FE-DB31-47B2-AD49-086B818EBC7F}"/>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300909400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a:bodyPr>
          <a:lstStyle/>
          <a:p>
            <a:r>
              <a:rPr lang="en-US" dirty="0"/>
              <a:t>Outlook</a:t>
            </a: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pPr>
              <a:lnSpc>
                <a:spcPct val="200000"/>
              </a:lnSpc>
            </a:pPr>
            <a:r>
              <a:rPr lang="de-DE" sz="1800" dirty="0" err="1"/>
              <a:t>Receive</a:t>
            </a:r>
            <a:r>
              <a:rPr lang="de-DE" sz="1800" dirty="0"/>
              <a:t> </a:t>
            </a:r>
            <a:r>
              <a:rPr lang="de-DE" sz="1800" dirty="0" err="1"/>
              <a:t>more</a:t>
            </a:r>
            <a:r>
              <a:rPr lang="de-DE" sz="1800" dirty="0"/>
              <a:t> </a:t>
            </a:r>
            <a:r>
              <a:rPr lang="de-DE" sz="1800" dirty="0" err="1"/>
              <a:t>feedback</a:t>
            </a:r>
            <a:r>
              <a:rPr lang="de-DE" sz="1800" dirty="0"/>
              <a:t> (</a:t>
            </a:r>
            <a:r>
              <a:rPr lang="de-DE" sz="1800" dirty="0" err="1"/>
              <a:t>where</a:t>
            </a:r>
            <a:r>
              <a:rPr lang="de-DE" sz="1800" dirty="0"/>
              <a:t> </a:t>
            </a:r>
            <a:r>
              <a:rPr lang="de-DE" sz="1800" dirty="0" err="1"/>
              <a:t>to</a:t>
            </a:r>
            <a:r>
              <a:rPr lang="de-DE" sz="1800" dirty="0"/>
              <a:t> </a:t>
            </a:r>
            <a:r>
              <a:rPr lang="de-DE" sz="1800" dirty="0" err="1"/>
              <a:t>put</a:t>
            </a:r>
            <a:r>
              <a:rPr lang="de-DE" sz="1800" dirty="0"/>
              <a:t> </a:t>
            </a:r>
            <a:r>
              <a:rPr lang="de-DE" sz="1800" dirty="0" err="1"/>
              <a:t>more</a:t>
            </a:r>
            <a:r>
              <a:rPr lang="de-DE" sz="1800" dirty="0"/>
              <a:t> </a:t>
            </a:r>
            <a:r>
              <a:rPr lang="de-DE" sz="1800" dirty="0" err="1"/>
              <a:t>attention</a:t>
            </a:r>
            <a:r>
              <a:rPr lang="de-DE" sz="1800" dirty="0"/>
              <a:t>)</a:t>
            </a:r>
          </a:p>
          <a:p>
            <a:pPr>
              <a:lnSpc>
                <a:spcPct val="200000"/>
              </a:lnSpc>
            </a:pPr>
            <a:r>
              <a:rPr lang="de-DE" sz="1800" dirty="0" err="1"/>
              <a:t>Polish</a:t>
            </a:r>
            <a:r>
              <a:rPr lang="de-DE" sz="1800" dirty="0"/>
              <a:t> </a:t>
            </a:r>
            <a:r>
              <a:rPr lang="de-DE" sz="1800" dirty="0" err="1"/>
              <a:t>document</a:t>
            </a:r>
            <a:endParaRPr lang="de-DE" sz="1800" dirty="0"/>
          </a:p>
          <a:p>
            <a:pPr>
              <a:lnSpc>
                <a:spcPct val="200000"/>
              </a:lnSpc>
            </a:pPr>
            <a:r>
              <a:rPr lang="de-DE" sz="1800" dirty="0"/>
              <a:t>Add </a:t>
            </a:r>
            <a:r>
              <a:rPr lang="de-DE" sz="1800" dirty="0" err="1"/>
              <a:t>more</a:t>
            </a:r>
            <a:r>
              <a:rPr lang="de-DE" sz="1800" dirty="0"/>
              <a:t> </a:t>
            </a:r>
            <a:r>
              <a:rPr lang="de-DE" sz="1800" dirty="0" err="1"/>
              <a:t>insights</a:t>
            </a:r>
            <a:r>
              <a:rPr lang="de-DE" sz="1800" dirty="0"/>
              <a:t> on ML </a:t>
            </a:r>
            <a:r>
              <a:rPr lang="de-DE" sz="1800" dirty="0" err="1"/>
              <a:t>ops</a:t>
            </a:r>
            <a:endParaRPr lang="de-DE" sz="1800" dirty="0"/>
          </a:p>
          <a:p>
            <a:pPr>
              <a:lnSpc>
                <a:spcPct val="200000"/>
              </a:lnSpc>
            </a:pPr>
            <a:r>
              <a:rPr lang="en-US" sz="1800" dirty="0"/>
              <a:t>Document remedies for leaderboard probing</a:t>
            </a:r>
          </a:p>
        </p:txBody>
      </p:sp>
      <p:sp>
        <p:nvSpPr>
          <p:cNvPr id="201" name="Foliennummernplatzhalter 4"/>
          <p:cNvSpPr txBox="1">
            <a:spLocks noGrp="1"/>
          </p:cNvSpPr>
          <p:nvPr>
            <p:ph type="sldNum" sz="quarter" idx="2"/>
          </p:nvPr>
        </p:nvSpPr>
        <p:spPr>
          <a:xfrm>
            <a:off x="9961376" y="6400414"/>
            <a:ext cx="249425"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13</a:t>
            </a:fld>
            <a:endParaRPr kern="0">
              <a:latin typeface="Calibri"/>
              <a:cs typeface="Calibri"/>
              <a:sym typeface="Calibri"/>
            </a:endParaRPr>
          </a:p>
        </p:txBody>
      </p:sp>
      <p:sp>
        <p:nvSpPr>
          <p:cNvPr id="8" name="Fußzeilenplatzhalter 3">
            <a:extLst>
              <a:ext uri="{FF2B5EF4-FFF2-40B4-BE49-F238E27FC236}">
                <a16:creationId xmlns:a16="http://schemas.microsoft.com/office/drawing/2014/main" id="{501D6A15-DD78-4C1F-903B-B7CDE840D64F}"/>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11186553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el 1"/>
          <p:cNvSpPr txBox="1">
            <a:spLocks noGrp="1"/>
          </p:cNvSpPr>
          <p:nvPr>
            <p:ph type="ctrTitle"/>
          </p:nvPr>
        </p:nvSpPr>
        <p:spPr>
          <a:xfrm>
            <a:off x="2207569" y="2132856"/>
            <a:ext cx="7772401" cy="1470026"/>
          </a:xfrm>
          <a:prstGeom prst="rect">
            <a:avLst/>
          </a:prstGeom>
        </p:spPr>
        <p:txBody>
          <a:bodyPr>
            <a:normAutofit fontScale="90000"/>
          </a:bodyPr>
          <a:lstStyle/>
          <a:p>
            <a:pPr algn="ctr" defTabSz="795527">
              <a:defRPr sz="3132">
                <a:solidFill>
                  <a:srgbClr val="808080"/>
                </a:solidFill>
              </a:defRPr>
            </a:pPr>
            <a:r>
              <a:rPr lang="en-US" dirty="0"/>
              <a:t>Deliverable</a:t>
            </a:r>
            <a:r>
              <a:rPr dirty="0"/>
              <a:t>: </a:t>
            </a:r>
            <a:br>
              <a:rPr dirty="0"/>
            </a:br>
            <a:r>
              <a:rPr lang="en-US" dirty="0">
                <a:solidFill>
                  <a:srgbClr val="000000"/>
                </a:solidFill>
              </a:rPr>
              <a:t>AI Technical Test Specification</a:t>
            </a:r>
            <a:br>
              <a:rPr dirty="0">
                <a:solidFill>
                  <a:srgbClr val="000000"/>
                </a:solidFill>
              </a:rPr>
            </a:br>
            <a:endParaRPr dirty="0">
              <a:solidFill>
                <a:srgbClr val="000000"/>
              </a:solidFill>
            </a:endParaRPr>
          </a:p>
        </p:txBody>
      </p:sp>
      <p:sp>
        <p:nvSpPr>
          <p:cNvPr id="102" name="Untertitel 2"/>
          <p:cNvSpPr txBox="1">
            <a:spLocks noGrp="1"/>
          </p:cNvSpPr>
          <p:nvPr>
            <p:ph type="subTitle" sz="quarter" idx="1"/>
          </p:nvPr>
        </p:nvSpPr>
        <p:spPr>
          <a:xfrm>
            <a:off x="2431850" y="4365105"/>
            <a:ext cx="7560842" cy="1415009"/>
          </a:xfrm>
          <a:prstGeom prst="rect">
            <a:avLst/>
          </a:prstGeom>
        </p:spPr>
        <p:txBody>
          <a:bodyPr/>
          <a:lstStyle/>
          <a:p>
            <a:pPr>
              <a:lnSpc>
                <a:spcPct val="90000"/>
              </a:lnSpc>
              <a:spcBef>
                <a:spcPts val="0"/>
              </a:spcBef>
              <a:defRPr sz="2000"/>
            </a:pPr>
            <a:r>
              <a:rPr dirty="0"/>
              <a:t>Auss Abbood</a:t>
            </a:r>
          </a:p>
          <a:p>
            <a:pPr>
              <a:lnSpc>
                <a:spcPct val="90000"/>
              </a:lnSpc>
              <a:spcBef>
                <a:spcPts val="0"/>
              </a:spcBef>
              <a:defRPr sz="2000"/>
            </a:pPr>
            <a:r>
              <a:rPr dirty="0"/>
              <a:t> Robert Koch-Institute, Berlin, Germany</a:t>
            </a:r>
          </a:p>
          <a:p>
            <a:pPr>
              <a:lnSpc>
                <a:spcPct val="90000"/>
              </a:lnSpc>
              <a:spcBef>
                <a:spcPts val="0"/>
              </a:spcBef>
              <a:defRPr sz="2000"/>
            </a:pPr>
            <a:endParaRPr dirty="0"/>
          </a:p>
          <a:p>
            <a:pPr>
              <a:lnSpc>
                <a:spcPct val="90000"/>
              </a:lnSpc>
              <a:spcBef>
                <a:spcPts val="0"/>
              </a:spcBef>
              <a:defRPr sz="2800"/>
            </a:pPr>
            <a:r>
              <a:rPr lang="de-DE" sz="2400" dirty="0"/>
              <a:t>Helsinki 22th September 2022</a:t>
            </a:r>
            <a:endParaRPr sz="2400" dirty="0"/>
          </a:p>
        </p:txBody>
      </p:sp>
      <p:pic>
        <p:nvPicPr>
          <p:cNvPr id="103" name="Picture 4" descr="Picture 4"/>
          <p:cNvPicPr>
            <a:picLocks noChangeAspect="1"/>
          </p:cNvPicPr>
          <p:nvPr/>
        </p:nvPicPr>
        <p:blipFill>
          <a:blip r:embed="rId2"/>
          <a:stretch>
            <a:fillRect/>
          </a:stretch>
        </p:blipFill>
        <p:spPr>
          <a:xfrm>
            <a:off x="6528049" y="35670"/>
            <a:ext cx="4019895" cy="1730970"/>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Motivation</a:t>
            </a: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pPr>
              <a:lnSpc>
                <a:spcPct val="200000"/>
              </a:lnSpc>
            </a:pPr>
            <a:r>
              <a:rPr lang="en-US" sz="1800" dirty="0"/>
              <a:t>What are best practices in AI testing that TGs can adapt?</a:t>
            </a:r>
          </a:p>
          <a:p>
            <a:pPr>
              <a:lnSpc>
                <a:spcPct val="200000"/>
              </a:lnSpc>
            </a:pPr>
            <a:r>
              <a:rPr lang="en-US" sz="1800" dirty="0"/>
              <a:t>Which tests are specifically important for an assessment platform?</a:t>
            </a:r>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3</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192258C5-DA81-45F1-84C3-A2F7832B2D70}"/>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229990493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Background</a:t>
            </a: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dirty="0"/>
              <a:t>Contains SOTA in testing as described by books, International Software Testing Qualification Board, the National Institute for Standards and Technology and ISO/IEC/IEEE standards</a:t>
            </a:r>
          </a:p>
          <a:p>
            <a:pPr>
              <a:lnSpc>
                <a:spcPct val="200000"/>
              </a:lnSpc>
            </a:pPr>
            <a:r>
              <a:rPr lang="en-US" sz="1800" dirty="0"/>
              <a:t>A summary of commonly used terms and principles in software testing</a:t>
            </a:r>
          </a:p>
          <a:p>
            <a:pPr>
              <a:lnSpc>
                <a:spcPct val="200000"/>
              </a:lnSpc>
            </a:pPr>
            <a:r>
              <a:rPr lang="en-US" sz="1800" dirty="0"/>
              <a:t>Already slightly filtered for our purpose</a:t>
            </a:r>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4</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F190D9A3-B1D2-487D-9B7C-779ED1C93BBB}"/>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343409862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Testing principles</a:t>
            </a: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dirty="0"/>
              <a:t>Testing shows presence of errors, not their absence </a:t>
            </a:r>
          </a:p>
          <a:p>
            <a:r>
              <a:rPr lang="de-DE" sz="1800" dirty="0"/>
              <a:t>E</a:t>
            </a:r>
            <a:r>
              <a:rPr lang="en-US" sz="1800" dirty="0" err="1"/>
              <a:t>xhaustive</a:t>
            </a:r>
            <a:r>
              <a:rPr lang="en-US" sz="1800" dirty="0"/>
              <a:t> testing is usually not possible. What are other ways to achieve safety?</a:t>
            </a:r>
          </a:p>
          <a:p>
            <a:r>
              <a:rPr lang="de-DE" sz="1800" dirty="0"/>
              <a:t>T</a:t>
            </a:r>
            <a:r>
              <a:rPr lang="en-US" sz="1800" dirty="0" err="1"/>
              <a:t>esting</a:t>
            </a:r>
            <a:r>
              <a:rPr lang="en-US" sz="1800" dirty="0"/>
              <a:t> early on. Even during model development</a:t>
            </a:r>
          </a:p>
          <a:p>
            <a:r>
              <a:rPr lang="de-DE" sz="1800" dirty="0"/>
              <a:t>E</a:t>
            </a:r>
            <a:r>
              <a:rPr lang="en-US" sz="1800" dirty="0" err="1"/>
              <a:t>rrors</a:t>
            </a:r>
            <a:r>
              <a:rPr lang="en-US" sz="1800" dirty="0"/>
              <a:t> cluster together. In AI, discuss errors in teams of technical and subject matter experts</a:t>
            </a:r>
          </a:p>
          <a:p>
            <a:r>
              <a:rPr lang="de-DE" sz="1800" dirty="0"/>
              <a:t>T</a:t>
            </a:r>
            <a:r>
              <a:rPr lang="en-US" sz="1800" dirty="0" err="1"/>
              <a:t>ests</a:t>
            </a:r>
            <a:r>
              <a:rPr lang="en-US" sz="1800" dirty="0"/>
              <a:t> and test data need to be updated regularly. Pesticide paradox.</a:t>
            </a:r>
          </a:p>
          <a:p>
            <a:r>
              <a:rPr lang="de-DE" sz="1800" dirty="0"/>
              <a:t>T</a:t>
            </a:r>
            <a:r>
              <a:rPr lang="en-US" sz="1800" dirty="0" err="1"/>
              <a:t>esting</a:t>
            </a:r>
            <a:r>
              <a:rPr lang="en-US" sz="1800" dirty="0"/>
              <a:t> depends on purpose and environment of software</a:t>
            </a:r>
          </a:p>
          <a:p>
            <a:r>
              <a:rPr lang="de-DE" sz="1800" dirty="0"/>
              <a:t>E</a:t>
            </a:r>
            <a:r>
              <a:rPr lang="en-US" sz="1800" dirty="0" err="1"/>
              <a:t>rror</a:t>
            </a:r>
            <a:r>
              <a:rPr lang="en-US" sz="1800" dirty="0"/>
              <a:t>-free does not equate to user satisfaction</a:t>
            </a:r>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5</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E609A460-7993-4114-9D9F-6547B16CB5C7}"/>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84296714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Test levels</a:t>
            </a: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de-DE" sz="1800" dirty="0"/>
              <a:t>Unit/</a:t>
            </a:r>
            <a:r>
              <a:rPr lang="de-DE" sz="1800" dirty="0" err="1"/>
              <a:t>component</a:t>
            </a:r>
            <a:r>
              <a:rPr lang="de-DE" sz="1800" dirty="0"/>
              <a:t> </a:t>
            </a:r>
            <a:r>
              <a:rPr lang="de-DE" sz="1800" dirty="0" err="1"/>
              <a:t>testing</a:t>
            </a:r>
            <a:endParaRPr lang="de-DE" sz="1800" dirty="0"/>
          </a:p>
          <a:p>
            <a:r>
              <a:rPr lang="de-DE" sz="1800" dirty="0"/>
              <a:t>Integration </a:t>
            </a:r>
            <a:r>
              <a:rPr lang="de-DE" sz="1800" dirty="0" err="1"/>
              <a:t>testing</a:t>
            </a:r>
            <a:endParaRPr lang="de-DE" sz="1800" dirty="0"/>
          </a:p>
          <a:p>
            <a:r>
              <a:rPr lang="de-DE" sz="1800" dirty="0"/>
              <a:t>System </a:t>
            </a:r>
            <a:r>
              <a:rPr lang="de-DE" sz="1800" dirty="0" err="1"/>
              <a:t>testing</a:t>
            </a:r>
            <a:endParaRPr lang="de-DE" sz="1800" dirty="0"/>
          </a:p>
          <a:p>
            <a:pPr marL="0" indent="0">
              <a:buNone/>
            </a:pPr>
            <a:endParaRPr lang="en-US" sz="1800" dirty="0"/>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6</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52ABF545-0AFB-40B6-A1D3-95E46F0009D7}"/>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195926056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de-DE" dirty="0"/>
              <a:t>Test </a:t>
            </a:r>
            <a:r>
              <a:rPr lang="de-DE" dirty="0" err="1"/>
              <a:t>types</a:t>
            </a:r>
            <a:endParaRPr dirty="0"/>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7</a:t>
            </a:fld>
            <a:endParaRPr kern="0">
              <a:latin typeface="Calibri"/>
              <a:cs typeface="Calibri"/>
              <a:sym typeface="Calibri"/>
            </a:endParaRPr>
          </a:p>
        </p:txBody>
      </p:sp>
      <p:graphicFrame>
        <p:nvGraphicFramePr>
          <p:cNvPr id="3" name="Tabelle 2"/>
          <p:cNvGraphicFramePr>
            <a:graphicFrameLocks noGrp="1"/>
          </p:cNvGraphicFramePr>
          <p:nvPr/>
        </p:nvGraphicFramePr>
        <p:xfrm>
          <a:off x="2057400" y="1493047"/>
          <a:ext cx="7696200" cy="4920488"/>
        </p:xfrm>
        <a:graphic>
          <a:graphicData uri="http://schemas.openxmlformats.org/drawingml/2006/table">
            <a:tbl>
              <a:tblPr firstRow="1" firstCol="1" bandRow="1">
                <a:tableStyleId>{5940675A-B579-460E-94D1-54222C63F5DA}</a:tableStyleId>
              </a:tblPr>
              <a:tblGrid>
                <a:gridCol w="1752599">
                  <a:extLst>
                    <a:ext uri="{9D8B030D-6E8A-4147-A177-3AD203B41FA5}">
                      <a16:colId xmlns:a16="http://schemas.microsoft.com/office/drawing/2014/main" val="20000"/>
                    </a:ext>
                  </a:extLst>
                </a:gridCol>
                <a:gridCol w="5943601">
                  <a:extLst>
                    <a:ext uri="{9D8B030D-6E8A-4147-A177-3AD203B41FA5}">
                      <a16:colId xmlns:a16="http://schemas.microsoft.com/office/drawing/2014/main" val="20001"/>
                    </a:ext>
                  </a:extLst>
                </a:gridCol>
              </a:tblGrid>
              <a:tr h="304800">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Test Type</a:t>
                      </a:r>
                      <a:endParaRPr lang="en-US" sz="1100" b="1" dirty="0">
                        <a:effectLst/>
                        <a:latin typeface="Times New Roman"/>
                        <a:ea typeface="Times New Roman"/>
                        <a:cs typeface="Times New Roman"/>
                      </a:endParaRPr>
                    </a:p>
                  </a:txBody>
                  <a:tcPr marL="27036" marR="27036" marT="0" marB="0"/>
                </a:tc>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Explanation</a:t>
                      </a:r>
                      <a:endParaRPr lang="en-US" sz="1100" b="1"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0"/>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what the system should do by specifying some precondition, running code and then compare the result of this execution with some postcondition. It is applied at each level of testing although in acceptance testing most implemented functions should already work. A measure of thoroughness of functional testing is coverage.</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1"/>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Non-functional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 how well a system performs. This includes testing of usability, performance efficiency, or security of a system and other characteristics found at ISO/IEC 25010. This test can be performed on all levels of test. Coverage for non-functional testing means how many of such characteristics were tested for.</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2"/>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White-box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the internal structure of a system or its implementation. Its is mostly tested in component and system testing. Coverage in this test measures the proportion of code components that have been tested as is part of component and </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3"/>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Black-box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Opposed to white-box testing, here we treat software as a black box with no knowledge on how software achieves its intended functionality. Merely the output of this form of testing is compared with the expected output or behaviour. The advantage of black-box testing is that no programming knowledge is required and therefore well equipped to detect biases that arise if only programmer write and test software. This test can be applied at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4"/>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Maintenance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changes of already delivered software for functional and non-functional quality characteristics.</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5"/>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Static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Form of testing that does not execute code but manually examines the system, i.</a:t>
                      </a:r>
                      <a:r>
                        <a:rPr lang="en-GB" sz="900">
                          <a:effectLst/>
                        </a:rPr>
                        <a:t>e., </a:t>
                      </a:r>
                      <a:r>
                        <a:rPr lang="en-GB" sz="900" dirty="0">
                          <a:effectLst/>
                        </a:rPr>
                        <a:t>through reviews, linters, or formal proofs of the program.</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6"/>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Change-related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whether changes corrected (confirmation testing) or caused errors (regression testing). Change-related testing can be applied on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7"/>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Destructive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This tests aims to make the software fail by proving unintended inputs which tests the robustness of the software. This can be applied on all levels of software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8"/>
                  </a:ext>
                </a:extLst>
              </a:tr>
            </a:tbl>
          </a:graphicData>
        </a:graphic>
      </p:graphicFrame>
      <p:sp>
        <p:nvSpPr>
          <p:cNvPr id="7" name="Fußzeilenplatzhalter 3">
            <a:extLst>
              <a:ext uri="{FF2B5EF4-FFF2-40B4-BE49-F238E27FC236}">
                <a16:creationId xmlns:a16="http://schemas.microsoft.com/office/drawing/2014/main" id="{ED0A58C4-EB4D-4507-BCC4-1130228622F2}"/>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161042492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AI testing</a:t>
            </a: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en-US" sz="1800" dirty="0"/>
              <a:t>No big difference: Cryptographic or scientific software usually also hard to test</a:t>
            </a:r>
          </a:p>
          <a:p>
            <a:r>
              <a:rPr lang="de-DE" sz="1800" dirty="0"/>
              <a:t>Base recipe</a:t>
            </a:r>
          </a:p>
          <a:p>
            <a:pPr lvl="1"/>
            <a:r>
              <a:rPr lang="de-DE" sz="1800" dirty="0" err="1"/>
              <a:t>Metrics</a:t>
            </a:r>
            <a:endParaRPr lang="de-DE" sz="1800" dirty="0"/>
          </a:p>
          <a:p>
            <a:pPr lvl="1"/>
            <a:r>
              <a:rPr lang="de-DE" sz="1800" dirty="0"/>
              <a:t>Data/Benchmark</a:t>
            </a:r>
          </a:p>
          <a:p>
            <a:pPr lvl="1"/>
            <a:r>
              <a:rPr lang="en-US" sz="1800" dirty="0"/>
              <a:t>Discriminatory</a:t>
            </a:r>
            <a:r>
              <a:rPr lang="de-DE" sz="1800" dirty="0"/>
              <a:t> (</a:t>
            </a:r>
            <a:r>
              <a:rPr lang="de-DE" sz="1800" dirty="0" err="1"/>
              <a:t>subject</a:t>
            </a:r>
            <a:r>
              <a:rPr lang="de-DE" sz="1800" dirty="0"/>
              <a:t> matter </a:t>
            </a:r>
            <a:r>
              <a:rPr lang="de-DE" sz="1800" dirty="0" err="1"/>
              <a:t>experts</a:t>
            </a:r>
            <a:r>
              <a:rPr lang="de-DE" sz="1800" dirty="0"/>
              <a:t>)</a:t>
            </a:r>
          </a:p>
          <a:p>
            <a:pPr lvl="1"/>
            <a:r>
              <a:rPr lang="de-DE" sz="1800" dirty="0"/>
              <a:t>Code (</a:t>
            </a:r>
            <a:r>
              <a:rPr lang="de-DE" sz="1800" dirty="0" err="1"/>
              <a:t>mostly</a:t>
            </a:r>
            <a:r>
              <a:rPr lang="de-DE" sz="1800" dirty="0"/>
              <a:t> dealt </a:t>
            </a:r>
            <a:r>
              <a:rPr lang="de-DE" sz="1800" dirty="0" err="1"/>
              <a:t>with</a:t>
            </a:r>
            <a:r>
              <a:rPr lang="de-DE" sz="1800" dirty="0"/>
              <a:t> </a:t>
            </a:r>
            <a:r>
              <a:rPr lang="de-DE" sz="1800" dirty="0" err="1"/>
              <a:t>through</a:t>
            </a:r>
            <a:r>
              <a:rPr lang="de-DE" sz="1800" dirty="0"/>
              <a:t> </a:t>
            </a:r>
            <a:r>
              <a:rPr lang="de-DE" sz="1800" dirty="0" err="1"/>
              <a:t>libraries</a:t>
            </a:r>
            <a:r>
              <a:rPr lang="de-DE" sz="1800" dirty="0"/>
              <a:t>)</a:t>
            </a:r>
          </a:p>
          <a:p>
            <a:pPr marL="0" indent="0">
              <a:buNone/>
            </a:pPr>
            <a:endParaRPr lang="en-US" sz="1800" dirty="0"/>
          </a:p>
          <a:p>
            <a:pPr marL="0" indent="0">
              <a:buNone/>
            </a:pPr>
            <a:endParaRPr lang="en-US" sz="1800" dirty="0"/>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8</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BC9479AB-5C37-4380-89B6-B62B70281A1C}"/>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254341101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AI testing</a:t>
            </a:r>
            <a:endParaRPr dirty="0"/>
          </a:p>
        </p:txBody>
      </p:sp>
      <p:sp>
        <p:nvSpPr>
          <p:cNvPr id="200" name="Inhaltsplatzhalter 2"/>
          <p:cNvSpPr txBox="1">
            <a:spLocks noGrp="1"/>
          </p:cNvSpPr>
          <p:nvPr>
            <p:ph type="body" idx="1"/>
          </p:nvPr>
        </p:nvSpPr>
        <p:spPr>
          <a:xfrm>
            <a:off x="1991544" y="1628800"/>
            <a:ext cx="8229601" cy="3528393"/>
          </a:xfrm>
          <a:prstGeom prst="rect">
            <a:avLst/>
          </a:prstGeom>
        </p:spPr>
        <p:txBody>
          <a:bodyPr>
            <a:normAutofit/>
          </a:bodyPr>
          <a:lstStyle/>
          <a:p>
            <a:r>
              <a:rPr lang="de-DE" sz="1800" dirty="0" err="1"/>
              <a:t>Metamorphic</a:t>
            </a:r>
            <a:r>
              <a:rPr lang="de-DE" sz="1800" dirty="0"/>
              <a:t> </a:t>
            </a:r>
            <a:r>
              <a:rPr lang="de-DE" sz="1800" dirty="0" err="1"/>
              <a:t>testing</a:t>
            </a:r>
            <a:r>
              <a:rPr lang="de-DE" sz="1800" dirty="0"/>
              <a:t> </a:t>
            </a:r>
            <a:r>
              <a:rPr lang="de-DE" sz="1800" dirty="0" err="1"/>
              <a:t>seems</a:t>
            </a:r>
            <a:r>
              <a:rPr lang="de-DE" sz="1800" dirty="0"/>
              <a:t> promising:</a:t>
            </a:r>
          </a:p>
          <a:p>
            <a:pPr lvl="1"/>
            <a:r>
              <a:rPr lang="de-DE" sz="1800" dirty="0"/>
              <a:t>Test </a:t>
            </a:r>
            <a:r>
              <a:rPr lang="de-DE" sz="1800" dirty="0" err="1"/>
              <a:t>coverage</a:t>
            </a:r>
            <a:r>
              <a:rPr lang="de-DE" sz="1800" dirty="0"/>
              <a:t> </a:t>
            </a:r>
            <a:r>
              <a:rPr lang="de-DE" sz="1800" dirty="0" err="1"/>
              <a:t>does</a:t>
            </a:r>
            <a:r>
              <a:rPr lang="de-DE" sz="1800" dirty="0"/>
              <a:t> not </a:t>
            </a:r>
            <a:r>
              <a:rPr lang="de-DE" sz="1800" dirty="0" err="1"/>
              <a:t>equate</a:t>
            </a:r>
            <a:r>
              <a:rPr lang="de-DE" sz="1800" dirty="0"/>
              <a:t> </a:t>
            </a:r>
            <a:r>
              <a:rPr lang="de-DE" sz="1800" dirty="0" err="1"/>
              <a:t>neuron</a:t>
            </a:r>
            <a:r>
              <a:rPr lang="de-DE" sz="1800" dirty="0"/>
              <a:t> </a:t>
            </a:r>
            <a:r>
              <a:rPr lang="de-DE" sz="1800" dirty="0" err="1"/>
              <a:t>activity</a:t>
            </a:r>
            <a:endParaRPr lang="de-DE" sz="1800" dirty="0"/>
          </a:p>
          <a:p>
            <a:pPr lvl="1"/>
            <a:r>
              <a:rPr lang="de-DE" sz="1800" dirty="0"/>
              <a:t>Use </a:t>
            </a:r>
            <a:r>
              <a:rPr lang="de-DE" sz="1800" dirty="0" err="1"/>
              <a:t>other</a:t>
            </a:r>
            <a:r>
              <a:rPr lang="de-DE" sz="1800" dirty="0"/>
              <a:t> </a:t>
            </a:r>
            <a:r>
              <a:rPr lang="de-DE" sz="1800" dirty="0" err="1"/>
              <a:t>model</a:t>
            </a:r>
            <a:r>
              <a:rPr lang="de-DE" sz="1800" dirty="0"/>
              <a:t> </a:t>
            </a:r>
            <a:r>
              <a:rPr lang="de-DE" sz="1800" dirty="0" err="1"/>
              <a:t>to</a:t>
            </a:r>
            <a:r>
              <a:rPr lang="de-DE" sz="1800" dirty="0"/>
              <a:t> </a:t>
            </a:r>
            <a:r>
              <a:rPr lang="de-DE" sz="1800" dirty="0" err="1"/>
              <a:t>maximize</a:t>
            </a:r>
            <a:r>
              <a:rPr lang="de-DE" sz="1800" dirty="0"/>
              <a:t> </a:t>
            </a:r>
            <a:r>
              <a:rPr lang="de-DE" sz="1800" dirty="0" err="1"/>
              <a:t>neuron</a:t>
            </a:r>
            <a:r>
              <a:rPr lang="de-DE" sz="1800" dirty="0"/>
              <a:t> </a:t>
            </a:r>
            <a:r>
              <a:rPr lang="de-DE" sz="1800" dirty="0" err="1"/>
              <a:t>activity</a:t>
            </a:r>
            <a:endParaRPr lang="de-DE" sz="1800" dirty="0"/>
          </a:p>
          <a:p>
            <a:pPr lvl="1"/>
            <a:r>
              <a:rPr lang="de-DE" sz="1800" dirty="0"/>
              <a:t>Create </a:t>
            </a:r>
            <a:r>
              <a:rPr lang="de-DE" sz="1800" dirty="0" err="1"/>
              <a:t>two</a:t>
            </a:r>
            <a:r>
              <a:rPr lang="de-DE" sz="1800" dirty="0"/>
              <a:t> </a:t>
            </a:r>
            <a:r>
              <a:rPr lang="de-DE" sz="1800" dirty="0" err="1"/>
              <a:t>sets</a:t>
            </a:r>
            <a:r>
              <a:rPr lang="de-DE" sz="1800" dirty="0"/>
              <a:t> </a:t>
            </a:r>
            <a:r>
              <a:rPr lang="de-DE" sz="1800" dirty="0" err="1"/>
              <a:t>of</a:t>
            </a:r>
            <a:r>
              <a:rPr lang="de-DE" sz="1800" dirty="0"/>
              <a:t> </a:t>
            </a:r>
            <a:r>
              <a:rPr lang="de-DE" sz="1800" dirty="0" err="1"/>
              <a:t>inputs</a:t>
            </a:r>
            <a:r>
              <a:rPr lang="de-DE" sz="1800" dirty="0"/>
              <a:t> (</a:t>
            </a:r>
            <a:r>
              <a:rPr lang="de-DE" sz="1800" dirty="0" err="1"/>
              <a:t>raw</a:t>
            </a:r>
            <a:r>
              <a:rPr lang="de-DE" sz="1800" dirty="0"/>
              <a:t> and </a:t>
            </a:r>
            <a:r>
              <a:rPr lang="de-DE" sz="1800" dirty="0" err="1"/>
              <a:t>modfied</a:t>
            </a:r>
            <a:r>
              <a:rPr lang="de-DE" sz="1800" dirty="0"/>
              <a:t>) </a:t>
            </a:r>
            <a:r>
              <a:rPr lang="de-DE" sz="1800" dirty="0" err="1"/>
              <a:t>with</a:t>
            </a:r>
            <a:r>
              <a:rPr lang="de-DE" sz="1800" dirty="0"/>
              <a:t> an </a:t>
            </a:r>
            <a:r>
              <a:rPr lang="de-DE" sz="1800" dirty="0" err="1"/>
              <a:t>expected</a:t>
            </a:r>
            <a:r>
              <a:rPr lang="de-DE" sz="1800" dirty="0"/>
              <a:t> </a:t>
            </a:r>
            <a:r>
              <a:rPr lang="de-DE" sz="1800" dirty="0" err="1"/>
              <a:t>change</a:t>
            </a:r>
            <a:r>
              <a:rPr lang="de-DE" sz="1800" dirty="0"/>
              <a:t> (pseudo </a:t>
            </a:r>
            <a:r>
              <a:rPr lang="de-DE" sz="1800" dirty="0" err="1"/>
              <a:t>oracle</a:t>
            </a:r>
            <a:r>
              <a:rPr lang="de-DE" sz="1800" dirty="0"/>
              <a:t>)</a:t>
            </a:r>
          </a:p>
          <a:p>
            <a:pPr lvl="1"/>
            <a:r>
              <a:rPr lang="de-DE" sz="1800" dirty="0" err="1"/>
              <a:t>Verify</a:t>
            </a:r>
            <a:r>
              <a:rPr lang="de-DE" sz="1800" dirty="0"/>
              <a:t> and </a:t>
            </a:r>
            <a:r>
              <a:rPr lang="de-DE" sz="1800" dirty="0" err="1"/>
              <a:t>validate</a:t>
            </a:r>
            <a:endParaRPr lang="de-DE" sz="1800" dirty="0"/>
          </a:p>
          <a:p>
            <a:pPr marL="0" indent="0">
              <a:buNone/>
            </a:pPr>
            <a:endParaRPr lang="en-US" sz="1800" dirty="0"/>
          </a:p>
          <a:p>
            <a:pPr marL="0" indent="0">
              <a:buNone/>
            </a:pPr>
            <a:endParaRPr lang="en-US" sz="1800" dirty="0"/>
          </a:p>
        </p:txBody>
      </p:sp>
      <p:sp>
        <p:nvSpPr>
          <p:cNvPr id="201" name="Foliennummernplatzhalter 4"/>
          <p:cNvSpPr txBox="1">
            <a:spLocks noGrp="1"/>
          </p:cNvSpPr>
          <p:nvPr>
            <p:ph type="sldNum" sz="quarter" idx="2"/>
          </p:nvPr>
        </p:nvSpPr>
        <p:spPr>
          <a:xfrm>
            <a:off x="10039922" y="6400414"/>
            <a:ext cx="170879" cy="27699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defTabSz="914400" hangingPunct="0">
              <a:defRPr/>
            </a:pPr>
            <a:fld id="{86CB4B4D-7CA3-9044-876B-883B54F8677D}" type="slidenum">
              <a:rPr kern="0">
                <a:latin typeface="Calibri"/>
                <a:cs typeface="Calibri"/>
                <a:sym typeface="Calibri"/>
              </a:rPr>
              <a:pPr defTabSz="914400" hangingPunct="0">
                <a:defRPr/>
              </a:pPr>
              <a:t>9</a:t>
            </a:fld>
            <a:endParaRPr kern="0">
              <a:latin typeface="Calibri"/>
              <a:cs typeface="Calibri"/>
              <a:sym typeface="Calibri"/>
            </a:endParaRPr>
          </a:p>
        </p:txBody>
      </p:sp>
      <p:sp>
        <p:nvSpPr>
          <p:cNvPr id="6" name="Fußzeilenplatzhalter 3">
            <a:extLst>
              <a:ext uri="{FF2B5EF4-FFF2-40B4-BE49-F238E27FC236}">
                <a16:creationId xmlns:a16="http://schemas.microsoft.com/office/drawing/2014/main" id="{6E750A0D-59F9-40B4-BEA4-0780CE1C105C}"/>
              </a:ext>
            </a:extLst>
          </p:cNvPr>
          <p:cNvSpPr txBox="1"/>
          <p:nvPr/>
        </p:nvSpPr>
        <p:spPr>
          <a:xfrm>
            <a:off x="4693921" y="6400414"/>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defTabSz="914400" hangingPunct="0">
              <a:defRPr/>
            </a:pPr>
            <a:r>
              <a:rPr lang="en-US" kern="0" dirty="0">
                <a:latin typeface="Calibri"/>
                <a:cs typeface="Calibri"/>
                <a:sym typeface="Calibri"/>
              </a:rPr>
              <a:t>AI Technical Test Specification </a:t>
            </a:r>
            <a:r>
              <a:rPr kern="0" dirty="0">
                <a:latin typeface="Calibri"/>
                <a:cs typeface="Calibri"/>
                <a:sym typeface="Calibri"/>
              </a:rPr>
              <a:t>- FG-AI4</a:t>
            </a:r>
            <a:r>
              <a:rPr lang="de-DE" kern="0" dirty="0">
                <a:latin typeface="Calibri"/>
                <a:cs typeface="Calibri"/>
                <a:sym typeface="Calibri"/>
              </a:rPr>
              <a:t>P</a:t>
            </a:r>
            <a:endParaRPr kern="0" dirty="0">
              <a:latin typeface="Calibri"/>
              <a:cs typeface="Calibri"/>
              <a:sym typeface="Calibri"/>
            </a:endParaRPr>
          </a:p>
        </p:txBody>
      </p:sp>
    </p:spTree>
    <p:extLst>
      <p:ext uri="{BB962C8B-B14F-4D97-AF65-F5344CB8AC3E}">
        <p14:creationId xmlns:p14="http://schemas.microsoft.com/office/powerpoint/2010/main" val="1269708566"/>
      </p:ext>
    </p:extLst>
  </p:cSld>
  <p:clrMapOvr>
    <a:masterClrMapping/>
  </p:clrMapOvr>
  <p:transition spd="med"/>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AI4H-P-000_PPT-Template-16x9 (1).pptx" id="{72FCC53A-509C-4EB6-959A-663D50647B4C}" vid="{5B430A4E-06E2-42FE-86AD-20A99DDD16B3}"/>
    </a:ext>
  </a:extLst>
</a:theme>
</file>

<file path=ppt/theme/theme2.xml><?xml version="1.0" encoding="utf-8"?>
<a:theme xmlns:a="http://schemas.openxmlformats.org/drawingml/2006/main" name="Larissa">
  <a:themeElements>
    <a:clrScheme name="Larissa">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Larissa">
      <a:majorFont>
        <a:latin typeface="Calibri"/>
        <a:ea typeface="Calibri"/>
        <a:cs typeface="Calibri"/>
      </a:majorFont>
      <a:minorFont>
        <a:latin typeface="Helvetica"/>
        <a:ea typeface="Helvetica"/>
        <a:cs typeface="Helvetic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1C40A11-7533-4264-9C22-B163E63D69AA}"/>
</file>

<file path=customXml/itemProps2.xml><?xml version="1.0" encoding="utf-8"?>
<ds:datastoreItem xmlns:ds="http://schemas.openxmlformats.org/officeDocument/2006/customXml" ds:itemID="{263EDF69-883F-4630-8D5D-47FF3AA110B2}"/>
</file>

<file path=customXml/itemProps3.xml><?xml version="1.0" encoding="utf-8"?>
<ds:datastoreItem xmlns:ds="http://schemas.openxmlformats.org/officeDocument/2006/customXml" ds:itemID="{8D757891-533E-4B08-9CC2-432445C0232A}"/>
</file>

<file path=docProps/app.xml><?xml version="1.0" encoding="utf-8"?>
<Properties xmlns="http://schemas.openxmlformats.org/officeDocument/2006/extended-properties" xmlns:vt="http://schemas.openxmlformats.org/officeDocument/2006/docPropsVTypes">
  <Template>FGAI4H-P-000_PPT-Template-16x9 (1)</Template>
  <TotalTime>5</TotalTime>
  <Words>957</Words>
  <Application>Microsoft Office PowerPoint</Application>
  <PresentationFormat>Widescreen</PresentationFormat>
  <Paragraphs>114</Paragraphs>
  <Slides>13</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等线</vt:lpstr>
      <vt:lpstr>Arial</vt:lpstr>
      <vt:lpstr>Calibri</vt:lpstr>
      <vt:lpstr>Calibri Light</vt:lpstr>
      <vt:lpstr>Helvetica</vt:lpstr>
      <vt:lpstr>Times New Roman</vt:lpstr>
      <vt:lpstr>Office 主题​​</vt:lpstr>
      <vt:lpstr>Larissa</vt:lpstr>
      <vt:lpstr>PowerPoint Presentation</vt:lpstr>
      <vt:lpstr>Deliverable:  AI Technical Test Specification </vt:lpstr>
      <vt:lpstr>Motivation</vt:lpstr>
      <vt:lpstr>Background</vt:lpstr>
      <vt:lpstr>Testing principles</vt:lpstr>
      <vt:lpstr>Test levels</vt:lpstr>
      <vt:lpstr>Test types</vt:lpstr>
      <vt:lpstr>AI testing</vt:lpstr>
      <vt:lpstr>AI testing</vt:lpstr>
      <vt:lpstr>ML ops as an addition </vt:lpstr>
      <vt:lpstr>ML ops as an addition </vt:lpstr>
      <vt:lpstr>Leaderboard probing </vt:lpstr>
      <vt:lpstr>Outlook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Att.1 – Presentation – DEL7.2 Update: AI technical test specification</dc:title>
  <dc:creator>TSB (HT)</dc:creator>
  <cp:lastModifiedBy>TSB (HT)</cp:lastModifiedBy>
  <cp:revision>2</cp:revision>
  <cp:lastPrinted>2019-04-04T08:49:31Z</cp:lastPrinted>
  <dcterms:created xsi:type="dcterms:W3CDTF">2022-09-22T07:24:36Z</dcterms:created>
  <dcterms:modified xsi:type="dcterms:W3CDTF">2022-09-22T07:29:42Z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