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31"/>
  </p:notesMasterIdLst>
  <p:sldIdLst>
    <p:sldId id="256" r:id="rId6"/>
    <p:sldId id="257" r:id="rId7"/>
    <p:sldId id="258" r:id="rId8"/>
    <p:sldId id="259" r:id="rId9"/>
    <p:sldId id="260" r:id="rId10"/>
    <p:sldId id="261" r:id="rId11"/>
    <p:sldId id="262" r:id="rId12"/>
    <p:sldId id="263" r:id="rId13"/>
    <p:sldId id="265" r:id="rId14"/>
    <p:sldId id="267" r:id="rId15"/>
    <p:sldId id="1060" r:id="rId16"/>
    <p:sldId id="1061" r:id="rId17"/>
    <p:sldId id="270" r:id="rId18"/>
    <p:sldId id="266" r:id="rId19"/>
    <p:sldId id="271" r:id="rId20"/>
    <p:sldId id="264" r:id="rId21"/>
    <p:sldId id="1059" r:id="rId22"/>
    <p:sldId id="1063" r:id="rId23"/>
    <p:sldId id="269" r:id="rId24"/>
    <p:sldId id="1064" r:id="rId25"/>
    <p:sldId id="1065" r:id="rId26"/>
    <p:sldId id="1066" r:id="rId27"/>
    <p:sldId id="1067" r:id="rId28"/>
    <p:sldId id="268" r:id="rId29"/>
    <p:sldId id="1062" r:id="rId30"/>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2029" autoAdjust="0"/>
  </p:normalViewPr>
  <p:slideViewPr>
    <p:cSldViewPr snapToGrid="0">
      <p:cViewPr varScale="1">
        <p:scale>
          <a:sx n="119" d="100"/>
          <a:sy n="119" d="100"/>
        </p:scale>
        <p:origin x="9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9378A75F-2924-419E-A2B9-0B6F81294D43}" type="datetimeFigureOut">
              <a:rPr lang="zh-CN" altLang="en-US" smtClean="0"/>
              <a:t>2022/9/22</a:t>
            </a:fld>
            <a:endParaRPr lang="zh-CN" altLang="en-US"/>
          </a:p>
        </p:txBody>
      </p:sp>
      <p:sp>
        <p:nvSpPr>
          <p:cNvPr id="4" name="幻灯片图像占位符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245FDEC2-DF3E-4D08-A694-69CAF3C42812}" type="slidenum">
              <a:rPr lang="zh-CN" altLang="en-US" smtClean="0"/>
              <a:t>‹#›</a:t>
            </a:fld>
            <a:endParaRPr lang="zh-CN" altLang="en-US"/>
          </a:p>
        </p:txBody>
      </p:sp>
    </p:spTree>
    <p:extLst>
      <p:ext uri="{BB962C8B-B14F-4D97-AF65-F5344CB8AC3E}">
        <p14:creationId xmlns:p14="http://schemas.microsoft.com/office/powerpoint/2010/main" val="1710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45FDEC2-DF3E-4D08-A694-69CAF3C42812}" type="slidenum">
              <a:rPr lang="zh-CN" altLang="en-US" smtClean="0"/>
              <a:t>1</a:t>
            </a:fld>
            <a:endParaRPr lang="zh-CN" altLang="en-US"/>
          </a:p>
        </p:txBody>
      </p:sp>
    </p:spTree>
    <p:extLst>
      <p:ext uri="{BB962C8B-B14F-4D97-AF65-F5344CB8AC3E}">
        <p14:creationId xmlns:p14="http://schemas.microsoft.com/office/powerpoint/2010/main" val="3534284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To further investigate the procedural aspect of dental experts’ gaze, we looked at the transition behavior of the scan paths. We looked at how often the gaze transitions to a neighboring tooth (e.g., tooth 24 to tooth 25) v/s a not so neighboring tooth (e.g., tooth 27 to tooth 34). When there are a high number of transitions to the next nearest tooth, this gaze strategy can be indicative of systematic search thoroughly moving in a semi-linear fashion between the teeth. Both the groups showed a systematic search pattern. Small differences were observed which pertain to the possibility that in the AI group, dentists may have felt a lesser need to systematically search the radiograph owing to the assistance from the AI tool. </a:t>
            </a:r>
            <a:endParaRPr lang="en-DE" sz="1800" dirty="0">
              <a:effectLst/>
              <a:latin typeface="Times New Roman" panose="02020603050405020304" pitchFamily="18" charset="0"/>
              <a:ea typeface="Times New Roman" panose="02020603050405020304" pitchFamily="18" charset="0"/>
            </a:endParaRPr>
          </a:p>
          <a:p>
            <a:endParaRPr lang="en-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987B4-B829-4700-B4A3-711697204683}"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4333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987B4-B829-4700-B4A3-711697204683}"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4818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Median time to first fixation was shorter for restorations than for caries. This may be</a:t>
            </a:r>
            <a:r>
              <a:rPr lang="en-DE" sz="1200" dirty="0">
                <a:solidFill>
                  <a:srgbClr val="70AD47"/>
                </a:solidFill>
                <a:effectLst/>
                <a:latin typeface="Times New Roman" panose="02020603050405020304" pitchFamily="18" charset="0"/>
                <a:ea typeface="Calibri" panose="020F0502020204030204" pitchFamily="34" charset="0"/>
                <a:cs typeface="Segoe UI" panose="020B0502040204020203" pitchFamily="34" charset="0"/>
              </a:rPr>
              <a:t> because restorations are </a:t>
            </a:r>
            <a:r>
              <a:rPr lang="en-US" sz="1200" dirty="0">
                <a:solidFill>
                  <a:srgbClr val="70AD47"/>
                </a:solidFill>
                <a:effectLst/>
                <a:latin typeface="Times New Roman" panose="02020603050405020304" pitchFamily="18" charset="0"/>
                <a:ea typeface="Calibri" panose="020F0502020204030204" pitchFamily="34" charset="0"/>
                <a:cs typeface="Segoe UI" panose="020B0502040204020203" pitchFamily="34" charset="0"/>
              </a:rPr>
              <a:t>usually </a:t>
            </a:r>
            <a:r>
              <a:rPr lang="en-DE" sz="1200" dirty="0">
                <a:solidFill>
                  <a:srgbClr val="70AD47"/>
                </a:solidFill>
                <a:effectLst/>
                <a:latin typeface="Times New Roman" panose="02020603050405020304" pitchFamily="18" charset="0"/>
                <a:ea typeface="Calibri" panose="020F0502020204030204" pitchFamily="34" charset="0"/>
                <a:cs typeface="Segoe UI" panose="020B0502040204020203" pitchFamily="34" charset="0"/>
              </a:rPr>
              <a:t>spatially larger than caries hence more likely to </a:t>
            </a:r>
            <a:r>
              <a:rPr lang="en-US" sz="1200" dirty="0">
                <a:solidFill>
                  <a:srgbClr val="70AD47"/>
                </a:solidFill>
                <a:effectLst/>
                <a:latin typeface="Times New Roman" panose="02020603050405020304" pitchFamily="18" charset="0"/>
                <a:ea typeface="Calibri" panose="020F0502020204030204" pitchFamily="34" charset="0"/>
                <a:cs typeface="Segoe UI" panose="020B0502040204020203" pitchFamily="34" charset="0"/>
              </a:rPr>
              <a:t>attract the dentists’ </a:t>
            </a:r>
            <a:r>
              <a:rPr lang="en-DE" sz="1200" dirty="0">
                <a:solidFill>
                  <a:srgbClr val="70AD47"/>
                </a:solidFill>
                <a:effectLst/>
                <a:latin typeface="Times New Roman" panose="02020603050405020304" pitchFamily="18" charset="0"/>
                <a:ea typeface="Calibri" panose="020F0502020204030204" pitchFamily="34" charset="0"/>
                <a:cs typeface="Segoe UI" panose="020B0502040204020203" pitchFamily="34" charset="0"/>
              </a:rPr>
              <a:t>attention first and also easier to notice, especially if they are </a:t>
            </a:r>
            <a:r>
              <a:rPr lang="en-US" sz="1200" dirty="0">
                <a:solidFill>
                  <a:srgbClr val="70AD47"/>
                </a:solidFill>
                <a:effectLst/>
                <a:latin typeface="Times New Roman" panose="02020603050405020304" pitchFamily="18" charset="0"/>
                <a:ea typeface="Calibri" panose="020F0502020204030204" pitchFamily="34" charset="0"/>
                <a:cs typeface="Segoe UI" panose="020B0502040204020203" pitchFamily="34" charset="0"/>
              </a:rPr>
              <a:t>radiopaque</a:t>
            </a:r>
            <a:r>
              <a:rPr lang="en-DE" sz="1200" dirty="0">
                <a:solidFill>
                  <a:srgbClr val="70AD47"/>
                </a:solidFill>
                <a:effectLst/>
                <a:latin typeface="Times New Roman" panose="02020603050405020304" pitchFamily="18" charset="0"/>
                <a:ea typeface="Calibri" panose="020F0502020204030204" pitchFamily="34" charset="0"/>
                <a:cs typeface="Segoe UI" panose="020B0502040204020203" pitchFamily="34" charset="0"/>
              </a:rPr>
              <a:t>. </a:t>
            </a:r>
            <a:endParaRPr lang="en-US" sz="1200" dirty="0">
              <a:solidFill>
                <a:srgbClr val="70AD47"/>
              </a:solidFill>
              <a:effectLst/>
              <a:latin typeface="Times New Roman" panose="02020603050405020304" pitchFamily="18" charset="0"/>
              <a:ea typeface="Calibri" panose="020F0502020204030204" pitchFamily="34" charset="0"/>
              <a:cs typeface="Segoe UI" panose="020B0502040204020203" pitchFamily="34" charset="0"/>
            </a:endParaRPr>
          </a:p>
          <a:p>
            <a:r>
              <a:rPr lang="en-US" sz="1200" dirty="0">
                <a:solidFill>
                  <a:srgbClr val="70AD47"/>
                </a:solidFill>
                <a:effectLst/>
                <a:latin typeface="Times New Roman" panose="02020603050405020304" pitchFamily="18" charset="0"/>
                <a:cs typeface="Segoe UI" panose="020B0502040204020203" pitchFamily="34" charset="0"/>
              </a:rPr>
              <a:t>We also stratified by caries depth but found no </a:t>
            </a:r>
            <a:r>
              <a:rPr lang="en-US" sz="1200" dirty="0" err="1">
                <a:solidFill>
                  <a:srgbClr val="70AD47"/>
                </a:solidFill>
                <a:effectLst/>
                <a:latin typeface="Times New Roman" panose="02020603050405020304" pitchFamily="18" charset="0"/>
                <a:cs typeface="Segoe UI" panose="020B0502040204020203" pitchFamily="34" charset="0"/>
              </a:rPr>
              <a:t>signif</a:t>
            </a:r>
            <a:r>
              <a:rPr lang="en-US" sz="1200" dirty="0">
                <a:solidFill>
                  <a:srgbClr val="70AD47"/>
                </a:solidFill>
                <a:effectLst/>
                <a:latin typeface="Times New Roman" panose="02020603050405020304" pitchFamily="18" charset="0"/>
                <a:cs typeface="Segoe UI" panose="020B0502040204020203" pitchFamily="34" charset="0"/>
              </a:rPr>
              <a:t> </a:t>
            </a:r>
            <a:r>
              <a:rPr lang="en-US" sz="1200" dirty="0" err="1">
                <a:solidFill>
                  <a:srgbClr val="70AD47"/>
                </a:solidFill>
                <a:effectLst/>
                <a:latin typeface="Times New Roman" panose="02020603050405020304" pitchFamily="18" charset="0"/>
                <a:cs typeface="Segoe UI" panose="020B0502040204020203" pitchFamily="34" charset="0"/>
              </a:rPr>
              <a:t>diff.s</a:t>
            </a:r>
            <a:r>
              <a:rPr lang="en-US" sz="1200" dirty="0">
                <a:solidFill>
                  <a:srgbClr val="70AD47"/>
                </a:solidFill>
                <a:effectLst/>
                <a:latin typeface="Times New Roman" panose="02020603050405020304" pitchFamily="18" charset="0"/>
                <a:cs typeface="Segoe UI" panose="020B0502040204020203" pitchFamily="34" charset="0"/>
              </a:rPr>
              <a:t> b/w the groups.</a:t>
            </a:r>
            <a:endParaRPr lang="en-DE" dirty="0"/>
          </a:p>
          <a:p>
            <a:endParaRPr lang="en-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987B4-B829-4700-B4A3-711697204683}"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7621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Dentists had more fixations on teeth with features than teeth with no features </a:t>
            </a:r>
            <a:r>
              <a:rPr lang="en-US" sz="1800" dirty="0">
                <a:solidFill>
                  <a:srgbClr val="70AD47"/>
                </a:solidFill>
                <a:effectLst/>
                <a:latin typeface="Times New Roman" panose="02020603050405020304" pitchFamily="18" charset="0"/>
                <a:ea typeface="Calibri" panose="020F0502020204030204" pitchFamily="34" charset="0"/>
                <a:cs typeface="Segoe UI" panose="020B0502040204020203" pitchFamily="34" charset="0"/>
              </a:rPr>
              <a:t>which is likely because the</a:t>
            </a:r>
            <a:r>
              <a:rPr lang="en-DE" sz="1800" dirty="0">
                <a:solidFill>
                  <a:srgbClr val="70AD47"/>
                </a:solidFill>
                <a:effectLst/>
                <a:latin typeface="Times New Roman" panose="02020603050405020304" pitchFamily="18" charset="0"/>
                <a:ea typeface="Calibri" panose="020F0502020204030204" pitchFamily="34" charset="0"/>
                <a:cs typeface="Segoe UI" panose="020B0502040204020203" pitchFamily="34" charset="0"/>
              </a:rPr>
              <a:t> aim of the study was to diagnose primary caries</a:t>
            </a:r>
            <a:r>
              <a:rPr lang="en-US" sz="1800" dirty="0">
                <a:solidFill>
                  <a:srgbClr val="70AD47"/>
                </a:solidFill>
                <a:effectLst/>
                <a:latin typeface="Times New Roman" panose="02020603050405020304" pitchFamily="18" charset="0"/>
                <a:ea typeface="Calibri" panose="020F0502020204030204" pitchFamily="34" charset="0"/>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70AD47"/>
                </a:solidFill>
                <a:effectLst/>
                <a:latin typeface="Segoe UI" panose="020B0502040204020203" pitchFamily="34" charset="0"/>
                <a:ea typeface="Times New Roman" panose="02020603050405020304" pitchFamily="18" charset="0"/>
                <a:cs typeface="Segoe UI" panose="020B0502040204020203" pitchFamily="34" charset="0"/>
              </a:rPr>
              <a:t>AI support made the dentists fixate more on teeth with features, compared to </a:t>
            </a:r>
            <a:r>
              <a:rPr lang="en-US" sz="1800" dirty="0" err="1">
                <a:solidFill>
                  <a:srgbClr val="70AD47"/>
                </a:solidFill>
                <a:effectLst/>
                <a:latin typeface="Segoe UI" panose="020B0502040204020203" pitchFamily="34" charset="0"/>
                <a:ea typeface="Times New Roman" panose="02020603050405020304" pitchFamily="18" charset="0"/>
                <a:cs typeface="Segoe UI" panose="020B0502040204020203" pitchFamily="34" charset="0"/>
              </a:rPr>
              <a:t>noAI</a:t>
            </a:r>
            <a:r>
              <a:rPr lang="en-US" sz="1800" dirty="0">
                <a:solidFill>
                  <a:srgbClr val="70AD47"/>
                </a:solidFill>
                <a:effectLst/>
                <a:latin typeface="Segoe UI" panose="020B0502040204020203" pitchFamily="34" charset="0"/>
                <a:ea typeface="Times New Roman" panose="02020603050405020304" pitchFamily="18" charset="0"/>
                <a:cs typeface="Segoe UI" panose="020B0502040204020203" pitchFamily="34" charset="0"/>
              </a:rPr>
              <a:t> group. On further inspection …. </a:t>
            </a:r>
            <a:endParaRPr lang="en-DE"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987B4-B829-4700-B4A3-711697204683}"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7954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Dentists had more fixations on teeth with anomalies than teeth with no anomalies </a:t>
            </a:r>
            <a:r>
              <a:rPr lang="en-US" sz="1800" dirty="0">
                <a:solidFill>
                  <a:srgbClr val="70AD47"/>
                </a:solidFill>
                <a:effectLst/>
                <a:latin typeface="Times New Roman" panose="02020603050405020304" pitchFamily="18" charset="0"/>
                <a:ea typeface="Calibri" panose="020F0502020204030204" pitchFamily="34" charset="0"/>
                <a:cs typeface="Segoe UI" panose="020B0502040204020203" pitchFamily="34" charset="0"/>
              </a:rPr>
              <a:t>which is likely because the</a:t>
            </a:r>
            <a:r>
              <a:rPr lang="en-DE" sz="1800" dirty="0">
                <a:solidFill>
                  <a:srgbClr val="70AD47"/>
                </a:solidFill>
                <a:effectLst/>
                <a:latin typeface="Times New Roman" panose="02020603050405020304" pitchFamily="18" charset="0"/>
                <a:ea typeface="Calibri" panose="020F0502020204030204" pitchFamily="34" charset="0"/>
                <a:cs typeface="Segoe UI" panose="020B0502040204020203" pitchFamily="34" charset="0"/>
              </a:rPr>
              <a:t> aim of the study was to diagnose primary caries</a:t>
            </a:r>
            <a:r>
              <a:rPr lang="en-US" sz="1800" dirty="0">
                <a:solidFill>
                  <a:srgbClr val="70AD47"/>
                </a:solidFill>
                <a:effectLst/>
                <a:latin typeface="Times New Roman" panose="02020603050405020304" pitchFamily="18" charset="0"/>
                <a:ea typeface="Calibri" panose="020F0502020204030204" pitchFamily="34" charset="0"/>
                <a:cs typeface="Segoe UI" panose="020B0502040204020203" pitchFamily="34" charset="0"/>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There was a large difference in the fixation behavior regarding the type of anomaly (caries or restoration), with more fixations on restorations than caries. Though this was unexpected, there were p</a:t>
            </a:r>
            <a:r>
              <a:rPr lang="en-DE" sz="1800" dirty="0" err="1">
                <a:effectLst/>
                <a:latin typeface="Calibri" panose="020F0502020204030204" pitchFamily="34" charset="0"/>
                <a:ea typeface="Calibri" panose="020F0502020204030204" pitchFamily="34" charset="0"/>
                <a:cs typeface="Times New Roman" panose="02020603050405020304" pitchFamily="18" charset="0"/>
              </a:rPr>
              <a:t>ossibly</a:t>
            </a:r>
            <a:r>
              <a:rPr lang="en-DE" sz="1800" dirty="0">
                <a:effectLst/>
                <a:latin typeface="Calibri" panose="020F0502020204030204" pitchFamily="34" charset="0"/>
                <a:ea typeface="Calibri" panose="020F0502020204030204" pitchFamily="34" charset="0"/>
                <a:cs typeface="Times New Roman" panose="02020603050405020304" pitchFamily="18" charset="0"/>
              </a:rPr>
              <a:t> more fixations to thoroughly inspect and determine that there are in fact no caries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on the teeth having existing restorations.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70AD47"/>
                </a:solidFill>
                <a:effectLst/>
                <a:latin typeface="Segoe UI" panose="020B0502040204020203" pitchFamily="34" charset="0"/>
                <a:ea typeface="Times New Roman" panose="02020603050405020304" pitchFamily="18" charset="0"/>
                <a:cs typeface="Segoe UI" panose="020B0502040204020203" pitchFamily="34" charset="0"/>
              </a:rPr>
              <a:t>AI support made the dentists fixate more on teeth with anomalies, compared to </a:t>
            </a:r>
            <a:r>
              <a:rPr lang="en-US" sz="1800" dirty="0" err="1">
                <a:solidFill>
                  <a:srgbClr val="70AD47"/>
                </a:solidFill>
                <a:effectLst/>
                <a:latin typeface="Segoe UI" panose="020B0502040204020203" pitchFamily="34" charset="0"/>
                <a:ea typeface="Times New Roman" panose="02020603050405020304" pitchFamily="18" charset="0"/>
                <a:cs typeface="Segoe UI" panose="020B0502040204020203" pitchFamily="34" charset="0"/>
              </a:rPr>
              <a:t>noAI</a:t>
            </a:r>
            <a:r>
              <a:rPr lang="en-US" sz="1800" dirty="0">
                <a:solidFill>
                  <a:srgbClr val="70AD47"/>
                </a:solidFill>
                <a:effectLst/>
                <a:latin typeface="Segoe UI" panose="020B0502040204020203" pitchFamily="34" charset="0"/>
                <a:ea typeface="Times New Roman" panose="02020603050405020304" pitchFamily="18" charset="0"/>
                <a:cs typeface="Segoe UI" panose="020B0502040204020203" pitchFamily="34" charset="0"/>
              </a:rPr>
              <a:t> group. On further inspection, we found that this difference stemmed from the teeth with restorations. One possible reason for this may be that since the AI software has assisted the dentists with identifying the caries in the bitewing, i.e., the primary aim of this trial, the dentists may have more chances to closely inspect other areas of the radiograph. This is further supported by the observation that the dentists in AI group had significantly lesser fixations on teeth with D2 caries level, as compared to the </a:t>
            </a:r>
            <a:r>
              <a:rPr lang="en-US" sz="1800" dirty="0" err="1">
                <a:solidFill>
                  <a:srgbClr val="70AD47"/>
                </a:solidFill>
                <a:effectLst/>
                <a:latin typeface="Segoe UI" panose="020B0502040204020203" pitchFamily="34" charset="0"/>
                <a:ea typeface="Times New Roman" panose="02020603050405020304" pitchFamily="18" charset="0"/>
                <a:cs typeface="Segoe UI" panose="020B0502040204020203" pitchFamily="34" charset="0"/>
              </a:rPr>
              <a:t>noAI</a:t>
            </a:r>
            <a:r>
              <a:rPr lang="en-US" sz="1800" dirty="0">
                <a:solidFill>
                  <a:srgbClr val="70AD47"/>
                </a:solidFill>
                <a:effectLst/>
                <a:latin typeface="Segoe UI" panose="020B0502040204020203" pitchFamily="34" charset="0"/>
                <a:ea typeface="Times New Roman" panose="02020603050405020304" pitchFamily="18" charset="0"/>
                <a:cs typeface="Segoe UI" panose="020B0502040204020203" pitchFamily="34" charset="0"/>
              </a:rPr>
              <a:t> group. </a:t>
            </a:r>
            <a:endParaRPr lang="en-DE"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987B4-B829-4700-B4A3-711697204683}"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1760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teeth with caries had longer fixation durations than restorations. </a:t>
            </a:r>
            <a:r>
              <a:rPr lang="en-DE" sz="1800" dirty="0">
                <a:solidFill>
                  <a:srgbClr val="70AD47"/>
                </a:solidFill>
                <a:effectLst/>
                <a:latin typeface="Times New Roman" panose="02020603050405020304" pitchFamily="18" charset="0"/>
                <a:ea typeface="Calibri" panose="020F0502020204030204" pitchFamily="34" charset="0"/>
                <a:cs typeface="Segoe UI" panose="020B0502040204020203" pitchFamily="34" charset="0"/>
              </a:rPr>
              <a:t>A</a:t>
            </a:r>
            <a:r>
              <a:rPr lang="en-US" sz="1800" dirty="0">
                <a:solidFill>
                  <a:srgbClr val="70AD47"/>
                </a:solidFill>
                <a:effectLst/>
                <a:latin typeface="Times New Roman" panose="02020603050405020304" pitchFamily="18" charset="0"/>
                <a:ea typeface="Calibri" panose="020F0502020204030204" pitchFamily="34" charset="0"/>
                <a:cs typeface="Segoe UI" panose="020B0502040204020203" pitchFamily="34" charset="0"/>
              </a:rPr>
              <a:t>gain, this would allude to the a</a:t>
            </a:r>
            <a:r>
              <a:rPr lang="en-DE" sz="1800" dirty="0" err="1">
                <a:solidFill>
                  <a:srgbClr val="70AD47"/>
                </a:solidFill>
                <a:effectLst/>
                <a:latin typeface="Times New Roman" panose="02020603050405020304" pitchFamily="18" charset="0"/>
                <a:ea typeface="Calibri" panose="020F0502020204030204" pitchFamily="34" charset="0"/>
                <a:cs typeface="Segoe UI" panose="020B0502040204020203" pitchFamily="34" charset="0"/>
              </a:rPr>
              <a:t>im</a:t>
            </a:r>
            <a:r>
              <a:rPr lang="en-DE" sz="1800" dirty="0">
                <a:solidFill>
                  <a:srgbClr val="70AD47"/>
                </a:solidFill>
                <a:effectLst/>
                <a:latin typeface="Times New Roman" panose="02020603050405020304" pitchFamily="18" charset="0"/>
                <a:ea typeface="Calibri" panose="020F0502020204030204" pitchFamily="34" charset="0"/>
                <a:cs typeface="Segoe UI" panose="020B0502040204020203" pitchFamily="34" charset="0"/>
              </a:rPr>
              <a:t> of the study </a:t>
            </a:r>
            <a:r>
              <a:rPr lang="en-US" sz="1800" dirty="0">
                <a:solidFill>
                  <a:srgbClr val="70AD47"/>
                </a:solidFill>
                <a:effectLst/>
                <a:latin typeface="Times New Roman" panose="02020603050405020304" pitchFamily="18" charset="0"/>
                <a:ea typeface="Calibri" panose="020F0502020204030204" pitchFamily="34" charset="0"/>
                <a:cs typeface="Segoe UI" panose="020B0502040204020203" pitchFamily="34" charset="0"/>
              </a:rPr>
              <a:t>which </a:t>
            </a:r>
            <a:r>
              <a:rPr lang="en-DE" sz="1800" dirty="0">
                <a:solidFill>
                  <a:srgbClr val="70AD47"/>
                </a:solidFill>
                <a:effectLst/>
                <a:latin typeface="Times New Roman" panose="02020603050405020304" pitchFamily="18" charset="0"/>
                <a:ea typeface="Calibri" panose="020F0502020204030204" pitchFamily="34" charset="0"/>
                <a:cs typeface="Segoe UI" panose="020B0502040204020203" pitchFamily="34" charset="0"/>
              </a:rPr>
              <a:t>was to diagnose primary caries </a:t>
            </a:r>
            <a:r>
              <a:rPr lang="en-US" sz="1800" dirty="0">
                <a:solidFill>
                  <a:srgbClr val="70AD47"/>
                </a:solidFill>
                <a:effectLst/>
                <a:latin typeface="Times New Roman" panose="02020603050405020304" pitchFamily="18" charset="0"/>
                <a:ea typeface="Calibri" panose="020F0502020204030204" pitchFamily="34" charset="0"/>
                <a:cs typeface="Segoe UI" panose="020B0502040204020203" pitchFamily="34" charset="0"/>
              </a:rPr>
              <a:t>and </a:t>
            </a:r>
            <a:r>
              <a:rPr lang="en-DE" sz="1800" dirty="0">
                <a:solidFill>
                  <a:srgbClr val="70AD47"/>
                </a:solidFill>
                <a:effectLst/>
                <a:latin typeface="Times New Roman" panose="02020603050405020304" pitchFamily="18" charset="0"/>
                <a:ea typeface="Calibri" panose="020F0502020204030204" pitchFamily="34" charset="0"/>
                <a:cs typeface="Segoe UI" panose="020B0502040204020203" pitchFamily="34" charset="0"/>
              </a:rPr>
              <a:t>not monitor the status of existing restorations nor diagnose secondary caries</a:t>
            </a:r>
            <a:r>
              <a:rPr lang="en-US" sz="1800" dirty="0">
                <a:solidFill>
                  <a:srgbClr val="70AD47"/>
                </a:solidFill>
                <a:effectLst/>
                <a:latin typeface="Times New Roman" panose="02020603050405020304" pitchFamily="18" charset="0"/>
                <a:ea typeface="Calibri" panose="020F0502020204030204" pitchFamily="34" charset="0"/>
                <a:cs typeface="Segoe UI" panose="020B0502040204020203" pitchFamily="34" charset="0"/>
              </a:rPr>
              <a:t>. It is also </a:t>
            </a:r>
            <a:r>
              <a:rPr lang="en-DE" sz="1800" dirty="0">
                <a:effectLst/>
                <a:latin typeface="Calibri" panose="020F0502020204030204" pitchFamily="34" charset="0"/>
                <a:ea typeface="Calibri" panose="020F0502020204030204" pitchFamily="34" charset="0"/>
                <a:cs typeface="Times New Roman" panose="02020603050405020304" pitchFamily="18" charset="0"/>
              </a:rPr>
              <a:t>indicative of thorough inspection of the teeth </a:t>
            </a:r>
            <a:r>
              <a:rPr lang="en-US" sz="1800" dirty="0">
                <a:effectLst/>
                <a:latin typeface="Calibri" panose="020F0502020204030204" pitchFamily="34" charset="0"/>
                <a:ea typeface="Calibri" panose="020F0502020204030204" pitchFamily="34" charset="0"/>
                <a:cs typeface="Times New Roman" panose="02020603050405020304" pitchFamily="18" charset="0"/>
              </a:rPr>
              <a:t>that </a:t>
            </a:r>
            <a:r>
              <a:rPr lang="en-DE" sz="1800" dirty="0">
                <a:effectLst/>
                <a:latin typeface="Calibri" panose="020F0502020204030204" pitchFamily="34" charset="0"/>
                <a:ea typeface="Calibri" panose="020F0502020204030204" pitchFamily="34" charset="0"/>
                <a:cs typeface="Times New Roman" panose="02020603050405020304" pitchFamily="18" charset="0"/>
              </a:rPr>
              <a:t>the</a:t>
            </a:r>
            <a:r>
              <a:rPr lang="en-US" sz="1800" dirty="0">
                <a:effectLst/>
                <a:latin typeface="Calibri" panose="020F0502020204030204" pitchFamily="34" charset="0"/>
                <a:ea typeface="Calibri" panose="020F0502020204030204" pitchFamily="34" charset="0"/>
                <a:cs typeface="Times New Roman" panose="02020603050405020304" pitchFamily="18" charset="0"/>
              </a:rPr>
              <a:t> dentists</a:t>
            </a:r>
            <a:r>
              <a:rPr lang="en-DE" sz="1800" dirty="0">
                <a:effectLst/>
                <a:latin typeface="Calibri" panose="020F0502020204030204" pitchFamily="34" charset="0"/>
                <a:ea typeface="Calibri" panose="020F0502020204030204" pitchFamily="34" charset="0"/>
                <a:cs typeface="Times New Roman" panose="02020603050405020304" pitchFamily="18" charset="0"/>
              </a:rPr>
              <a:t> determined to have caries.</a:t>
            </a:r>
            <a:endParaRPr lang="en-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987B4-B829-4700-B4A3-711697204683}"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9437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232629"/>
                </a:solidFill>
                <a:effectLst/>
                <a:latin typeface="var(--theme-post-body-font-family)"/>
              </a:rPr>
              <a:t>A violin plot is two kernel density estimations (KDE) plots aligned on an axis. The "negative" values you are seeing are just an artifact of KDEs. They are estimations of values in your data. It's not saying you have negative data, it's saying that your data contains values very close to negative values, namely 0. And thus you have a non-zero estimated probability of selecting a negative value from your dataset.</a:t>
            </a:r>
            <a:r>
              <a:rPr lang="en-US" b="0" i="0" dirty="0">
                <a:solidFill>
                  <a:srgbClr val="232629"/>
                </a:solidFill>
                <a:effectLst/>
                <a:latin typeface="inherit"/>
              </a:rPr>
              <a:t> </a:t>
            </a:r>
            <a:r>
              <a:rPr lang="en-US" b="0" i="0" dirty="0">
                <a:solidFill>
                  <a:srgbClr val="232629"/>
                </a:solidFill>
                <a:effectLst/>
                <a:latin typeface="var(--theme-post-body-font-family)"/>
              </a:rPr>
              <a:t>The kernel density is defined over the full range from -infinity to +infinity</a:t>
            </a:r>
            <a:endParaRPr lang="en-US" b="0" i="0" dirty="0">
              <a:solidFill>
                <a:srgbClr val="232629"/>
              </a:solidFill>
              <a:effectLst/>
              <a:latin typeface="inherit"/>
            </a:endParaRPr>
          </a:p>
          <a:p>
            <a:endParaRPr lang="en-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987B4-B829-4700-B4A3-711697204683}"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1152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987B4-B829-4700-B4A3-711697204683}"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1760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987B4-B829-4700-B4A3-711697204683}"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467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987B4-B829-4700-B4A3-711697204683}"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1710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t>Explain DIFFERENT TYPES OF GAZE PATTERNS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t>Imp. For dentistry since the field relies heavily on radiographic images</a:t>
            </a:r>
          </a:p>
          <a:p>
            <a:endParaRPr lang="en-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987B4-B829-4700-B4A3-711697204683}"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0370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987B4-B829-4700-B4A3-711697204683}"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55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highlight>
                  <a:srgbClr val="00FF00"/>
                </a:highlight>
                <a:latin typeface="Arial" panose="020B0604020202020204" pitchFamily="34" charset="0"/>
                <a:ea typeface="Times New Roman" panose="02020603050405020304" pitchFamily="18" charset="0"/>
              </a:rPr>
              <a:t>fixation frequency: indicates how quickly the relevant information is extracted</a:t>
            </a:r>
            <a:endParaRPr lang="en-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987B4-B829-4700-B4A3-711697204683}"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6501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31413"/>
                </a:solidFill>
                <a:latin typeface="Arial" panose="020B0604020202020204" pitchFamily="34" charset="0"/>
                <a:ea typeface="Calibri" panose="020F0502020204030204" pitchFamily="34" charset="0"/>
                <a:cs typeface="Arial" panose="020B0604020202020204" pitchFamily="34" charset="0"/>
              </a:rPr>
              <a:t>PRELIM. RESULTS, it is a work-in-progress.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31413"/>
                </a:solidFill>
                <a:latin typeface="Arial" panose="020B0604020202020204" pitchFamily="34" charset="0"/>
                <a:ea typeface="Calibri" panose="020F0502020204030204" pitchFamily="34" charset="0"/>
                <a:cs typeface="Arial" panose="020B0604020202020204" pitchFamily="34" charset="0"/>
              </a:rPr>
              <a:t>Hence You may feel that some results are not directly in line with our study aim, because we are still exploring the signals in our data.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987B4-B829-4700-B4A3-711697204683}"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7099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Median time to first fixation was shorter for restorations than for caries. This may be</a:t>
            </a:r>
            <a:r>
              <a:rPr lang="en-DE" sz="1800" dirty="0">
                <a:solidFill>
                  <a:srgbClr val="70AD47"/>
                </a:solidFill>
                <a:effectLst/>
                <a:latin typeface="Times New Roman" panose="02020603050405020304" pitchFamily="18" charset="0"/>
                <a:ea typeface="Calibri" panose="020F0502020204030204" pitchFamily="34" charset="0"/>
                <a:cs typeface="Segoe UI" panose="020B0502040204020203" pitchFamily="34" charset="0"/>
              </a:rPr>
              <a:t> because restorations are </a:t>
            </a:r>
            <a:r>
              <a:rPr lang="en-US" sz="1800" dirty="0">
                <a:solidFill>
                  <a:srgbClr val="70AD47"/>
                </a:solidFill>
                <a:effectLst/>
                <a:latin typeface="Times New Roman" panose="02020603050405020304" pitchFamily="18" charset="0"/>
                <a:ea typeface="Calibri" panose="020F0502020204030204" pitchFamily="34" charset="0"/>
                <a:cs typeface="Segoe UI" panose="020B0502040204020203" pitchFamily="34" charset="0"/>
              </a:rPr>
              <a:t>usually </a:t>
            </a:r>
            <a:r>
              <a:rPr lang="en-DE" sz="1800" dirty="0">
                <a:solidFill>
                  <a:srgbClr val="70AD47"/>
                </a:solidFill>
                <a:effectLst/>
                <a:latin typeface="Times New Roman" panose="02020603050405020304" pitchFamily="18" charset="0"/>
                <a:ea typeface="Calibri" panose="020F0502020204030204" pitchFamily="34" charset="0"/>
                <a:cs typeface="Segoe UI" panose="020B0502040204020203" pitchFamily="34" charset="0"/>
              </a:rPr>
              <a:t>spatially larger than caries hence more likely to </a:t>
            </a:r>
            <a:r>
              <a:rPr lang="en-US" sz="1800" dirty="0">
                <a:solidFill>
                  <a:srgbClr val="70AD47"/>
                </a:solidFill>
                <a:effectLst/>
                <a:latin typeface="Times New Roman" panose="02020603050405020304" pitchFamily="18" charset="0"/>
                <a:ea typeface="Calibri" panose="020F0502020204030204" pitchFamily="34" charset="0"/>
                <a:cs typeface="Segoe UI" panose="020B0502040204020203" pitchFamily="34" charset="0"/>
              </a:rPr>
              <a:t>attract the dentists’ </a:t>
            </a:r>
            <a:r>
              <a:rPr lang="en-DE" sz="1800" dirty="0">
                <a:solidFill>
                  <a:srgbClr val="70AD47"/>
                </a:solidFill>
                <a:effectLst/>
                <a:latin typeface="Times New Roman" panose="02020603050405020304" pitchFamily="18" charset="0"/>
                <a:ea typeface="Calibri" panose="020F0502020204030204" pitchFamily="34" charset="0"/>
                <a:cs typeface="Segoe UI" panose="020B0502040204020203" pitchFamily="34" charset="0"/>
              </a:rPr>
              <a:t>attention first and also easier to notice, especially if they are </a:t>
            </a:r>
            <a:r>
              <a:rPr lang="en-US" sz="1800" dirty="0">
                <a:solidFill>
                  <a:srgbClr val="70AD47"/>
                </a:solidFill>
                <a:effectLst/>
                <a:latin typeface="Times New Roman" panose="02020603050405020304" pitchFamily="18" charset="0"/>
                <a:ea typeface="Calibri" panose="020F0502020204030204" pitchFamily="34" charset="0"/>
                <a:cs typeface="Segoe UI" panose="020B0502040204020203" pitchFamily="34" charset="0"/>
              </a:rPr>
              <a:t>radiopaque</a:t>
            </a:r>
            <a:r>
              <a:rPr lang="en-DE" sz="1800" dirty="0">
                <a:solidFill>
                  <a:srgbClr val="70AD47"/>
                </a:solidFill>
                <a:effectLst/>
                <a:latin typeface="Times New Roman" panose="02020603050405020304" pitchFamily="18" charset="0"/>
                <a:ea typeface="Calibri" panose="020F0502020204030204" pitchFamily="34" charset="0"/>
                <a:cs typeface="Segoe UI" panose="020B0502040204020203" pitchFamily="34" charset="0"/>
              </a:rPr>
              <a:t>. </a:t>
            </a:r>
            <a:endParaRPr lang="en-US" sz="1800" dirty="0">
              <a:solidFill>
                <a:srgbClr val="70AD47"/>
              </a:solidFill>
              <a:effectLst/>
              <a:latin typeface="Times New Roman" panose="02020603050405020304" pitchFamily="18" charset="0"/>
              <a:ea typeface="Calibri" panose="020F0502020204030204" pitchFamily="34" charset="0"/>
              <a:cs typeface="Segoe UI" panose="020B0502040204020203" pitchFamily="34" charset="0"/>
            </a:endParaRPr>
          </a:p>
          <a:p>
            <a:r>
              <a:rPr lang="en-US" sz="1800" dirty="0">
                <a:solidFill>
                  <a:srgbClr val="70AD47"/>
                </a:solidFill>
                <a:effectLst/>
                <a:latin typeface="Times New Roman" panose="02020603050405020304" pitchFamily="18" charset="0"/>
                <a:cs typeface="Segoe UI" panose="020B0502040204020203" pitchFamily="34" charset="0"/>
              </a:rPr>
              <a:t>We also stratified by caries depth but found no </a:t>
            </a:r>
            <a:r>
              <a:rPr lang="en-US" sz="1800" dirty="0" err="1">
                <a:solidFill>
                  <a:srgbClr val="70AD47"/>
                </a:solidFill>
                <a:effectLst/>
                <a:latin typeface="Times New Roman" panose="02020603050405020304" pitchFamily="18" charset="0"/>
                <a:cs typeface="Segoe UI" panose="020B0502040204020203" pitchFamily="34" charset="0"/>
              </a:rPr>
              <a:t>signif</a:t>
            </a:r>
            <a:r>
              <a:rPr lang="en-US" sz="1800" dirty="0">
                <a:solidFill>
                  <a:srgbClr val="70AD47"/>
                </a:solidFill>
                <a:effectLst/>
                <a:latin typeface="Times New Roman" panose="02020603050405020304" pitchFamily="18" charset="0"/>
                <a:cs typeface="Segoe UI" panose="020B0502040204020203" pitchFamily="34" charset="0"/>
              </a:rPr>
              <a:t> </a:t>
            </a:r>
            <a:r>
              <a:rPr lang="en-US" sz="1800" dirty="0" err="1">
                <a:solidFill>
                  <a:srgbClr val="70AD47"/>
                </a:solidFill>
                <a:effectLst/>
                <a:latin typeface="Times New Roman" panose="02020603050405020304" pitchFamily="18" charset="0"/>
                <a:cs typeface="Segoe UI" panose="020B0502040204020203" pitchFamily="34" charset="0"/>
              </a:rPr>
              <a:t>diff.s</a:t>
            </a:r>
            <a:r>
              <a:rPr lang="en-US" sz="1800" dirty="0">
                <a:solidFill>
                  <a:srgbClr val="70AD47"/>
                </a:solidFill>
                <a:effectLst/>
                <a:latin typeface="Times New Roman" panose="02020603050405020304" pitchFamily="18" charset="0"/>
                <a:cs typeface="Segoe UI" panose="020B0502040204020203" pitchFamily="34" charset="0"/>
              </a:rPr>
              <a:t> b/w the groups.</a:t>
            </a:r>
            <a:endParaRPr lang="en-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987B4-B829-4700-B4A3-711697204683}"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142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70AD47"/>
                </a:solidFill>
                <a:effectLst/>
                <a:latin typeface="Segoe UI" panose="020B0502040204020203" pitchFamily="34" charset="0"/>
                <a:ea typeface="Times New Roman" panose="02020603050405020304" pitchFamily="18" charset="0"/>
                <a:cs typeface="Segoe UI" panose="020B0502040204020203" pitchFamily="34" charset="0"/>
              </a:rPr>
              <a:t>Caries&lt; restorations. One possible reason for this may be that since the AI software has assisted the dentists with identifying the caries in the bitewing, i.e., the primary aim of this trial, the dentists may have more chances to closely inspect other areas of the radiograph, </a:t>
            </a:r>
            <a:r>
              <a:rPr lang="en-DE" sz="1200" dirty="0">
                <a:effectLst/>
                <a:latin typeface="Calibri" panose="020F0502020204030204" pitchFamily="34" charset="0"/>
                <a:ea typeface="Calibri" panose="020F0502020204030204" pitchFamily="34" charset="0"/>
                <a:cs typeface="Times New Roman" panose="02020603050405020304" pitchFamily="18" charset="0"/>
              </a:rPr>
              <a:t>determine that there are in fact no caries</a:t>
            </a:r>
            <a:r>
              <a:rPr lang="en-US" sz="1200" dirty="0">
                <a:effectLst/>
                <a:latin typeface="Calibri" panose="020F0502020204030204" pitchFamily="34" charset="0"/>
                <a:ea typeface="Calibri" panose="020F0502020204030204" pitchFamily="34" charset="0"/>
                <a:cs typeface="Times New Roman" panose="02020603050405020304" pitchFamily="18" charset="0"/>
              </a:rPr>
              <a:t> on the teeth having existing restorations</a:t>
            </a:r>
            <a:r>
              <a:rPr lang="en-US" sz="1200" dirty="0">
                <a:solidFill>
                  <a:srgbClr val="70AD47"/>
                </a:solidFill>
                <a:effectLst/>
                <a:latin typeface="Segoe UI" panose="020B0502040204020203" pitchFamily="34" charset="0"/>
                <a:ea typeface="Times New Roman" panose="02020603050405020304" pitchFamily="18" charset="0"/>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70AD47"/>
                </a:solidFill>
                <a:effectLst/>
                <a:latin typeface="Segoe UI" panose="020B0502040204020203" pitchFamily="34" charset="0"/>
                <a:ea typeface="Times New Roman" panose="02020603050405020304" pitchFamily="18" charset="0"/>
                <a:cs typeface="Segoe UI" panose="020B0502040204020203" pitchFamily="34" charset="0"/>
              </a:rPr>
              <a:t>This is further supported by the observation that the dentists in AI group had significantly lesser fixations on teeth with D2 caries level, as compared to the </a:t>
            </a:r>
            <a:r>
              <a:rPr lang="en-US" sz="1200" dirty="0" err="1">
                <a:solidFill>
                  <a:srgbClr val="70AD47"/>
                </a:solidFill>
                <a:effectLst/>
                <a:latin typeface="Segoe UI" panose="020B0502040204020203" pitchFamily="34" charset="0"/>
                <a:ea typeface="Times New Roman" panose="02020603050405020304" pitchFamily="18" charset="0"/>
                <a:cs typeface="Segoe UI" panose="020B0502040204020203" pitchFamily="34" charset="0"/>
              </a:rPr>
              <a:t>noAI</a:t>
            </a:r>
            <a:r>
              <a:rPr lang="en-US" sz="1200" dirty="0">
                <a:solidFill>
                  <a:srgbClr val="70AD47"/>
                </a:solidFill>
                <a:effectLst/>
                <a:latin typeface="Segoe UI" panose="020B0502040204020203" pitchFamily="34" charset="0"/>
                <a:ea typeface="Times New Roman" panose="02020603050405020304" pitchFamily="18" charset="0"/>
                <a:cs typeface="Segoe UI" panose="020B0502040204020203" pitchFamily="34" charset="0"/>
              </a:rPr>
              <a:t> group. </a:t>
            </a:r>
            <a:endParaRPr lang="en-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987B4-B829-4700-B4A3-711697204683}"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5716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teeth with caries had longer fixation durations than restorations. </a:t>
            </a:r>
            <a:r>
              <a:rPr lang="en-DE" sz="1800" dirty="0">
                <a:solidFill>
                  <a:srgbClr val="70AD47"/>
                </a:solidFill>
                <a:effectLst/>
                <a:latin typeface="Times New Roman" panose="02020603050405020304" pitchFamily="18" charset="0"/>
                <a:ea typeface="Calibri" panose="020F0502020204030204" pitchFamily="34" charset="0"/>
                <a:cs typeface="Segoe UI" panose="020B0502040204020203" pitchFamily="34" charset="0"/>
              </a:rPr>
              <a:t>A</a:t>
            </a:r>
            <a:r>
              <a:rPr lang="en-US" sz="1800" dirty="0">
                <a:solidFill>
                  <a:srgbClr val="70AD47"/>
                </a:solidFill>
                <a:effectLst/>
                <a:latin typeface="Times New Roman" panose="02020603050405020304" pitchFamily="18" charset="0"/>
                <a:ea typeface="Calibri" panose="020F0502020204030204" pitchFamily="34" charset="0"/>
                <a:cs typeface="Segoe UI" panose="020B0502040204020203" pitchFamily="34" charset="0"/>
              </a:rPr>
              <a:t>gain, this would allude to the a</a:t>
            </a:r>
            <a:r>
              <a:rPr lang="en-DE" sz="1800" dirty="0" err="1">
                <a:solidFill>
                  <a:srgbClr val="70AD47"/>
                </a:solidFill>
                <a:effectLst/>
                <a:latin typeface="Times New Roman" panose="02020603050405020304" pitchFamily="18" charset="0"/>
                <a:ea typeface="Calibri" panose="020F0502020204030204" pitchFamily="34" charset="0"/>
                <a:cs typeface="Segoe UI" panose="020B0502040204020203" pitchFamily="34" charset="0"/>
              </a:rPr>
              <a:t>im</a:t>
            </a:r>
            <a:r>
              <a:rPr lang="en-DE" sz="1800" dirty="0">
                <a:solidFill>
                  <a:srgbClr val="70AD47"/>
                </a:solidFill>
                <a:effectLst/>
                <a:latin typeface="Times New Roman" panose="02020603050405020304" pitchFamily="18" charset="0"/>
                <a:ea typeface="Calibri" panose="020F0502020204030204" pitchFamily="34" charset="0"/>
                <a:cs typeface="Segoe UI" panose="020B0502040204020203" pitchFamily="34" charset="0"/>
              </a:rPr>
              <a:t> of the study </a:t>
            </a:r>
            <a:r>
              <a:rPr lang="en-US" sz="1800" dirty="0">
                <a:solidFill>
                  <a:srgbClr val="70AD47"/>
                </a:solidFill>
                <a:effectLst/>
                <a:latin typeface="Times New Roman" panose="02020603050405020304" pitchFamily="18" charset="0"/>
                <a:ea typeface="Calibri" panose="020F0502020204030204" pitchFamily="34" charset="0"/>
                <a:cs typeface="Segoe UI" panose="020B0502040204020203" pitchFamily="34" charset="0"/>
              </a:rPr>
              <a:t>which </a:t>
            </a:r>
            <a:r>
              <a:rPr lang="en-DE" sz="1800" dirty="0">
                <a:solidFill>
                  <a:srgbClr val="70AD47"/>
                </a:solidFill>
                <a:effectLst/>
                <a:latin typeface="Times New Roman" panose="02020603050405020304" pitchFamily="18" charset="0"/>
                <a:ea typeface="Calibri" panose="020F0502020204030204" pitchFamily="34" charset="0"/>
                <a:cs typeface="Segoe UI" panose="020B0502040204020203" pitchFamily="34" charset="0"/>
              </a:rPr>
              <a:t>was to diagnose primary caries </a:t>
            </a:r>
            <a:r>
              <a:rPr lang="en-US" sz="1800" dirty="0">
                <a:solidFill>
                  <a:srgbClr val="70AD47"/>
                </a:solidFill>
                <a:effectLst/>
                <a:latin typeface="Times New Roman" panose="02020603050405020304" pitchFamily="18" charset="0"/>
                <a:ea typeface="Calibri" panose="020F0502020204030204" pitchFamily="34" charset="0"/>
                <a:cs typeface="Segoe UI" panose="020B0502040204020203" pitchFamily="34" charset="0"/>
              </a:rPr>
              <a:t>and </a:t>
            </a:r>
            <a:r>
              <a:rPr lang="en-DE" sz="1800" dirty="0">
                <a:solidFill>
                  <a:srgbClr val="70AD47"/>
                </a:solidFill>
                <a:effectLst/>
                <a:latin typeface="Times New Roman" panose="02020603050405020304" pitchFamily="18" charset="0"/>
                <a:ea typeface="Calibri" panose="020F0502020204030204" pitchFamily="34" charset="0"/>
                <a:cs typeface="Segoe UI" panose="020B0502040204020203" pitchFamily="34" charset="0"/>
              </a:rPr>
              <a:t>not monitor the status of existing restorations nor diagnose secondary caries</a:t>
            </a:r>
            <a:r>
              <a:rPr lang="en-US" sz="1800" dirty="0">
                <a:solidFill>
                  <a:srgbClr val="70AD47"/>
                </a:solidFill>
                <a:effectLst/>
                <a:latin typeface="Times New Roman" panose="02020603050405020304" pitchFamily="18" charset="0"/>
                <a:ea typeface="Calibri" panose="020F0502020204030204" pitchFamily="34" charset="0"/>
                <a:cs typeface="Segoe UI" panose="020B0502040204020203" pitchFamily="34" charset="0"/>
              </a:rPr>
              <a:t>. It is also </a:t>
            </a:r>
            <a:r>
              <a:rPr lang="en-DE" sz="1800" dirty="0">
                <a:effectLst/>
                <a:latin typeface="Calibri" panose="020F0502020204030204" pitchFamily="34" charset="0"/>
                <a:ea typeface="Calibri" panose="020F0502020204030204" pitchFamily="34" charset="0"/>
                <a:cs typeface="Times New Roman" panose="02020603050405020304" pitchFamily="18" charset="0"/>
              </a:rPr>
              <a:t>indicative of thorough inspection of the teeth </a:t>
            </a:r>
            <a:r>
              <a:rPr lang="en-US" sz="1800" dirty="0">
                <a:effectLst/>
                <a:latin typeface="Calibri" panose="020F0502020204030204" pitchFamily="34" charset="0"/>
                <a:ea typeface="Calibri" panose="020F0502020204030204" pitchFamily="34" charset="0"/>
                <a:cs typeface="Times New Roman" panose="02020603050405020304" pitchFamily="18" charset="0"/>
              </a:rPr>
              <a:t>that </a:t>
            </a:r>
            <a:r>
              <a:rPr lang="en-DE" sz="1800" dirty="0">
                <a:effectLst/>
                <a:latin typeface="Calibri" panose="020F0502020204030204" pitchFamily="34" charset="0"/>
                <a:ea typeface="Calibri" panose="020F0502020204030204" pitchFamily="34" charset="0"/>
                <a:cs typeface="Times New Roman" panose="02020603050405020304" pitchFamily="18" charset="0"/>
              </a:rPr>
              <a:t>the</a:t>
            </a:r>
            <a:r>
              <a:rPr lang="en-US" sz="1800" dirty="0">
                <a:effectLst/>
                <a:latin typeface="Calibri" panose="020F0502020204030204" pitchFamily="34" charset="0"/>
                <a:ea typeface="Calibri" panose="020F0502020204030204" pitchFamily="34" charset="0"/>
                <a:cs typeface="Times New Roman" panose="02020603050405020304" pitchFamily="18" charset="0"/>
              </a:rPr>
              <a:t> dentists</a:t>
            </a:r>
            <a:r>
              <a:rPr lang="en-DE" sz="1800" dirty="0">
                <a:effectLst/>
                <a:latin typeface="Calibri" panose="020F0502020204030204" pitchFamily="34" charset="0"/>
                <a:ea typeface="Calibri" panose="020F0502020204030204" pitchFamily="34" charset="0"/>
                <a:cs typeface="Times New Roman" panose="02020603050405020304" pitchFamily="18" charset="0"/>
              </a:rPr>
              <a:t> determined to have caries.</a:t>
            </a:r>
            <a:endParaRPr lang="en-DE" sz="18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987B4-B829-4700-B4A3-711697204683}"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7721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674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222898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786693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CBC8B-3E70-50FF-20DF-88CD310EAE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DE"/>
          </a:p>
        </p:txBody>
      </p:sp>
      <p:sp>
        <p:nvSpPr>
          <p:cNvPr id="3" name="Subtitle 2">
            <a:extLst>
              <a:ext uri="{FF2B5EF4-FFF2-40B4-BE49-F238E27FC236}">
                <a16:creationId xmlns:a16="http://schemas.microsoft.com/office/drawing/2014/main" id="{8EDD3440-C044-A6F0-B9E0-F7365416BE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DE"/>
          </a:p>
        </p:txBody>
      </p:sp>
      <p:sp>
        <p:nvSpPr>
          <p:cNvPr id="4" name="Date Placeholder 3">
            <a:extLst>
              <a:ext uri="{FF2B5EF4-FFF2-40B4-BE49-F238E27FC236}">
                <a16:creationId xmlns:a16="http://schemas.microsoft.com/office/drawing/2014/main" id="{0DC4CDD3-E574-C893-8C79-227CF4B5F9A0}"/>
              </a:ext>
            </a:extLst>
          </p:cNvPr>
          <p:cNvSpPr>
            <a:spLocks noGrp="1"/>
          </p:cNvSpPr>
          <p:nvPr>
            <p:ph type="dt" sz="half" idx="10"/>
          </p:nvPr>
        </p:nvSpPr>
        <p:spPr/>
        <p:txBody>
          <a:bodyPr/>
          <a:lstStyle/>
          <a:p>
            <a:fld id="{A8712EA3-171A-4E7A-B732-76E9F06E2DD0}" type="datetimeFigureOut">
              <a:rPr lang="en-DE" smtClean="0"/>
              <a:t>09/22/2022</a:t>
            </a:fld>
            <a:endParaRPr lang="en-DE"/>
          </a:p>
        </p:txBody>
      </p:sp>
      <p:sp>
        <p:nvSpPr>
          <p:cNvPr id="5" name="Footer Placeholder 4">
            <a:extLst>
              <a:ext uri="{FF2B5EF4-FFF2-40B4-BE49-F238E27FC236}">
                <a16:creationId xmlns:a16="http://schemas.microsoft.com/office/drawing/2014/main" id="{CDD4FC31-F0BF-3945-9FD0-17590A5D0E5E}"/>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B19F9B0A-3F8F-879E-D3F8-896EC100083A}"/>
              </a:ext>
            </a:extLst>
          </p:cNvPr>
          <p:cNvSpPr>
            <a:spLocks noGrp="1"/>
          </p:cNvSpPr>
          <p:nvPr>
            <p:ph type="sldNum" sz="quarter" idx="12"/>
          </p:nvPr>
        </p:nvSpPr>
        <p:spPr/>
        <p:txBody>
          <a:bodyPr/>
          <a:lstStyle/>
          <a:p>
            <a:fld id="{7A5AD4BB-84D9-4B69-92D1-843026C83206}" type="slidenum">
              <a:rPr lang="en-DE" smtClean="0"/>
              <a:t>‹#›</a:t>
            </a:fld>
            <a:endParaRPr lang="en-DE"/>
          </a:p>
        </p:txBody>
      </p:sp>
    </p:spTree>
    <p:extLst>
      <p:ext uri="{BB962C8B-B14F-4D97-AF65-F5344CB8AC3E}">
        <p14:creationId xmlns:p14="http://schemas.microsoft.com/office/powerpoint/2010/main" val="652853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338FC-EE53-A1C2-7528-EBE0C68E40EC}"/>
              </a:ext>
            </a:extLst>
          </p:cNvPr>
          <p:cNvSpPr>
            <a:spLocks noGrp="1"/>
          </p:cNvSpPr>
          <p:nvPr>
            <p:ph type="title"/>
          </p:nvPr>
        </p:nvSpPr>
        <p:spPr/>
        <p:txBody>
          <a:bodyPr/>
          <a:lstStyle/>
          <a:p>
            <a:r>
              <a:rPr lang="en-US"/>
              <a:t>Click to edit Master title style</a:t>
            </a:r>
            <a:endParaRPr lang="en-DE"/>
          </a:p>
        </p:txBody>
      </p:sp>
      <p:sp>
        <p:nvSpPr>
          <p:cNvPr id="3" name="Content Placeholder 2">
            <a:extLst>
              <a:ext uri="{FF2B5EF4-FFF2-40B4-BE49-F238E27FC236}">
                <a16:creationId xmlns:a16="http://schemas.microsoft.com/office/drawing/2014/main" id="{FA3703AF-8F6F-280E-F516-F08A839D6E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CE000D90-88A8-5E03-7B47-ACDDA56629C5}"/>
              </a:ext>
            </a:extLst>
          </p:cNvPr>
          <p:cNvSpPr>
            <a:spLocks noGrp="1"/>
          </p:cNvSpPr>
          <p:nvPr>
            <p:ph type="dt" sz="half" idx="10"/>
          </p:nvPr>
        </p:nvSpPr>
        <p:spPr/>
        <p:txBody>
          <a:bodyPr/>
          <a:lstStyle/>
          <a:p>
            <a:fld id="{A8712EA3-171A-4E7A-B732-76E9F06E2DD0}" type="datetimeFigureOut">
              <a:rPr lang="en-DE" smtClean="0"/>
              <a:t>09/22/2022</a:t>
            </a:fld>
            <a:endParaRPr lang="en-DE"/>
          </a:p>
        </p:txBody>
      </p:sp>
      <p:sp>
        <p:nvSpPr>
          <p:cNvPr id="5" name="Footer Placeholder 4">
            <a:extLst>
              <a:ext uri="{FF2B5EF4-FFF2-40B4-BE49-F238E27FC236}">
                <a16:creationId xmlns:a16="http://schemas.microsoft.com/office/drawing/2014/main" id="{76546FEF-2818-4B64-89FD-ED18746E6B27}"/>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1406C295-8A95-ECFD-F019-3883AFD5BA69}"/>
              </a:ext>
            </a:extLst>
          </p:cNvPr>
          <p:cNvSpPr>
            <a:spLocks noGrp="1"/>
          </p:cNvSpPr>
          <p:nvPr>
            <p:ph type="sldNum" sz="quarter" idx="12"/>
          </p:nvPr>
        </p:nvSpPr>
        <p:spPr/>
        <p:txBody>
          <a:bodyPr/>
          <a:lstStyle/>
          <a:p>
            <a:fld id="{7A5AD4BB-84D9-4B69-92D1-843026C83206}" type="slidenum">
              <a:rPr lang="en-DE" smtClean="0"/>
              <a:t>‹#›</a:t>
            </a:fld>
            <a:endParaRPr lang="en-DE"/>
          </a:p>
        </p:txBody>
      </p:sp>
    </p:spTree>
    <p:extLst>
      <p:ext uri="{BB962C8B-B14F-4D97-AF65-F5344CB8AC3E}">
        <p14:creationId xmlns:p14="http://schemas.microsoft.com/office/powerpoint/2010/main" val="87217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13E7B-00E7-0AE5-54F1-621DDB861E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DE"/>
          </a:p>
        </p:txBody>
      </p:sp>
      <p:sp>
        <p:nvSpPr>
          <p:cNvPr id="3" name="Text Placeholder 2">
            <a:extLst>
              <a:ext uri="{FF2B5EF4-FFF2-40B4-BE49-F238E27FC236}">
                <a16:creationId xmlns:a16="http://schemas.microsoft.com/office/drawing/2014/main" id="{3660DBC7-6B29-962B-F833-0CEE507D24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2787C8-A9E6-4671-AB5B-B55648FAFE0C}"/>
              </a:ext>
            </a:extLst>
          </p:cNvPr>
          <p:cNvSpPr>
            <a:spLocks noGrp="1"/>
          </p:cNvSpPr>
          <p:nvPr>
            <p:ph type="dt" sz="half" idx="10"/>
          </p:nvPr>
        </p:nvSpPr>
        <p:spPr/>
        <p:txBody>
          <a:bodyPr/>
          <a:lstStyle/>
          <a:p>
            <a:fld id="{A8712EA3-171A-4E7A-B732-76E9F06E2DD0}" type="datetimeFigureOut">
              <a:rPr lang="en-DE" smtClean="0"/>
              <a:t>09/22/2022</a:t>
            </a:fld>
            <a:endParaRPr lang="en-DE"/>
          </a:p>
        </p:txBody>
      </p:sp>
      <p:sp>
        <p:nvSpPr>
          <p:cNvPr id="5" name="Footer Placeholder 4">
            <a:extLst>
              <a:ext uri="{FF2B5EF4-FFF2-40B4-BE49-F238E27FC236}">
                <a16:creationId xmlns:a16="http://schemas.microsoft.com/office/drawing/2014/main" id="{301F3FCA-6CA1-DCA8-B2D8-9A3D466A4DD2}"/>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7C58D88F-7BF2-5967-5AF1-8A8DA79A945F}"/>
              </a:ext>
            </a:extLst>
          </p:cNvPr>
          <p:cNvSpPr>
            <a:spLocks noGrp="1"/>
          </p:cNvSpPr>
          <p:nvPr>
            <p:ph type="sldNum" sz="quarter" idx="12"/>
          </p:nvPr>
        </p:nvSpPr>
        <p:spPr/>
        <p:txBody>
          <a:bodyPr/>
          <a:lstStyle/>
          <a:p>
            <a:fld id="{7A5AD4BB-84D9-4B69-92D1-843026C83206}" type="slidenum">
              <a:rPr lang="en-DE" smtClean="0"/>
              <a:t>‹#›</a:t>
            </a:fld>
            <a:endParaRPr lang="en-DE"/>
          </a:p>
        </p:txBody>
      </p:sp>
    </p:spTree>
    <p:extLst>
      <p:ext uri="{BB962C8B-B14F-4D97-AF65-F5344CB8AC3E}">
        <p14:creationId xmlns:p14="http://schemas.microsoft.com/office/powerpoint/2010/main" val="3084043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050D2-597F-12EB-C366-7B67E2B99957}"/>
              </a:ext>
            </a:extLst>
          </p:cNvPr>
          <p:cNvSpPr>
            <a:spLocks noGrp="1"/>
          </p:cNvSpPr>
          <p:nvPr>
            <p:ph type="title"/>
          </p:nvPr>
        </p:nvSpPr>
        <p:spPr/>
        <p:txBody>
          <a:bodyPr/>
          <a:lstStyle/>
          <a:p>
            <a:r>
              <a:rPr lang="en-US"/>
              <a:t>Click to edit Master title style</a:t>
            </a:r>
            <a:endParaRPr lang="en-DE"/>
          </a:p>
        </p:txBody>
      </p:sp>
      <p:sp>
        <p:nvSpPr>
          <p:cNvPr id="3" name="Content Placeholder 2">
            <a:extLst>
              <a:ext uri="{FF2B5EF4-FFF2-40B4-BE49-F238E27FC236}">
                <a16:creationId xmlns:a16="http://schemas.microsoft.com/office/drawing/2014/main" id="{27D5D3A0-B203-DC71-F1DE-C03083BF19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Content Placeholder 3">
            <a:extLst>
              <a:ext uri="{FF2B5EF4-FFF2-40B4-BE49-F238E27FC236}">
                <a16:creationId xmlns:a16="http://schemas.microsoft.com/office/drawing/2014/main" id="{9A66BEDC-8A20-821C-6B0E-940872C3ED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5" name="Date Placeholder 4">
            <a:extLst>
              <a:ext uri="{FF2B5EF4-FFF2-40B4-BE49-F238E27FC236}">
                <a16:creationId xmlns:a16="http://schemas.microsoft.com/office/drawing/2014/main" id="{8EF7D5E7-35F7-8DF1-FD09-1B617B9B767D}"/>
              </a:ext>
            </a:extLst>
          </p:cNvPr>
          <p:cNvSpPr>
            <a:spLocks noGrp="1"/>
          </p:cNvSpPr>
          <p:nvPr>
            <p:ph type="dt" sz="half" idx="10"/>
          </p:nvPr>
        </p:nvSpPr>
        <p:spPr/>
        <p:txBody>
          <a:bodyPr/>
          <a:lstStyle/>
          <a:p>
            <a:fld id="{A8712EA3-171A-4E7A-B732-76E9F06E2DD0}" type="datetimeFigureOut">
              <a:rPr lang="en-DE" smtClean="0"/>
              <a:t>09/22/2022</a:t>
            </a:fld>
            <a:endParaRPr lang="en-DE"/>
          </a:p>
        </p:txBody>
      </p:sp>
      <p:sp>
        <p:nvSpPr>
          <p:cNvPr id="6" name="Footer Placeholder 5">
            <a:extLst>
              <a:ext uri="{FF2B5EF4-FFF2-40B4-BE49-F238E27FC236}">
                <a16:creationId xmlns:a16="http://schemas.microsoft.com/office/drawing/2014/main" id="{B25061E0-4491-EB64-E46A-2F56DE7848D3}"/>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11209641-4B99-CE0C-26BE-ECA42B647305}"/>
              </a:ext>
            </a:extLst>
          </p:cNvPr>
          <p:cNvSpPr>
            <a:spLocks noGrp="1"/>
          </p:cNvSpPr>
          <p:nvPr>
            <p:ph type="sldNum" sz="quarter" idx="12"/>
          </p:nvPr>
        </p:nvSpPr>
        <p:spPr/>
        <p:txBody>
          <a:bodyPr/>
          <a:lstStyle/>
          <a:p>
            <a:fld id="{7A5AD4BB-84D9-4B69-92D1-843026C83206}" type="slidenum">
              <a:rPr lang="en-DE" smtClean="0"/>
              <a:t>‹#›</a:t>
            </a:fld>
            <a:endParaRPr lang="en-DE"/>
          </a:p>
        </p:txBody>
      </p:sp>
    </p:spTree>
    <p:extLst>
      <p:ext uri="{BB962C8B-B14F-4D97-AF65-F5344CB8AC3E}">
        <p14:creationId xmlns:p14="http://schemas.microsoft.com/office/powerpoint/2010/main" val="1688017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5DB1A-9110-600F-EC54-61EBA92B6C5C}"/>
              </a:ext>
            </a:extLst>
          </p:cNvPr>
          <p:cNvSpPr>
            <a:spLocks noGrp="1"/>
          </p:cNvSpPr>
          <p:nvPr>
            <p:ph type="title"/>
          </p:nvPr>
        </p:nvSpPr>
        <p:spPr>
          <a:xfrm>
            <a:off x="839788" y="365125"/>
            <a:ext cx="10515600" cy="1325563"/>
          </a:xfrm>
        </p:spPr>
        <p:txBody>
          <a:bodyPr/>
          <a:lstStyle/>
          <a:p>
            <a:r>
              <a:rPr lang="en-US"/>
              <a:t>Click to edit Master title style</a:t>
            </a:r>
            <a:endParaRPr lang="en-DE"/>
          </a:p>
        </p:txBody>
      </p:sp>
      <p:sp>
        <p:nvSpPr>
          <p:cNvPr id="3" name="Text Placeholder 2">
            <a:extLst>
              <a:ext uri="{FF2B5EF4-FFF2-40B4-BE49-F238E27FC236}">
                <a16:creationId xmlns:a16="http://schemas.microsoft.com/office/drawing/2014/main" id="{E5DC1932-0E41-00C0-737F-FDE6FF2EF6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F013C1-5687-873E-C7C5-F94859DCF9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5" name="Text Placeholder 4">
            <a:extLst>
              <a:ext uri="{FF2B5EF4-FFF2-40B4-BE49-F238E27FC236}">
                <a16:creationId xmlns:a16="http://schemas.microsoft.com/office/drawing/2014/main" id="{8D6DDDA0-5011-FF96-EDE6-3CB53A9A24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CB7F71-1CFD-9DF9-2B6D-61D9140D00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7" name="Date Placeholder 6">
            <a:extLst>
              <a:ext uri="{FF2B5EF4-FFF2-40B4-BE49-F238E27FC236}">
                <a16:creationId xmlns:a16="http://schemas.microsoft.com/office/drawing/2014/main" id="{F90631AD-9CD6-78F8-EF95-F00A6B9924E1}"/>
              </a:ext>
            </a:extLst>
          </p:cNvPr>
          <p:cNvSpPr>
            <a:spLocks noGrp="1"/>
          </p:cNvSpPr>
          <p:nvPr>
            <p:ph type="dt" sz="half" idx="10"/>
          </p:nvPr>
        </p:nvSpPr>
        <p:spPr/>
        <p:txBody>
          <a:bodyPr/>
          <a:lstStyle/>
          <a:p>
            <a:fld id="{A8712EA3-171A-4E7A-B732-76E9F06E2DD0}" type="datetimeFigureOut">
              <a:rPr lang="en-DE" smtClean="0"/>
              <a:t>09/22/2022</a:t>
            </a:fld>
            <a:endParaRPr lang="en-DE"/>
          </a:p>
        </p:txBody>
      </p:sp>
      <p:sp>
        <p:nvSpPr>
          <p:cNvPr id="8" name="Footer Placeholder 7">
            <a:extLst>
              <a:ext uri="{FF2B5EF4-FFF2-40B4-BE49-F238E27FC236}">
                <a16:creationId xmlns:a16="http://schemas.microsoft.com/office/drawing/2014/main" id="{07B50609-DEAE-2B57-BB87-1906B9D849B9}"/>
              </a:ext>
            </a:extLst>
          </p:cNvPr>
          <p:cNvSpPr>
            <a:spLocks noGrp="1"/>
          </p:cNvSpPr>
          <p:nvPr>
            <p:ph type="ftr" sz="quarter" idx="11"/>
          </p:nvPr>
        </p:nvSpPr>
        <p:spPr/>
        <p:txBody>
          <a:bodyPr/>
          <a:lstStyle/>
          <a:p>
            <a:endParaRPr lang="en-DE"/>
          </a:p>
        </p:txBody>
      </p:sp>
      <p:sp>
        <p:nvSpPr>
          <p:cNvPr id="9" name="Slide Number Placeholder 8">
            <a:extLst>
              <a:ext uri="{FF2B5EF4-FFF2-40B4-BE49-F238E27FC236}">
                <a16:creationId xmlns:a16="http://schemas.microsoft.com/office/drawing/2014/main" id="{7752B9A9-B2C3-2F5A-650E-9C7DE9B464B8}"/>
              </a:ext>
            </a:extLst>
          </p:cNvPr>
          <p:cNvSpPr>
            <a:spLocks noGrp="1"/>
          </p:cNvSpPr>
          <p:nvPr>
            <p:ph type="sldNum" sz="quarter" idx="12"/>
          </p:nvPr>
        </p:nvSpPr>
        <p:spPr/>
        <p:txBody>
          <a:bodyPr/>
          <a:lstStyle/>
          <a:p>
            <a:fld id="{7A5AD4BB-84D9-4B69-92D1-843026C83206}" type="slidenum">
              <a:rPr lang="en-DE" smtClean="0"/>
              <a:t>‹#›</a:t>
            </a:fld>
            <a:endParaRPr lang="en-DE"/>
          </a:p>
        </p:txBody>
      </p:sp>
    </p:spTree>
    <p:extLst>
      <p:ext uri="{BB962C8B-B14F-4D97-AF65-F5344CB8AC3E}">
        <p14:creationId xmlns:p14="http://schemas.microsoft.com/office/powerpoint/2010/main" val="1144731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F50AC-0A6A-84E1-FCE2-A8B847FD2263}"/>
              </a:ext>
            </a:extLst>
          </p:cNvPr>
          <p:cNvSpPr>
            <a:spLocks noGrp="1"/>
          </p:cNvSpPr>
          <p:nvPr>
            <p:ph type="title"/>
          </p:nvPr>
        </p:nvSpPr>
        <p:spPr/>
        <p:txBody>
          <a:bodyPr/>
          <a:lstStyle/>
          <a:p>
            <a:r>
              <a:rPr lang="en-US"/>
              <a:t>Click to edit Master title style</a:t>
            </a:r>
            <a:endParaRPr lang="en-DE"/>
          </a:p>
        </p:txBody>
      </p:sp>
      <p:sp>
        <p:nvSpPr>
          <p:cNvPr id="3" name="Date Placeholder 2">
            <a:extLst>
              <a:ext uri="{FF2B5EF4-FFF2-40B4-BE49-F238E27FC236}">
                <a16:creationId xmlns:a16="http://schemas.microsoft.com/office/drawing/2014/main" id="{4D055160-187A-11B1-9254-64E167EDC7F3}"/>
              </a:ext>
            </a:extLst>
          </p:cNvPr>
          <p:cNvSpPr>
            <a:spLocks noGrp="1"/>
          </p:cNvSpPr>
          <p:nvPr>
            <p:ph type="dt" sz="half" idx="10"/>
          </p:nvPr>
        </p:nvSpPr>
        <p:spPr/>
        <p:txBody>
          <a:bodyPr/>
          <a:lstStyle/>
          <a:p>
            <a:fld id="{A8712EA3-171A-4E7A-B732-76E9F06E2DD0}" type="datetimeFigureOut">
              <a:rPr lang="en-DE" smtClean="0"/>
              <a:t>09/22/2022</a:t>
            </a:fld>
            <a:endParaRPr lang="en-DE"/>
          </a:p>
        </p:txBody>
      </p:sp>
      <p:sp>
        <p:nvSpPr>
          <p:cNvPr id="4" name="Footer Placeholder 3">
            <a:extLst>
              <a:ext uri="{FF2B5EF4-FFF2-40B4-BE49-F238E27FC236}">
                <a16:creationId xmlns:a16="http://schemas.microsoft.com/office/drawing/2014/main" id="{F530DDAF-253A-D028-B7A6-5B1EC705DDDD}"/>
              </a:ext>
            </a:extLst>
          </p:cNvPr>
          <p:cNvSpPr>
            <a:spLocks noGrp="1"/>
          </p:cNvSpPr>
          <p:nvPr>
            <p:ph type="ftr" sz="quarter" idx="11"/>
          </p:nvPr>
        </p:nvSpPr>
        <p:spPr/>
        <p:txBody>
          <a:bodyPr/>
          <a:lstStyle/>
          <a:p>
            <a:endParaRPr lang="en-DE"/>
          </a:p>
        </p:txBody>
      </p:sp>
      <p:sp>
        <p:nvSpPr>
          <p:cNvPr id="5" name="Slide Number Placeholder 4">
            <a:extLst>
              <a:ext uri="{FF2B5EF4-FFF2-40B4-BE49-F238E27FC236}">
                <a16:creationId xmlns:a16="http://schemas.microsoft.com/office/drawing/2014/main" id="{3C255584-E93E-0AF3-A766-2F8E0AA4F03A}"/>
              </a:ext>
            </a:extLst>
          </p:cNvPr>
          <p:cNvSpPr>
            <a:spLocks noGrp="1"/>
          </p:cNvSpPr>
          <p:nvPr>
            <p:ph type="sldNum" sz="quarter" idx="12"/>
          </p:nvPr>
        </p:nvSpPr>
        <p:spPr/>
        <p:txBody>
          <a:bodyPr/>
          <a:lstStyle/>
          <a:p>
            <a:fld id="{7A5AD4BB-84D9-4B69-92D1-843026C83206}" type="slidenum">
              <a:rPr lang="en-DE" smtClean="0"/>
              <a:t>‹#›</a:t>
            </a:fld>
            <a:endParaRPr lang="en-DE"/>
          </a:p>
        </p:txBody>
      </p:sp>
    </p:spTree>
    <p:extLst>
      <p:ext uri="{BB962C8B-B14F-4D97-AF65-F5344CB8AC3E}">
        <p14:creationId xmlns:p14="http://schemas.microsoft.com/office/powerpoint/2010/main" val="371159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AD1B8D-2954-5EED-F505-E7E52B3DE83F}"/>
              </a:ext>
            </a:extLst>
          </p:cNvPr>
          <p:cNvSpPr>
            <a:spLocks noGrp="1"/>
          </p:cNvSpPr>
          <p:nvPr>
            <p:ph type="dt" sz="half" idx="10"/>
          </p:nvPr>
        </p:nvSpPr>
        <p:spPr/>
        <p:txBody>
          <a:bodyPr/>
          <a:lstStyle/>
          <a:p>
            <a:fld id="{A8712EA3-171A-4E7A-B732-76E9F06E2DD0}" type="datetimeFigureOut">
              <a:rPr lang="en-DE" smtClean="0"/>
              <a:t>09/22/2022</a:t>
            </a:fld>
            <a:endParaRPr lang="en-DE"/>
          </a:p>
        </p:txBody>
      </p:sp>
      <p:sp>
        <p:nvSpPr>
          <p:cNvPr id="3" name="Footer Placeholder 2">
            <a:extLst>
              <a:ext uri="{FF2B5EF4-FFF2-40B4-BE49-F238E27FC236}">
                <a16:creationId xmlns:a16="http://schemas.microsoft.com/office/drawing/2014/main" id="{008DE9A2-AE0A-68A3-DDCF-83E813FC4FC5}"/>
              </a:ext>
            </a:extLst>
          </p:cNvPr>
          <p:cNvSpPr>
            <a:spLocks noGrp="1"/>
          </p:cNvSpPr>
          <p:nvPr>
            <p:ph type="ftr" sz="quarter" idx="11"/>
          </p:nvPr>
        </p:nvSpPr>
        <p:spPr/>
        <p:txBody>
          <a:bodyPr/>
          <a:lstStyle/>
          <a:p>
            <a:endParaRPr lang="en-DE"/>
          </a:p>
        </p:txBody>
      </p:sp>
      <p:sp>
        <p:nvSpPr>
          <p:cNvPr id="4" name="Slide Number Placeholder 3">
            <a:extLst>
              <a:ext uri="{FF2B5EF4-FFF2-40B4-BE49-F238E27FC236}">
                <a16:creationId xmlns:a16="http://schemas.microsoft.com/office/drawing/2014/main" id="{8CB06F14-54FC-6872-62CD-72BD3C868149}"/>
              </a:ext>
            </a:extLst>
          </p:cNvPr>
          <p:cNvSpPr>
            <a:spLocks noGrp="1"/>
          </p:cNvSpPr>
          <p:nvPr>
            <p:ph type="sldNum" sz="quarter" idx="12"/>
          </p:nvPr>
        </p:nvSpPr>
        <p:spPr/>
        <p:txBody>
          <a:bodyPr/>
          <a:lstStyle/>
          <a:p>
            <a:fld id="{7A5AD4BB-84D9-4B69-92D1-843026C83206}" type="slidenum">
              <a:rPr lang="en-DE" smtClean="0"/>
              <a:t>‹#›</a:t>
            </a:fld>
            <a:endParaRPr lang="en-DE"/>
          </a:p>
        </p:txBody>
      </p:sp>
    </p:spTree>
    <p:extLst>
      <p:ext uri="{BB962C8B-B14F-4D97-AF65-F5344CB8AC3E}">
        <p14:creationId xmlns:p14="http://schemas.microsoft.com/office/powerpoint/2010/main" val="1816654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646F5-D75D-7F22-D9FD-BA93B32862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DE"/>
          </a:p>
        </p:txBody>
      </p:sp>
      <p:sp>
        <p:nvSpPr>
          <p:cNvPr id="3" name="Content Placeholder 2">
            <a:extLst>
              <a:ext uri="{FF2B5EF4-FFF2-40B4-BE49-F238E27FC236}">
                <a16:creationId xmlns:a16="http://schemas.microsoft.com/office/drawing/2014/main" id="{61D3B007-6B26-7800-2614-416768D01D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Text Placeholder 3">
            <a:extLst>
              <a:ext uri="{FF2B5EF4-FFF2-40B4-BE49-F238E27FC236}">
                <a16:creationId xmlns:a16="http://schemas.microsoft.com/office/drawing/2014/main" id="{222AC689-A454-688B-3FC7-BFF8FFFCD5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9F7CA7-0E75-83F4-E92B-CBBDEA07E379}"/>
              </a:ext>
            </a:extLst>
          </p:cNvPr>
          <p:cNvSpPr>
            <a:spLocks noGrp="1"/>
          </p:cNvSpPr>
          <p:nvPr>
            <p:ph type="dt" sz="half" idx="10"/>
          </p:nvPr>
        </p:nvSpPr>
        <p:spPr/>
        <p:txBody>
          <a:bodyPr/>
          <a:lstStyle/>
          <a:p>
            <a:fld id="{A8712EA3-171A-4E7A-B732-76E9F06E2DD0}" type="datetimeFigureOut">
              <a:rPr lang="en-DE" smtClean="0"/>
              <a:t>09/22/2022</a:t>
            </a:fld>
            <a:endParaRPr lang="en-DE"/>
          </a:p>
        </p:txBody>
      </p:sp>
      <p:sp>
        <p:nvSpPr>
          <p:cNvPr id="6" name="Footer Placeholder 5">
            <a:extLst>
              <a:ext uri="{FF2B5EF4-FFF2-40B4-BE49-F238E27FC236}">
                <a16:creationId xmlns:a16="http://schemas.microsoft.com/office/drawing/2014/main" id="{F83BCB04-4A60-7EF6-A43E-48934EE5D461}"/>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0918157D-7AA5-1F74-0A47-414EF9F45DFA}"/>
              </a:ext>
            </a:extLst>
          </p:cNvPr>
          <p:cNvSpPr>
            <a:spLocks noGrp="1"/>
          </p:cNvSpPr>
          <p:nvPr>
            <p:ph type="sldNum" sz="quarter" idx="12"/>
          </p:nvPr>
        </p:nvSpPr>
        <p:spPr/>
        <p:txBody>
          <a:bodyPr/>
          <a:lstStyle/>
          <a:p>
            <a:fld id="{7A5AD4BB-84D9-4B69-92D1-843026C83206}" type="slidenum">
              <a:rPr lang="en-DE" smtClean="0"/>
              <a:t>‹#›</a:t>
            </a:fld>
            <a:endParaRPr lang="en-DE"/>
          </a:p>
        </p:txBody>
      </p:sp>
    </p:spTree>
    <p:extLst>
      <p:ext uri="{BB962C8B-B14F-4D97-AF65-F5344CB8AC3E}">
        <p14:creationId xmlns:p14="http://schemas.microsoft.com/office/powerpoint/2010/main" val="1178826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28838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5C554-ADC3-7DF8-A222-06F8046BA1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DE"/>
          </a:p>
        </p:txBody>
      </p:sp>
      <p:sp>
        <p:nvSpPr>
          <p:cNvPr id="3" name="Picture Placeholder 2">
            <a:extLst>
              <a:ext uri="{FF2B5EF4-FFF2-40B4-BE49-F238E27FC236}">
                <a16:creationId xmlns:a16="http://schemas.microsoft.com/office/drawing/2014/main" id="{0E016C69-58C3-F7D8-0741-998D6A2914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E"/>
          </a:p>
        </p:txBody>
      </p:sp>
      <p:sp>
        <p:nvSpPr>
          <p:cNvPr id="4" name="Text Placeholder 3">
            <a:extLst>
              <a:ext uri="{FF2B5EF4-FFF2-40B4-BE49-F238E27FC236}">
                <a16:creationId xmlns:a16="http://schemas.microsoft.com/office/drawing/2014/main" id="{FB6F4E3C-F47C-D158-27DF-CD9FC42FF2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72BB47-FE1C-FBEF-7B89-22CE85E2C07F}"/>
              </a:ext>
            </a:extLst>
          </p:cNvPr>
          <p:cNvSpPr>
            <a:spLocks noGrp="1"/>
          </p:cNvSpPr>
          <p:nvPr>
            <p:ph type="dt" sz="half" idx="10"/>
          </p:nvPr>
        </p:nvSpPr>
        <p:spPr/>
        <p:txBody>
          <a:bodyPr/>
          <a:lstStyle/>
          <a:p>
            <a:fld id="{A8712EA3-171A-4E7A-B732-76E9F06E2DD0}" type="datetimeFigureOut">
              <a:rPr lang="en-DE" smtClean="0"/>
              <a:t>09/22/2022</a:t>
            </a:fld>
            <a:endParaRPr lang="en-DE"/>
          </a:p>
        </p:txBody>
      </p:sp>
      <p:sp>
        <p:nvSpPr>
          <p:cNvPr id="6" name="Footer Placeholder 5">
            <a:extLst>
              <a:ext uri="{FF2B5EF4-FFF2-40B4-BE49-F238E27FC236}">
                <a16:creationId xmlns:a16="http://schemas.microsoft.com/office/drawing/2014/main" id="{55DDF286-8C32-E7C2-E8D4-4D515B649E66}"/>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C9C90CC5-01EB-D772-A18B-FC37BFDCEAE5}"/>
              </a:ext>
            </a:extLst>
          </p:cNvPr>
          <p:cNvSpPr>
            <a:spLocks noGrp="1"/>
          </p:cNvSpPr>
          <p:nvPr>
            <p:ph type="sldNum" sz="quarter" idx="12"/>
          </p:nvPr>
        </p:nvSpPr>
        <p:spPr/>
        <p:txBody>
          <a:bodyPr/>
          <a:lstStyle/>
          <a:p>
            <a:fld id="{7A5AD4BB-84D9-4B69-92D1-843026C83206}" type="slidenum">
              <a:rPr lang="en-DE" smtClean="0"/>
              <a:t>‹#›</a:t>
            </a:fld>
            <a:endParaRPr lang="en-DE"/>
          </a:p>
        </p:txBody>
      </p:sp>
    </p:spTree>
    <p:extLst>
      <p:ext uri="{BB962C8B-B14F-4D97-AF65-F5344CB8AC3E}">
        <p14:creationId xmlns:p14="http://schemas.microsoft.com/office/powerpoint/2010/main" val="858539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5A2D6-21FA-8C41-ACCE-8298BCD37A1B}"/>
              </a:ext>
            </a:extLst>
          </p:cNvPr>
          <p:cNvSpPr>
            <a:spLocks noGrp="1"/>
          </p:cNvSpPr>
          <p:nvPr>
            <p:ph type="title"/>
          </p:nvPr>
        </p:nvSpPr>
        <p:spPr/>
        <p:txBody>
          <a:bodyPr/>
          <a:lstStyle/>
          <a:p>
            <a:r>
              <a:rPr lang="en-US"/>
              <a:t>Click to edit Master title style</a:t>
            </a:r>
            <a:endParaRPr lang="en-DE"/>
          </a:p>
        </p:txBody>
      </p:sp>
      <p:sp>
        <p:nvSpPr>
          <p:cNvPr id="3" name="Vertical Text Placeholder 2">
            <a:extLst>
              <a:ext uri="{FF2B5EF4-FFF2-40B4-BE49-F238E27FC236}">
                <a16:creationId xmlns:a16="http://schemas.microsoft.com/office/drawing/2014/main" id="{A40D4017-C3D0-0BD2-E029-46904DB6EB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BBC51906-884A-0875-83A7-972139095E0B}"/>
              </a:ext>
            </a:extLst>
          </p:cNvPr>
          <p:cNvSpPr>
            <a:spLocks noGrp="1"/>
          </p:cNvSpPr>
          <p:nvPr>
            <p:ph type="dt" sz="half" idx="10"/>
          </p:nvPr>
        </p:nvSpPr>
        <p:spPr/>
        <p:txBody>
          <a:bodyPr/>
          <a:lstStyle/>
          <a:p>
            <a:fld id="{A8712EA3-171A-4E7A-B732-76E9F06E2DD0}" type="datetimeFigureOut">
              <a:rPr lang="en-DE" smtClean="0"/>
              <a:t>09/22/2022</a:t>
            </a:fld>
            <a:endParaRPr lang="en-DE"/>
          </a:p>
        </p:txBody>
      </p:sp>
      <p:sp>
        <p:nvSpPr>
          <p:cNvPr id="5" name="Footer Placeholder 4">
            <a:extLst>
              <a:ext uri="{FF2B5EF4-FFF2-40B4-BE49-F238E27FC236}">
                <a16:creationId xmlns:a16="http://schemas.microsoft.com/office/drawing/2014/main" id="{5D4F6D28-D753-0B10-B0EC-25470E3B10A5}"/>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5801F1CB-73AE-A267-041E-7899C5F8404B}"/>
              </a:ext>
            </a:extLst>
          </p:cNvPr>
          <p:cNvSpPr>
            <a:spLocks noGrp="1"/>
          </p:cNvSpPr>
          <p:nvPr>
            <p:ph type="sldNum" sz="quarter" idx="12"/>
          </p:nvPr>
        </p:nvSpPr>
        <p:spPr/>
        <p:txBody>
          <a:bodyPr/>
          <a:lstStyle/>
          <a:p>
            <a:fld id="{7A5AD4BB-84D9-4B69-92D1-843026C83206}" type="slidenum">
              <a:rPr lang="en-DE" smtClean="0"/>
              <a:t>‹#›</a:t>
            </a:fld>
            <a:endParaRPr lang="en-DE"/>
          </a:p>
        </p:txBody>
      </p:sp>
    </p:spTree>
    <p:extLst>
      <p:ext uri="{BB962C8B-B14F-4D97-AF65-F5344CB8AC3E}">
        <p14:creationId xmlns:p14="http://schemas.microsoft.com/office/powerpoint/2010/main" val="2663967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A0B9C0-57A3-1BA0-9714-2F0C713461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DE"/>
          </a:p>
        </p:txBody>
      </p:sp>
      <p:sp>
        <p:nvSpPr>
          <p:cNvPr id="3" name="Vertical Text Placeholder 2">
            <a:extLst>
              <a:ext uri="{FF2B5EF4-FFF2-40B4-BE49-F238E27FC236}">
                <a16:creationId xmlns:a16="http://schemas.microsoft.com/office/drawing/2014/main" id="{31C5A491-AA5C-5D3B-2C5B-ADF84A9D4F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0AB703D4-2FA9-DAE4-77D6-25AF5C4CD49A}"/>
              </a:ext>
            </a:extLst>
          </p:cNvPr>
          <p:cNvSpPr>
            <a:spLocks noGrp="1"/>
          </p:cNvSpPr>
          <p:nvPr>
            <p:ph type="dt" sz="half" idx="10"/>
          </p:nvPr>
        </p:nvSpPr>
        <p:spPr/>
        <p:txBody>
          <a:bodyPr/>
          <a:lstStyle/>
          <a:p>
            <a:fld id="{A8712EA3-171A-4E7A-B732-76E9F06E2DD0}" type="datetimeFigureOut">
              <a:rPr lang="en-DE" smtClean="0"/>
              <a:t>09/22/2022</a:t>
            </a:fld>
            <a:endParaRPr lang="en-DE"/>
          </a:p>
        </p:txBody>
      </p:sp>
      <p:sp>
        <p:nvSpPr>
          <p:cNvPr id="5" name="Footer Placeholder 4">
            <a:extLst>
              <a:ext uri="{FF2B5EF4-FFF2-40B4-BE49-F238E27FC236}">
                <a16:creationId xmlns:a16="http://schemas.microsoft.com/office/drawing/2014/main" id="{09786CEF-0802-B88F-3DD3-20B21C0ECED9}"/>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4E85D597-CEC0-C6E4-C797-F0D48F65A3DF}"/>
              </a:ext>
            </a:extLst>
          </p:cNvPr>
          <p:cNvSpPr>
            <a:spLocks noGrp="1"/>
          </p:cNvSpPr>
          <p:nvPr>
            <p:ph type="sldNum" sz="quarter" idx="12"/>
          </p:nvPr>
        </p:nvSpPr>
        <p:spPr/>
        <p:txBody>
          <a:bodyPr/>
          <a:lstStyle/>
          <a:p>
            <a:fld id="{7A5AD4BB-84D9-4B69-92D1-843026C83206}" type="slidenum">
              <a:rPr lang="en-DE" smtClean="0"/>
              <a:t>‹#›</a:t>
            </a:fld>
            <a:endParaRPr lang="en-DE"/>
          </a:p>
        </p:txBody>
      </p:sp>
    </p:spTree>
    <p:extLst>
      <p:ext uri="{BB962C8B-B14F-4D97-AF65-F5344CB8AC3E}">
        <p14:creationId xmlns:p14="http://schemas.microsoft.com/office/powerpoint/2010/main" val="2269882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24E67A-AF0E-4819-AC53-2E46C7DFBD72}" type="datetimeFigureOut">
              <a:rPr lang="zh-CN" altLang="en-US" smtClean="0"/>
              <a:t>2022/9/22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772943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24E67A-AF0E-4819-AC53-2E46C7DFBD72}" type="datetimeFigureOut">
              <a:rPr lang="zh-CN" altLang="en-US" smtClean="0"/>
              <a:t>2022/9/22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764831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24E67A-AF0E-4819-AC53-2E46C7DFBD72}" type="datetimeFigureOut">
              <a:rPr lang="zh-CN" altLang="en-US" smtClean="0"/>
              <a:t>2022/9/22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08732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24E67A-AF0E-4819-AC53-2E46C7DFBD72}" type="datetimeFigureOut">
              <a:rPr lang="zh-CN" altLang="en-US" smtClean="0"/>
              <a:t>2022/9/22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526581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4E67A-AF0E-4819-AC53-2E46C7DFBD72}" type="datetimeFigureOut">
              <a:rPr lang="zh-CN" altLang="en-US" smtClean="0"/>
              <a:t>2022/9/22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343501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2022/9/22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038273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2022/9/22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16724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4E67A-AF0E-4819-AC53-2E46C7DFBD72}" type="datetimeFigureOut">
              <a:rPr lang="zh-CN" altLang="en-US" smtClean="0"/>
              <a:t>2022/9/22</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1197870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C815FA-9AA1-D8D8-95C8-25231521C7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DE"/>
          </a:p>
        </p:txBody>
      </p:sp>
      <p:sp>
        <p:nvSpPr>
          <p:cNvPr id="3" name="Text Placeholder 2">
            <a:extLst>
              <a:ext uri="{FF2B5EF4-FFF2-40B4-BE49-F238E27FC236}">
                <a16:creationId xmlns:a16="http://schemas.microsoft.com/office/drawing/2014/main" id="{FCB3E148-3C1B-BF0F-470A-AF4B274B41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4B8A895D-D7AA-9D17-9756-092A44B72E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712EA3-171A-4E7A-B732-76E9F06E2DD0}" type="datetimeFigureOut">
              <a:rPr lang="en-DE" smtClean="0"/>
              <a:t>09/22/2022</a:t>
            </a:fld>
            <a:endParaRPr lang="en-DE"/>
          </a:p>
        </p:txBody>
      </p:sp>
      <p:sp>
        <p:nvSpPr>
          <p:cNvPr id="5" name="Footer Placeholder 4">
            <a:extLst>
              <a:ext uri="{FF2B5EF4-FFF2-40B4-BE49-F238E27FC236}">
                <a16:creationId xmlns:a16="http://schemas.microsoft.com/office/drawing/2014/main" id="{8D54728F-1DFC-2DBA-0791-C1B73DA692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DE"/>
          </a:p>
        </p:txBody>
      </p:sp>
      <p:sp>
        <p:nvSpPr>
          <p:cNvPr id="6" name="Slide Number Placeholder 5">
            <a:extLst>
              <a:ext uri="{FF2B5EF4-FFF2-40B4-BE49-F238E27FC236}">
                <a16:creationId xmlns:a16="http://schemas.microsoft.com/office/drawing/2014/main" id="{89162FD3-2DE1-2BA4-926B-FF90F5A9C6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5AD4BB-84D9-4B69-92D1-843026C83206}" type="slidenum">
              <a:rPr lang="en-DE" smtClean="0"/>
              <a:t>‹#›</a:t>
            </a:fld>
            <a:endParaRPr lang="en-DE"/>
          </a:p>
        </p:txBody>
      </p:sp>
    </p:spTree>
    <p:extLst>
      <p:ext uri="{BB962C8B-B14F-4D97-AF65-F5344CB8AC3E}">
        <p14:creationId xmlns:p14="http://schemas.microsoft.com/office/powerpoint/2010/main" val="5552179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ubaina.arsiwala@charite.d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png"/><Relationship Id="rId7"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gif"/><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8C7CA0D1-8B49-4675-8A5E-57C7F64475C1}"/>
              </a:ext>
            </a:extLst>
          </p:cNvPr>
          <p:cNvSpPr/>
          <p:nvPr/>
        </p:nvSpPr>
        <p:spPr>
          <a:xfrm>
            <a:off x="8049758" y="935321"/>
            <a:ext cx="1959127" cy="369332"/>
          </a:xfrm>
          <a:prstGeom prst="rect">
            <a:avLst/>
          </a:prstGeom>
        </p:spPr>
        <p:txBody>
          <a:bodyPr wrap="none">
            <a:spAutoFit/>
          </a:bodyPr>
          <a:lstStyle/>
          <a:p>
            <a:pPr algn="r"/>
            <a:r>
              <a:rPr lang="en-GB" b="1" dirty="0"/>
              <a:t>FGAI4H-P-046-A07</a:t>
            </a:r>
          </a:p>
        </p:txBody>
      </p:sp>
      <p:sp>
        <p:nvSpPr>
          <p:cNvPr id="10" name="Rectangle 9">
            <a:extLst>
              <a:ext uri="{FF2B5EF4-FFF2-40B4-BE49-F238E27FC236}">
                <a16:creationId xmlns:a16="http://schemas.microsoft.com/office/drawing/2014/main" id="{D36F58C8-2F54-4864-94DC-A069EA8D2640}"/>
              </a:ext>
            </a:extLst>
          </p:cNvPr>
          <p:cNvSpPr/>
          <p:nvPr/>
        </p:nvSpPr>
        <p:spPr>
          <a:xfrm>
            <a:off x="6833336" y="1304653"/>
            <a:ext cx="3175549" cy="369332"/>
          </a:xfrm>
          <a:prstGeom prst="rect">
            <a:avLst/>
          </a:prstGeom>
        </p:spPr>
        <p:txBody>
          <a:bodyPr wrap="none">
            <a:spAutoFit/>
          </a:bodyPr>
          <a:lstStyle/>
          <a:p>
            <a:pPr algn="r"/>
            <a:r>
              <a:rPr lang="en-US" dirty="0"/>
              <a:t>Helsinki, 20-22 September 2022</a:t>
            </a:r>
            <a:endParaRPr lang="en-GB" dirty="0"/>
          </a:p>
        </p:txBody>
      </p:sp>
      <p:graphicFrame>
        <p:nvGraphicFramePr>
          <p:cNvPr id="14" name="Table 2">
            <a:extLst>
              <a:ext uri="{FF2B5EF4-FFF2-40B4-BE49-F238E27FC236}">
                <a16:creationId xmlns:a16="http://schemas.microsoft.com/office/drawing/2014/main" id="{F23ADA95-2EB2-45F5-AA21-8B52FA9A9E11}"/>
              </a:ext>
            </a:extLst>
          </p:cNvPr>
          <p:cNvGraphicFramePr>
            <a:graphicFrameLocks noGrp="1"/>
          </p:cNvGraphicFramePr>
          <p:nvPr>
            <p:extLst>
              <p:ext uri="{D42A27DB-BD31-4B8C-83A1-F6EECF244321}">
                <p14:modId xmlns:p14="http://schemas.microsoft.com/office/powerpoint/2010/main" val="3350530099"/>
              </p:ext>
            </p:extLst>
          </p:nvPr>
        </p:nvGraphicFramePr>
        <p:xfrm>
          <a:off x="1790700" y="3247161"/>
          <a:ext cx="8401049" cy="2331720"/>
        </p:xfrm>
        <a:graphic>
          <a:graphicData uri="http://schemas.openxmlformats.org/drawingml/2006/table">
            <a:tbl>
              <a:tblPr firstRow="1" bandRow="1">
                <a:tableStyleId>{2D5ABB26-0587-4C30-8999-92F81FD0307C}</a:tableStyleId>
              </a:tblPr>
              <a:tblGrid>
                <a:gridCol w="1346348">
                  <a:extLst>
                    <a:ext uri="{9D8B030D-6E8A-4147-A177-3AD203B41FA5}">
                      <a16:colId xmlns:a16="http://schemas.microsoft.com/office/drawing/2014/main" val="3760236376"/>
                    </a:ext>
                  </a:extLst>
                </a:gridCol>
                <a:gridCol w="3476483">
                  <a:extLst>
                    <a:ext uri="{9D8B030D-6E8A-4147-A177-3AD203B41FA5}">
                      <a16:colId xmlns:a16="http://schemas.microsoft.com/office/drawing/2014/main" val="4118390399"/>
                    </a:ext>
                  </a:extLst>
                </a:gridCol>
                <a:gridCol w="3578218">
                  <a:extLst>
                    <a:ext uri="{9D8B030D-6E8A-4147-A177-3AD203B41FA5}">
                      <a16:colId xmlns:a16="http://schemas.microsoft.com/office/drawing/2014/main" val="3689152469"/>
                    </a:ext>
                  </a:extLst>
                </a:gridCol>
              </a:tblGrid>
              <a:tr h="365760">
                <a:tc>
                  <a:txBody>
                    <a:bodyPr/>
                    <a:lstStyle/>
                    <a:p>
                      <a:r>
                        <a:rPr lang="en-US" sz="1800" b="1" dirty="0"/>
                        <a:t>Source:</a:t>
                      </a:r>
                      <a:endParaRPr lang="en-GB" sz="1800" b="1" dirty="0"/>
                    </a:p>
                  </a:txBody>
                  <a:tcPr marL="68580" marR="68580" marT="34290" marB="34290"/>
                </a:tc>
                <a:tc gridSpan="2">
                  <a:txBody>
                    <a:bodyPr/>
                    <a:lstStyle/>
                    <a:p>
                      <a:r>
                        <a:rPr lang="en-US" sz="1800" dirty="0" err="1">
                          <a:solidFill>
                            <a:schemeClr val="tx1"/>
                          </a:solidFill>
                        </a:rPr>
                        <a:t>Charite</a:t>
                      </a:r>
                      <a:endParaRPr lang="en-GB" sz="1800" dirty="0">
                        <a:solidFill>
                          <a:schemeClr val="tx1"/>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3920436266"/>
                  </a:ext>
                </a:extLst>
              </a:tr>
              <a:tr h="365760">
                <a:tc>
                  <a:txBody>
                    <a:bodyPr/>
                    <a:lstStyle/>
                    <a:p>
                      <a:r>
                        <a:rPr lang="en-US" sz="1800" b="1" dirty="0"/>
                        <a:t>Title:</a:t>
                      </a:r>
                      <a:endParaRPr lang="en-GB" sz="1800" b="1" dirty="0"/>
                    </a:p>
                  </a:txBody>
                  <a:tcPr marL="68580" marR="68580" marT="34290" marB="34290"/>
                </a:tc>
                <a:tc gridSpan="2">
                  <a:txBody>
                    <a:bodyPr/>
                    <a:lstStyle/>
                    <a:p>
                      <a:r>
                        <a:rPr lang="en-GB" sz="1800" b="0" i="0" kern="1200">
                          <a:solidFill>
                            <a:schemeClr val="tx1"/>
                          </a:solidFill>
                          <a:effectLst/>
                          <a:latin typeface="+mn-lt"/>
                          <a:ea typeface="+mn-ea"/>
                          <a:cs typeface="+mn-cs"/>
                        </a:rPr>
                        <a:t>Att.7 </a:t>
                      </a:r>
                      <a:r>
                        <a:rPr lang="en-GB" sz="1800" b="0" i="0" kern="1200" dirty="0">
                          <a:solidFill>
                            <a:schemeClr val="tx1"/>
                          </a:solidFill>
                          <a:effectLst/>
                          <a:latin typeface="+mn-lt"/>
                          <a:ea typeface="+mn-ea"/>
                          <a:cs typeface="+mn-cs"/>
                        </a:rPr>
                        <a:t>- Presentation - Impact of AI on gaze patterns of dentists: </a:t>
                      </a:r>
                      <a:br>
                        <a:rPr lang="en-GB" sz="1800" b="0" i="0" kern="1200" dirty="0">
                          <a:solidFill>
                            <a:schemeClr val="tx1"/>
                          </a:solidFill>
                          <a:effectLst/>
                          <a:latin typeface="+mn-lt"/>
                          <a:ea typeface="+mn-ea"/>
                          <a:cs typeface="+mn-cs"/>
                        </a:rPr>
                      </a:br>
                      <a:r>
                        <a:rPr lang="en-GB" sz="1800" b="0" i="0" kern="1200" dirty="0">
                          <a:solidFill>
                            <a:schemeClr val="tx1"/>
                          </a:solidFill>
                          <a:effectLst/>
                          <a:latin typeface="+mn-lt"/>
                          <a:ea typeface="+mn-ea"/>
                          <a:cs typeface="+mn-cs"/>
                        </a:rPr>
                        <a:t>A randomized controlled trial</a:t>
                      </a:r>
                      <a:endParaRPr lang="en-GB" sz="1800" dirty="0"/>
                    </a:p>
                  </a:txBody>
                  <a:tcPr marL="68580" marR="68580" marT="34290" marB="34290"/>
                </a:tc>
                <a:tc hMerge="1">
                  <a:txBody>
                    <a:bodyPr/>
                    <a:lstStyle/>
                    <a:p>
                      <a:endParaRPr lang="en-GB"/>
                    </a:p>
                  </a:txBody>
                  <a:tcPr/>
                </a:tc>
                <a:extLst>
                  <a:ext uri="{0D108BD9-81ED-4DB2-BD59-A6C34878D82A}">
                    <a16:rowId xmlns:a16="http://schemas.microsoft.com/office/drawing/2014/main" val="994681210"/>
                  </a:ext>
                </a:extLst>
              </a:tr>
              <a:tr h="365760">
                <a:tc>
                  <a:txBody>
                    <a:bodyPr/>
                    <a:lstStyle/>
                    <a:p>
                      <a:r>
                        <a:rPr lang="en-US" sz="1800" b="1" dirty="0"/>
                        <a:t>Purpose:</a:t>
                      </a:r>
                      <a:endParaRPr lang="en-GB" sz="1800" b="1" dirty="0"/>
                    </a:p>
                  </a:txBody>
                  <a:tcPr marL="68580" marR="68580" marT="34290" marB="34290">
                    <a:lnB w="19050" cap="flat" cmpd="sng" algn="ctr">
                      <a:solidFill>
                        <a:schemeClr val="tx1"/>
                      </a:solidFill>
                      <a:prstDash val="solid"/>
                      <a:round/>
                      <a:headEnd type="none" w="med" len="med"/>
                      <a:tailEnd type="none" w="med" len="med"/>
                    </a:lnB>
                  </a:tcPr>
                </a:tc>
                <a:tc gridSpan="2">
                  <a:txBody>
                    <a:bodyPr/>
                    <a:lstStyle/>
                    <a:p>
                      <a:r>
                        <a:rPr lang="en-US" sz="1800" dirty="0"/>
                        <a:t>Discussion</a:t>
                      </a:r>
                      <a:endParaRPr lang="en-GB" sz="1800" dirty="0"/>
                    </a:p>
                  </a:txBody>
                  <a:tcPr marL="68580" marR="68580" marT="34290" marB="34290">
                    <a:lnB w="19050" cap="flat" cmpd="sng" algn="ctr">
                      <a:solidFill>
                        <a:schemeClr val="tx1"/>
                      </a:solid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val="987445829"/>
                  </a:ext>
                </a:extLst>
              </a:tr>
              <a:tr h="365760">
                <a:tc>
                  <a:txBody>
                    <a:bodyPr/>
                    <a:lstStyle/>
                    <a:p>
                      <a:r>
                        <a:rPr lang="en-US" sz="1800" b="1" dirty="0"/>
                        <a:t>Contact:</a:t>
                      </a:r>
                      <a:endParaRPr lang="en-GB" sz="1800" b="1"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800" dirty="0" err="1"/>
                        <a:t>Lubaina</a:t>
                      </a:r>
                      <a:r>
                        <a:rPr lang="en-US" sz="1800" dirty="0"/>
                        <a:t> </a:t>
                      </a:r>
                      <a:r>
                        <a:rPr lang="en-US" sz="1800" dirty="0" err="1"/>
                        <a:t>Arsiwala-Scheppach</a:t>
                      </a:r>
                      <a:endParaRPr lang="en-GB" sz="1800" dirty="0">
                        <a:solidFill>
                          <a:srgbClr val="FF0000"/>
                        </a:solidFill>
                      </a:endParaRPr>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800" dirty="0"/>
                        <a:t>E-mail: </a:t>
                      </a:r>
                      <a:r>
                        <a:rPr lang="en-US" sz="1800" dirty="0">
                          <a:hlinkClick r:id="rId3"/>
                        </a:rPr>
                        <a:t>lubaina.arsiwala@charite.de</a:t>
                      </a:r>
                      <a:endParaRPr lang="en-GB" sz="1800"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741495"/>
                  </a:ext>
                </a:extLst>
              </a:tr>
              <a:tr h="365760">
                <a:tc>
                  <a:txBody>
                    <a:bodyPr/>
                    <a:lstStyle/>
                    <a:p>
                      <a:r>
                        <a:rPr lang="en-US" sz="1800" b="1" dirty="0"/>
                        <a:t>Abstract:</a:t>
                      </a:r>
                      <a:endParaRPr lang="en-GB" sz="1800" b="1" dirty="0"/>
                    </a:p>
                  </a:txBody>
                  <a:tcPr marL="68580" marR="68580" marT="34290" marB="34290">
                    <a:lnT w="19050" cap="flat" cmpd="sng" algn="ctr">
                      <a:solidFill>
                        <a:schemeClr val="tx1"/>
                      </a:solidFill>
                      <a:prstDash val="solid"/>
                      <a:round/>
                      <a:headEnd type="none" w="med" len="med"/>
                      <a:tailEnd type="none" w="med" len="med"/>
                    </a:lnT>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This PPT contains a presentation on the </a:t>
                      </a:r>
                      <a:r>
                        <a:rPr lang="en-GB" sz="1800" b="0" i="0" kern="1200" dirty="0">
                          <a:solidFill>
                            <a:schemeClr val="tx1"/>
                          </a:solidFill>
                          <a:effectLst/>
                          <a:latin typeface="+mn-lt"/>
                          <a:ea typeface="+mn-ea"/>
                          <a:cs typeface="+mn-cs"/>
                        </a:rPr>
                        <a:t>Impact of AI on gaze patterns of dentists: A randomized controlled trial</a:t>
                      </a:r>
                      <a:r>
                        <a:rPr lang="en-US" sz="1800" dirty="0"/>
                        <a:t>.</a:t>
                      </a:r>
                      <a:endParaRPr lang="en-GB" sz="1800" dirty="0"/>
                    </a:p>
                  </a:txBody>
                  <a:tcPr marL="68580" marR="68580" marT="34290" marB="34290">
                    <a:lnT w="19050" cap="flat" cmpd="sng" algn="ctr">
                      <a:solidFill>
                        <a:schemeClr val="tx1"/>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297947478"/>
                  </a:ext>
                </a:extLst>
              </a:tr>
            </a:tbl>
          </a:graphicData>
        </a:graphic>
      </p:graphicFrame>
    </p:spTree>
    <p:extLst>
      <p:ext uri="{BB962C8B-B14F-4D97-AF65-F5344CB8AC3E}">
        <p14:creationId xmlns:p14="http://schemas.microsoft.com/office/powerpoint/2010/main" val="2383934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0E535E-6602-C0EB-FC46-80C3209E3422}"/>
              </a:ext>
            </a:extLst>
          </p:cNvPr>
          <p:cNvSpPr txBox="1"/>
          <p:nvPr/>
        </p:nvSpPr>
        <p:spPr>
          <a:xfrm>
            <a:off x="1027043" y="233666"/>
            <a:ext cx="1013791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RESULTS</a:t>
            </a:r>
            <a:endPar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4" name="Picture 3" descr="Chart&#10;&#10;Description automatically generated">
            <a:extLst>
              <a:ext uri="{FF2B5EF4-FFF2-40B4-BE49-F238E27FC236}">
                <a16:creationId xmlns:a16="http://schemas.microsoft.com/office/drawing/2014/main" id="{7D8338F1-3A58-DED7-3F77-9E08890D3C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69"/>
          <a:stretch/>
        </p:blipFill>
        <p:spPr bwMode="auto">
          <a:xfrm>
            <a:off x="252108" y="2139179"/>
            <a:ext cx="4693965" cy="3430805"/>
          </a:xfrm>
          <a:prstGeom prst="rect">
            <a:avLst/>
          </a:prstGeom>
          <a:noFill/>
          <a:ln>
            <a:noFill/>
          </a:ln>
        </p:spPr>
      </p:pic>
      <p:pic>
        <p:nvPicPr>
          <p:cNvPr id="6" name="Picture 5">
            <a:extLst>
              <a:ext uri="{FF2B5EF4-FFF2-40B4-BE49-F238E27FC236}">
                <a16:creationId xmlns:a16="http://schemas.microsoft.com/office/drawing/2014/main" id="{02A6A060-0CD4-CE81-CE54-F1626C0AA541}"/>
              </a:ext>
            </a:extLst>
          </p:cNvPr>
          <p:cNvPicPr>
            <a:picLocks noChangeAspect="1"/>
          </p:cNvPicPr>
          <p:nvPr/>
        </p:nvPicPr>
        <p:blipFill rotWithShape="1">
          <a:blip r:embed="rId4"/>
          <a:srcRect l="4704"/>
          <a:stretch/>
        </p:blipFill>
        <p:spPr>
          <a:xfrm>
            <a:off x="4946073" y="2147291"/>
            <a:ext cx="4693966" cy="3430805"/>
          </a:xfrm>
          <a:prstGeom prst="rect">
            <a:avLst/>
          </a:prstGeom>
        </p:spPr>
      </p:pic>
      <p:sp>
        <p:nvSpPr>
          <p:cNvPr id="7" name="TextBox 6">
            <a:extLst>
              <a:ext uri="{FF2B5EF4-FFF2-40B4-BE49-F238E27FC236}">
                <a16:creationId xmlns:a16="http://schemas.microsoft.com/office/drawing/2014/main" id="{7DCF108F-7247-B5DA-AAED-E93C47D191BD}"/>
              </a:ext>
            </a:extLst>
          </p:cNvPr>
          <p:cNvSpPr txBox="1"/>
          <p:nvPr/>
        </p:nvSpPr>
        <p:spPr>
          <a:xfrm>
            <a:off x="480580" y="1015875"/>
            <a:ext cx="6198176" cy="36721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DE"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Time to First Fixation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milliseconds</a:t>
            </a:r>
            <a:endParaRPr kumimoji="0" lang="en-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6EF9C6B2-BF0A-9055-2745-8E650853DAE7}"/>
              </a:ext>
            </a:extLst>
          </p:cNvPr>
          <p:cNvSpPr txBox="1"/>
          <p:nvPr/>
        </p:nvSpPr>
        <p:spPr>
          <a:xfrm>
            <a:off x="1839191" y="1580525"/>
            <a:ext cx="668135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Dentists only                                                       Dentists + AI</a:t>
            </a:r>
            <a:endParaRPr kumimoji="0" lang="en-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F3ABA76-DEB1-A9AA-CAA8-58B648140312}"/>
              </a:ext>
            </a:extLst>
          </p:cNvPr>
          <p:cNvSpPr txBox="1"/>
          <p:nvPr/>
        </p:nvSpPr>
        <p:spPr>
          <a:xfrm>
            <a:off x="1693718" y="5771298"/>
            <a:ext cx="6972300" cy="367216"/>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&lt;0.001</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&lt;0.001</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255D3DD-557E-2EEE-20BE-2B49549C10AF}"/>
              </a:ext>
            </a:extLst>
          </p:cNvPr>
          <p:cNvSpPr txBox="1"/>
          <p:nvPr/>
        </p:nvSpPr>
        <p:spPr>
          <a:xfrm>
            <a:off x="10238508" y="1580525"/>
            <a:ext cx="19534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Dentists only</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Dentists + AI</a:t>
            </a:r>
            <a:endParaRPr kumimoji="0" lang="en-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8C4C1E67-B09A-34E2-8963-B2FA47DBD06E}"/>
              </a:ext>
            </a:extLst>
          </p:cNvPr>
          <p:cNvSpPr txBox="1"/>
          <p:nvPr/>
        </p:nvSpPr>
        <p:spPr>
          <a:xfrm>
            <a:off x="10962409" y="2743199"/>
            <a:ext cx="380444"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DE"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 name="Picture 19" descr="A picture containing text&#10;&#10;Description automatically generated">
            <a:extLst>
              <a:ext uri="{FF2B5EF4-FFF2-40B4-BE49-F238E27FC236}">
                <a16:creationId xmlns:a16="http://schemas.microsoft.com/office/drawing/2014/main" id="{759D3928-EEA7-73CC-D4A7-577D98DC36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8598" y="6380148"/>
            <a:ext cx="1194801" cy="411390"/>
          </a:xfrm>
          <a:prstGeom prst="rect">
            <a:avLst/>
          </a:prstGeom>
        </p:spPr>
      </p:pic>
      <p:pic>
        <p:nvPicPr>
          <p:cNvPr id="21" name="Picture 20" descr="Text&#10;&#10;Description automatically generated">
            <a:extLst>
              <a:ext uri="{FF2B5EF4-FFF2-40B4-BE49-F238E27FC236}">
                <a16:creationId xmlns:a16="http://schemas.microsoft.com/office/drawing/2014/main" id="{C50A5828-292B-2D5D-7F93-05C0415982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770" y="6403939"/>
            <a:ext cx="2004565" cy="410748"/>
          </a:xfrm>
          <a:prstGeom prst="rect">
            <a:avLst/>
          </a:prstGeom>
        </p:spPr>
      </p:pic>
      <p:pic>
        <p:nvPicPr>
          <p:cNvPr id="22" name="Grafik 11">
            <a:extLst>
              <a:ext uri="{FF2B5EF4-FFF2-40B4-BE49-F238E27FC236}">
                <a16:creationId xmlns:a16="http://schemas.microsoft.com/office/drawing/2014/main" id="{811BC42D-A80B-1359-92D7-5A922C60CDEF}"/>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0121157" y="6455209"/>
            <a:ext cx="1308843" cy="33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5789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0E535E-6602-C0EB-FC46-80C3209E3422}"/>
              </a:ext>
            </a:extLst>
          </p:cNvPr>
          <p:cNvSpPr txBox="1"/>
          <p:nvPr/>
        </p:nvSpPr>
        <p:spPr>
          <a:xfrm>
            <a:off x="1027043" y="233666"/>
            <a:ext cx="1013791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RESULTS</a:t>
            </a:r>
            <a:endPar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6EF9C6B2-BF0A-9055-2745-8E650853DAE7}"/>
              </a:ext>
            </a:extLst>
          </p:cNvPr>
          <p:cNvSpPr txBox="1"/>
          <p:nvPr/>
        </p:nvSpPr>
        <p:spPr>
          <a:xfrm>
            <a:off x="1839191" y="1580525"/>
            <a:ext cx="668135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Dentists only                                                       Dentists + AI</a:t>
            </a:r>
            <a:endParaRPr kumimoji="0" lang="en-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F3ABA76-DEB1-A9AA-CAA8-58B648140312}"/>
              </a:ext>
            </a:extLst>
          </p:cNvPr>
          <p:cNvSpPr txBox="1"/>
          <p:nvPr/>
        </p:nvSpPr>
        <p:spPr>
          <a:xfrm>
            <a:off x="1839191" y="5658517"/>
            <a:ext cx="6972300" cy="367216"/>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&lt;0.001</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&lt;0.001</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255D3DD-557E-2EEE-20BE-2B49549C10AF}"/>
              </a:ext>
            </a:extLst>
          </p:cNvPr>
          <p:cNvSpPr txBox="1"/>
          <p:nvPr/>
        </p:nvSpPr>
        <p:spPr>
          <a:xfrm>
            <a:off x="10238508" y="1580525"/>
            <a:ext cx="19534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Dentists only</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Dentists + AI</a:t>
            </a:r>
            <a:endParaRPr kumimoji="0" lang="en-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8C4C1E67-B09A-34E2-8963-B2FA47DBD06E}"/>
              </a:ext>
            </a:extLst>
          </p:cNvPr>
          <p:cNvSpPr txBox="1"/>
          <p:nvPr/>
        </p:nvSpPr>
        <p:spPr>
          <a:xfrm>
            <a:off x="10798088" y="2743199"/>
            <a:ext cx="73373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0.04</a:t>
            </a:r>
            <a:endParaRPr kumimoji="0" lang="en-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6766380-AD80-F8EF-3458-3D899546C940}"/>
              </a:ext>
            </a:extLst>
          </p:cNvPr>
          <p:cNvSpPr txBox="1"/>
          <p:nvPr/>
        </p:nvSpPr>
        <p:spPr>
          <a:xfrm>
            <a:off x="480580" y="1015875"/>
            <a:ext cx="6198176" cy="36721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DE"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Fixation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Count</a:t>
            </a:r>
            <a:endParaRPr kumimoji="0" lang="en-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AAF2407A-18AD-648D-C9C1-589C303C7CE6}"/>
              </a:ext>
            </a:extLst>
          </p:cNvPr>
          <p:cNvPicPr>
            <a:picLocks noChangeAspect="1"/>
          </p:cNvPicPr>
          <p:nvPr/>
        </p:nvPicPr>
        <p:blipFill rotWithShape="1">
          <a:blip r:embed="rId3"/>
          <a:srcRect b="6947"/>
          <a:stretch/>
        </p:blipFill>
        <p:spPr>
          <a:xfrm>
            <a:off x="262371" y="2101580"/>
            <a:ext cx="4712767" cy="3332866"/>
          </a:xfrm>
          <a:prstGeom prst="rect">
            <a:avLst/>
          </a:prstGeom>
        </p:spPr>
      </p:pic>
      <p:pic>
        <p:nvPicPr>
          <p:cNvPr id="10" name="Picture 9">
            <a:extLst>
              <a:ext uri="{FF2B5EF4-FFF2-40B4-BE49-F238E27FC236}">
                <a16:creationId xmlns:a16="http://schemas.microsoft.com/office/drawing/2014/main" id="{0C889D84-502A-4DCB-8ECE-A186ADE1F367}"/>
              </a:ext>
            </a:extLst>
          </p:cNvPr>
          <p:cNvPicPr>
            <a:picLocks noChangeAspect="1"/>
          </p:cNvPicPr>
          <p:nvPr/>
        </p:nvPicPr>
        <p:blipFill rotWithShape="1">
          <a:blip r:embed="rId4"/>
          <a:srcRect b="6947"/>
          <a:stretch/>
        </p:blipFill>
        <p:spPr>
          <a:xfrm>
            <a:off x="5179868" y="2101580"/>
            <a:ext cx="4715908" cy="3332866"/>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5E8611C9-CC39-B56F-7C38-0CC3697591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8598" y="6380148"/>
            <a:ext cx="1194801" cy="411390"/>
          </a:xfrm>
          <a:prstGeom prst="rect">
            <a:avLst/>
          </a:prstGeom>
        </p:spPr>
      </p:pic>
      <p:pic>
        <p:nvPicPr>
          <p:cNvPr id="13" name="Picture 12" descr="Text&#10;&#10;Description automatically generated">
            <a:extLst>
              <a:ext uri="{FF2B5EF4-FFF2-40B4-BE49-F238E27FC236}">
                <a16:creationId xmlns:a16="http://schemas.microsoft.com/office/drawing/2014/main" id="{B70BA4F7-360A-8AF5-6DE1-BE1D151963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770" y="6403939"/>
            <a:ext cx="2004565" cy="410748"/>
          </a:xfrm>
          <a:prstGeom prst="rect">
            <a:avLst/>
          </a:prstGeom>
        </p:spPr>
      </p:pic>
      <p:pic>
        <p:nvPicPr>
          <p:cNvPr id="14" name="Grafik 11">
            <a:extLst>
              <a:ext uri="{FF2B5EF4-FFF2-40B4-BE49-F238E27FC236}">
                <a16:creationId xmlns:a16="http://schemas.microsoft.com/office/drawing/2014/main" id="{C963089B-099F-85C4-D1D5-264FE0F5823F}"/>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0121157" y="6455209"/>
            <a:ext cx="1308843" cy="33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1961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0E535E-6602-C0EB-FC46-80C3209E3422}"/>
              </a:ext>
            </a:extLst>
          </p:cNvPr>
          <p:cNvSpPr txBox="1"/>
          <p:nvPr/>
        </p:nvSpPr>
        <p:spPr>
          <a:xfrm>
            <a:off x="1027043" y="233666"/>
            <a:ext cx="1013791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RESULTS</a:t>
            </a:r>
            <a:endPar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6EF9C6B2-BF0A-9055-2745-8E650853DAE7}"/>
              </a:ext>
            </a:extLst>
          </p:cNvPr>
          <p:cNvSpPr txBox="1"/>
          <p:nvPr/>
        </p:nvSpPr>
        <p:spPr>
          <a:xfrm>
            <a:off x="1839191" y="1580525"/>
            <a:ext cx="668135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Dentists only                                                       Dentists + AI</a:t>
            </a:r>
            <a:endParaRPr kumimoji="0" lang="en-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F3ABA76-DEB1-A9AA-CAA8-58B648140312}"/>
              </a:ext>
            </a:extLst>
          </p:cNvPr>
          <p:cNvSpPr txBox="1"/>
          <p:nvPr/>
        </p:nvSpPr>
        <p:spPr>
          <a:xfrm>
            <a:off x="1839191" y="5658517"/>
            <a:ext cx="6972300" cy="367216"/>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0.00</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                                                                   </a:t>
            </a:r>
            <a:r>
              <a:rPr kumimoji="0" lang="en-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&lt;0.001</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255D3DD-557E-2EEE-20BE-2B49549C10AF}"/>
              </a:ext>
            </a:extLst>
          </p:cNvPr>
          <p:cNvSpPr txBox="1"/>
          <p:nvPr/>
        </p:nvSpPr>
        <p:spPr>
          <a:xfrm>
            <a:off x="10238508" y="1580525"/>
            <a:ext cx="19534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Dentists only</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Dentists + AI</a:t>
            </a:r>
            <a:endParaRPr kumimoji="0" lang="en-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8C4C1E67-B09A-34E2-8963-B2FA47DBD06E}"/>
              </a:ext>
            </a:extLst>
          </p:cNvPr>
          <p:cNvSpPr txBox="1"/>
          <p:nvPr/>
        </p:nvSpPr>
        <p:spPr>
          <a:xfrm>
            <a:off x="10798088" y="2743199"/>
            <a:ext cx="73373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DE"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6766380-AD80-F8EF-3458-3D899546C940}"/>
              </a:ext>
            </a:extLst>
          </p:cNvPr>
          <p:cNvSpPr txBox="1"/>
          <p:nvPr/>
        </p:nvSpPr>
        <p:spPr>
          <a:xfrm>
            <a:off x="480580" y="1015875"/>
            <a:ext cx="6198176" cy="36721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Average </a:t>
            </a:r>
            <a:r>
              <a:rPr kumimoji="0" lang="en-DE"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Fixation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Duration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milliseconds</a:t>
            </a:r>
            <a:endParaRPr kumimoji="0" lang="en-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9C646E8-3756-2D17-FB29-0EF74508C1EC}"/>
              </a:ext>
            </a:extLst>
          </p:cNvPr>
          <p:cNvPicPr>
            <a:picLocks noChangeAspect="1"/>
          </p:cNvPicPr>
          <p:nvPr/>
        </p:nvPicPr>
        <p:blipFill rotWithShape="1">
          <a:blip r:embed="rId3"/>
          <a:srcRect b="6326"/>
          <a:stretch/>
        </p:blipFill>
        <p:spPr>
          <a:xfrm>
            <a:off x="161425" y="2081762"/>
            <a:ext cx="4919729" cy="3444850"/>
          </a:xfrm>
          <a:prstGeom prst="rect">
            <a:avLst/>
          </a:prstGeom>
        </p:spPr>
      </p:pic>
      <p:pic>
        <p:nvPicPr>
          <p:cNvPr id="5" name="Picture 4">
            <a:extLst>
              <a:ext uri="{FF2B5EF4-FFF2-40B4-BE49-F238E27FC236}">
                <a16:creationId xmlns:a16="http://schemas.microsoft.com/office/drawing/2014/main" id="{5C4104B1-3A24-93C3-FA65-AC1BE65E58F7}"/>
              </a:ext>
            </a:extLst>
          </p:cNvPr>
          <p:cNvPicPr>
            <a:picLocks noChangeAspect="1"/>
          </p:cNvPicPr>
          <p:nvPr/>
        </p:nvPicPr>
        <p:blipFill rotWithShape="1">
          <a:blip r:embed="rId4"/>
          <a:srcRect b="7033"/>
          <a:stretch/>
        </p:blipFill>
        <p:spPr>
          <a:xfrm>
            <a:off x="5081154" y="2107829"/>
            <a:ext cx="5006744" cy="3484735"/>
          </a:xfrm>
          <a:prstGeom prst="rect">
            <a:avLst/>
          </a:prstGeom>
        </p:spPr>
      </p:pic>
    </p:spTree>
    <p:extLst>
      <p:ext uri="{BB962C8B-B14F-4D97-AF65-F5344CB8AC3E}">
        <p14:creationId xmlns:p14="http://schemas.microsoft.com/office/powerpoint/2010/main" val="1829556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0E535E-6602-C0EB-FC46-80C3209E3422}"/>
              </a:ext>
            </a:extLst>
          </p:cNvPr>
          <p:cNvSpPr txBox="1"/>
          <p:nvPr/>
        </p:nvSpPr>
        <p:spPr>
          <a:xfrm>
            <a:off x="1027043" y="233666"/>
            <a:ext cx="1013791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RESULTS</a:t>
            </a:r>
            <a:endPar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5" name="Graphic 4">
            <a:extLst>
              <a:ext uri="{FF2B5EF4-FFF2-40B4-BE49-F238E27FC236}">
                <a16:creationId xmlns:a16="http://schemas.microsoft.com/office/drawing/2014/main" id="{D284B1B6-6D62-6DCB-44CA-F93DE858DA3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912" r="3611" b="2128"/>
          <a:stretch/>
        </p:blipFill>
        <p:spPr>
          <a:xfrm>
            <a:off x="171934" y="2080870"/>
            <a:ext cx="4675369" cy="3715133"/>
          </a:xfrm>
          <a:prstGeom prst="rect">
            <a:avLst/>
          </a:prstGeom>
        </p:spPr>
      </p:pic>
      <p:grpSp>
        <p:nvGrpSpPr>
          <p:cNvPr id="6" name="Group 5">
            <a:extLst>
              <a:ext uri="{FF2B5EF4-FFF2-40B4-BE49-F238E27FC236}">
                <a16:creationId xmlns:a16="http://schemas.microsoft.com/office/drawing/2014/main" id="{037ECF2E-EA0E-B955-C396-3C228DD5C445}"/>
              </a:ext>
            </a:extLst>
          </p:cNvPr>
          <p:cNvGrpSpPr/>
          <p:nvPr/>
        </p:nvGrpSpPr>
        <p:grpSpPr>
          <a:xfrm>
            <a:off x="866991" y="2143921"/>
            <a:ext cx="2668211" cy="2706195"/>
            <a:chOff x="521293" y="2109387"/>
            <a:chExt cx="2001158" cy="2029646"/>
          </a:xfrm>
        </p:grpSpPr>
        <p:grpSp>
          <p:nvGrpSpPr>
            <p:cNvPr id="7" name="Group 6">
              <a:extLst>
                <a:ext uri="{FF2B5EF4-FFF2-40B4-BE49-F238E27FC236}">
                  <a16:creationId xmlns:a16="http://schemas.microsoft.com/office/drawing/2014/main" id="{55244C8E-2D05-86D6-1608-CCDAF319152C}"/>
                </a:ext>
              </a:extLst>
            </p:cNvPr>
            <p:cNvGrpSpPr/>
            <p:nvPr/>
          </p:nvGrpSpPr>
          <p:grpSpPr>
            <a:xfrm>
              <a:off x="521293" y="2367185"/>
              <a:ext cx="1720568" cy="1771848"/>
              <a:chOff x="521293" y="2367185"/>
              <a:chExt cx="1720568" cy="1771848"/>
            </a:xfrm>
          </p:grpSpPr>
          <p:sp>
            <p:nvSpPr>
              <p:cNvPr id="14" name="Rectangle 13">
                <a:extLst>
                  <a:ext uri="{FF2B5EF4-FFF2-40B4-BE49-F238E27FC236}">
                    <a16:creationId xmlns:a16="http://schemas.microsoft.com/office/drawing/2014/main" id="{EB58828F-C1C6-6D70-D218-554B6A77DF3A}"/>
                  </a:ext>
                </a:extLst>
              </p:cNvPr>
              <p:cNvSpPr/>
              <p:nvPr/>
            </p:nvSpPr>
            <p:spPr>
              <a:xfrm>
                <a:off x="521293" y="2367185"/>
                <a:ext cx="350378" cy="393107"/>
              </a:xfrm>
              <a:prstGeom prst="rect">
                <a:avLst/>
              </a:prstGeom>
              <a:noFill/>
              <a:ln>
                <a:solidFill>
                  <a:srgbClr val="FF00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76AFDBD8-58A5-62C9-3529-85F8A7D9CF85}"/>
                  </a:ext>
                </a:extLst>
              </p:cNvPr>
              <p:cNvSpPr/>
              <p:nvPr/>
            </p:nvSpPr>
            <p:spPr>
              <a:xfrm>
                <a:off x="801883" y="2656320"/>
                <a:ext cx="350378" cy="393107"/>
              </a:xfrm>
              <a:prstGeom prst="rect">
                <a:avLst/>
              </a:prstGeom>
              <a:noFill/>
              <a:ln>
                <a:solidFill>
                  <a:srgbClr val="FF00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34FBDE5D-6732-35B2-A6AA-193B3E381751}"/>
                  </a:ext>
                </a:extLst>
              </p:cNvPr>
              <p:cNvSpPr/>
              <p:nvPr/>
            </p:nvSpPr>
            <p:spPr>
              <a:xfrm>
                <a:off x="1065381" y="2928363"/>
                <a:ext cx="350378" cy="393107"/>
              </a:xfrm>
              <a:prstGeom prst="rect">
                <a:avLst/>
              </a:prstGeom>
              <a:noFill/>
              <a:ln>
                <a:solidFill>
                  <a:srgbClr val="FF00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45D9E172-B250-27B9-1450-C5EAEF5A94D8}"/>
                  </a:ext>
                </a:extLst>
              </p:cNvPr>
              <p:cNvSpPr/>
              <p:nvPr/>
            </p:nvSpPr>
            <p:spPr>
              <a:xfrm>
                <a:off x="1602347" y="3473877"/>
                <a:ext cx="350378" cy="393107"/>
              </a:xfrm>
              <a:prstGeom prst="rect">
                <a:avLst/>
              </a:prstGeom>
              <a:noFill/>
              <a:ln>
                <a:solidFill>
                  <a:srgbClr val="FF00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616D5F3-CD54-6E47-EFE8-B2041FD079A9}"/>
                  </a:ext>
                </a:extLst>
              </p:cNvPr>
              <p:cNvSpPr/>
              <p:nvPr/>
            </p:nvSpPr>
            <p:spPr>
              <a:xfrm>
                <a:off x="1891483" y="3745926"/>
                <a:ext cx="350378" cy="393107"/>
              </a:xfrm>
              <a:prstGeom prst="rect">
                <a:avLst/>
              </a:prstGeom>
              <a:noFill/>
              <a:ln>
                <a:solidFill>
                  <a:srgbClr val="FF00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8" name="Group 7">
              <a:extLst>
                <a:ext uri="{FF2B5EF4-FFF2-40B4-BE49-F238E27FC236}">
                  <a16:creationId xmlns:a16="http://schemas.microsoft.com/office/drawing/2014/main" id="{621DAFBA-50A3-E477-2FA0-AA03208026C8}"/>
                </a:ext>
              </a:extLst>
            </p:cNvPr>
            <p:cNvGrpSpPr/>
            <p:nvPr/>
          </p:nvGrpSpPr>
          <p:grpSpPr>
            <a:xfrm>
              <a:off x="801883" y="2109387"/>
              <a:ext cx="1720568" cy="1771848"/>
              <a:chOff x="521293" y="2367185"/>
              <a:chExt cx="1720568" cy="1771848"/>
            </a:xfrm>
          </p:grpSpPr>
          <p:sp>
            <p:nvSpPr>
              <p:cNvPr id="9" name="Rectangle 8">
                <a:extLst>
                  <a:ext uri="{FF2B5EF4-FFF2-40B4-BE49-F238E27FC236}">
                    <a16:creationId xmlns:a16="http://schemas.microsoft.com/office/drawing/2014/main" id="{4469A402-2807-49F1-B4FB-9E30A5943EF1}"/>
                  </a:ext>
                </a:extLst>
              </p:cNvPr>
              <p:cNvSpPr/>
              <p:nvPr/>
            </p:nvSpPr>
            <p:spPr>
              <a:xfrm>
                <a:off x="521293" y="2367185"/>
                <a:ext cx="350378" cy="393107"/>
              </a:xfrm>
              <a:prstGeom prst="rect">
                <a:avLst/>
              </a:prstGeom>
              <a:noFill/>
              <a:ln>
                <a:solidFill>
                  <a:srgbClr val="FF00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8D4D8FF7-7526-7AE1-48CA-C607E64F8638}"/>
                  </a:ext>
                </a:extLst>
              </p:cNvPr>
              <p:cNvSpPr/>
              <p:nvPr/>
            </p:nvSpPr>
            <p:spPr>
              <a:xfrm>
                <a:off x="801883" y="2656320"/>
                <a:ext cx="350378" cy="393107"/>
              </a:xfrm>
              <a:prstGeom prst="rect">
                <a:avLst/>
              </a:prstGeom>
              <a:noFill/>
              <a:ln>
                <a:solidFill>
                  <a:srgbClr val="FF00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8EA88E94-D806-6CFB-F22B-49E3891D39FE}"/>
                  </a:ext>
                </a:extLst>
              </p:cNvPr>
              <p:cNvSpPr/>
              <p:nvPr/>
            </p:nvSpPr>
            <p:spPr>
              <a:xfrm>
                <a:off x="1065381" y="2928363"/>
                <a:ext cx="350378" cy="393107"/>
              </a:xfrm>
              <a:prstGeom prst="rect">
                <a:avLst/>
              </a:prstGeom>
              <a:noFill/>
              <a:ln>
                <a:solidFill>
                  <a:srgbClr val="FF00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41DCA081-8DC7-FCBD-DF8E-6C4DDF565B30}"/>
                  </a:ext>
                </a:extLst>
              </p:cNvPr>
              <p:cNvSpPr/>
              <p:nvPr/>
            </p:nvSpPr>
            <p:spPr>
              <a:xfrm>
                <a:off x="1602347" y="3473877"/>
                <a:ext cx="350378" cy="393107"/>
              </a:xfrm>
              <a:prstGeom prst="rect">
                <a:avLst/>
              </a:prstGeom>
              <a:noFill/>
              <a:ln>
                <a:solidFill>
                  <a:srgbClr val="FF00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AF645333-516C-5C0F-5E85-8EBCD2772532}"/>
                  </a:ext>
                </a:extLst>
              </p:cNvPr>
              <p:cNvSpPr/>
              <p:nvPr/>
            </p:nvSpPr>
            <p:spPr>
              <a:xfrm>
                <a:off x="1891483" y="3745926"/>
                <a:ext cx="350378" cy="393107"/>
              </a:xfrm>
              <a:prstGeom prst="rect">
                <a:avLst/>
              </a:prstGeom>
              <a:noFill/>
              <a:ln>
                <a:solidFill>
                  <a:srgbClr val="FF00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sp>
        <p:nvSpPr>
          <p:cNvPr id="19" name="TextBox 18">
            <a:extLst>
              <a:ext uri="{FF2B5EF4-FFF2-40B4-BE49-F238E27FC236}">
                <a16:creationId xmlns:a16="http://schemas.microsoft.com/office/drawing/2014/main" id="{30B29B16-C34D-2D55-5BB2-40CCAFD2FB8E}"/>
              </a:ext>
            </a:extLst>
          </p:cNvPr>
          <p:cNvSpPr txBox="1"/>
          <p:nvPr/>
        </p:nvSpPr>
        <p:spPr>
          <a:xfrm>
            <a:off x="1839191" y="1580525"/>
            <a:ext cx="668135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Dentists only                                                       Dentists + AI</a:t>
            </a:r>
            <a:endParaRPr kumimoji="0" lang="en-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7303D3B5-2CF0-DB6A-CC88-E594BE8C9823}"/>
              </a:ext>
            </a:extLst>
          </p:cNvPr>
          <p:cNvSpPr txBox="1"/>
          <p:nvPr/>
        </p:nvSpPr>
        <p:spPr>
          <a:xfrm>
            <a:off x="480580" y="1015875"/>
            <a:ext cx="6198176" cy="36721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Gaze transitions</a:t>
            </a:r>
            <a:endParaRPr kumimoji="0" lang="en-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35" name="Graphic 34">
            <a:extLst>
              <a:ext uri="{FF2B5EF4-FFF2-40B4-BE49-F238E27FC236}">
                <a16:creationId xmlns:a16="http://schemas.microsoft.com/office/drawing/2014/main" id="{7BB023A2-EF0D-E161-5898-6567FB28C46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6039" r="6039"/>
          <a:stretch/>
        </p:blipFill>
        <p:spPr>
          <a:xfrm>
            <a:off x="5470207" y="2014546"/>
            <a:ext cx="4413396" cy="3768803"/>
          </a:xfrm>
          <a:prstGeom prst="rect">
            <a:avLst/>
          </a:prstGeom>
        </p:spPr>
      </p:pic>
      <p:grpSp>
        <p:nvGrpSpPr>
          <p:cNvPr id="36" name="Group 35">
            <a:extLst>
              <a:ext uri="{FF2B5EF4-FFF2-40B4-BE49-F238E27FC236}">
                <a16:creationId xmlns:a16="http://schemas.microsoft.com/office/drawing/2014/main" id="{227816E6-45A4-29FC-FC82-534FD53171E3}"/>
              </a:ext>
            </a:extLst>
          </p:cNvPr>
          <p:cNvGrpSpPr/>
          <p:nvPr/>
        </p:nvGrpSpPr>
        <p:grpSpPr>
          <a:xfrm>
            <a:off x="6610452" y="2669648"/>
            <a:ext cx="2417833" cy="2400380"/>
            <a:chOff x="852690" y="2660455"/>
            <a:chExt cx="1813375" cy="1800285"/>
          </a:xfrm>
        </p:grpSpPr>
        <p:sp>
          <p:nvSpPr>
            <p:cNvPr id="37" name="Rectangle 36">
              <a:extLst>
                <a:ext uri="{FF2B5EF4-FFF2-40B4-BE49-F238E27FC236}">
                  <a16:creationId xmlns:a16="http://schemas.microsoft.com/office/drawing/2014/main" id="{2F57CE0E-E912-D234-93C9-FC7E55DD4B2F}"/>
                </a:ext>
              </a:extLst>
            </p:cNvPr>
            <p:cNvSpPr/>
            <p:nvPr/>
          </p:nvSpPr>
          <p:spPr>
            <a:xfrm>
              <a:off x="852690" y="4201751"/>
              <a:ext cx="460005" cy="258989"/>
            </a:xfrm>
            <a:prstGeom prst="rect">
              <a:avLst/>
            </a:prstGeom>
            <a:noFill/>
            <a:ln>
              <a:solidFill>
                <a:srgbClr val="FF00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4D261FE4-4FB3-83F0-73CB-4B529138A784}"/>
                </a:ext>
              </a:extLst>
            </p:cNvPr>
            <p:cNvSpPr/>
            <p:nvPr/>
          </p:nvSpPr>
          <p:spPr>
            <a:xfrm rot="16200000">
              <a:off x="2306568" y="2760963"/>
              <a:ext cx="460005" cy="258989"/>
            </a:xfrm>
            <a:prstGeom prst="rect">
              <a:avLst/>
            </a:prstGeom>
            <a:noFill/>
            <a:ln>
              <a:solidFill>
                <a:srgbClr val="FF00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pic>
        <p:nvPicPr>
          <p:cNvPr id="39" name="Picture 38" descr="A picture containing text&#10;&#10;Description automatically generated">
            <a:extLst>
              <a:ext uri="{FF2B5EF4-FFF2-40B4-BE49-F238E27FC236}">
                <a16:creationId xmlns:a16="http://schemas.microsoft.com/office/drawing/2014/main" id="{CA277E87-E6FD-50FB-5A65-148621A3A6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98598" y="6380148"/>
            <a:ext cx="1194801" cy="411390"/>
          </a:xfrm>
          <a:prstGeom prst="rect">
            <a:avLst/>
          </a:prstGeom>
        </p:spPr>
      </p:pic>
      <p:pic>
        <p:nvPicPr>
          <p:cNvPr id="40" name="Picture 39" descr="Text&#10;&#10;Description automatically generated">
            <a:extLst>
              <a:ext uri="{FF2B5EF4-FFF2-40B4-BE49-F238E27FC236}">
                <a16:creationId xmlns:a16="http://schemas.microsoft.com/office/drawing/2014/main" id="{5EC5BAB6-11B9-6225-BF9A-0381622FEF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0770" y="6403939"/>
            <a:ext cx="2004565" cy="410748"/>
          </a:xfrm>
          <a:prstGeom prst="rect">
            <a:avLst/>
          </a:prstGeom>
        </p:spPr>
      </p:pic>
      <p:pic>
        <p:nvPicPr>
          <p:cNvPr id="41" name="Grafik 11">
            <a:extLst>
              <a:ext uri="{FF2B5EF4-FFF2-40B4-BE49-F238E27FC236}">
                <a16:creationId xmlns:a16="http://schemas.microsoft.com/office/drawing/2014/main" id="{1C057082-52E5-97E4-3C1A-CC9C2D6D6E57}"/>
              </a:ext>
            </a:extLst>
          </p:cNvPr>
          <p:cNvPicPr>
            <a:picLocks noChangeAspect="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0121157" y="6455209"/>
            <a:ext cx="1308843" cy="33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971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barn(inVertical)">
                                      <p:cBhvr>
                                        <p:cTn id="2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2 Dental posters ideas | dental posters, dental, dentistry">
            <a:extLst>
              <a:ext uri="{FF2B5EF4-FFF2-40B4-BE49-F238E27FC236}">
                <a16:creationId xmlns:a16="http://schemas.microsoft.com/office/drawing/2014/main" id="{0DB43FD1-D903-1642-5CD1-E9348FD390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277678" y="1046479"/>
            <a:ext cx="3512301" cy="3512301"/>
          </a:xfrm>
          <a:prstGeom prst="rect">
            <a:avLst/>
          </a:prstGeom>
          <a:solidFill>
            <a:srgbClr val="FFFFFF"/>
          </a:solidFill>
          <a:effectLst>
            <a:softEdge rad="152400"/>
          </a:effectLst>
        </p:spPr>
      </p:pic>
      <p:sp>
        <p:nvSpPr>
          <p:cNvPr id="4" name="TextBox 3">
            <a:extLst>
              <a:ext uri="{FF2B5EF4-FFF2-40B4-BE49-F238E27FC236}">
                <a16:creationId xmlns:a16="http://schemas.microsoft.com/office/drawing/2014/main" id="{B408ACB1-71A9-B496-B79D-A6E718ED744F}"/>
              </a:ext>
            </a:extLst>
          </p:cNvPr>
          <p:cNvSpPr txBox="1"/>
          <p:nvPr/>
        </p:nvSpPr>
        <p:spPr>
          <a:xfrm>
            <a:off x="5872480" y="553540"/>
            <a:ext cx="5395177" cy="39087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Dr. Lubaina Arsiwala-Scheppach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Email: lubaina.arsiwala@charite.de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larsiwa1@alumni.jh.edu</a:t>
            </a:r>
            <a:endParaRPr kumimoji="0" lang="en-DE"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3122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6CD1355-DFFF-595D-FF65-DEBC00EBCA8A}"/>
              </a:ext>
            </a:extLst>
          </p:cNvPr>
          <p:cNvSpPr txBox="1">
            <a:spLocks/>
          </p:cNvSpPr>
          <p:nvPr/>
        </p:nvSpPr>
        <p:spPr>
          <a:xfrm>
            <a:off x="334437" y="274643"/>
            <a:ext cx="11523133" cy="5619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SUPPLEMENTARY SLIDES</a:t>
            </a:r>
            <a:endParaRPr kumimoji="0" lang="en-DE" sz="32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823445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B41D911-88A8-418E-6144-4644443F9145}"/>
              </a:ext>
            </a:extLst>
          </p:cNvPr>
          <p:cNvGraphicFramePr>
            <a:graphicFrameLocks noGrp="1"/>
          </p:cNvGraphicFramePr>
          <p:nvPr/>
        </p:nvGraphicFramePr>
        <p:xfrm>
          <a:off x="190500" y="818441"/>
          <a:ext cx="11836398" cy="4587368"/>
        </p:xfrm>
        <a:graphic>
          <a:graphicData uri="http://schemas.openxmlformats.org/drawingml/2006/table">
            <a:tbl>
              <a:tblPr firstRow="1" bandRow="1">
                <a:tableStyleId>{5C22544A-7EE6-4342-B048-85BDC9FD1C3A}</a:tableStyleId>
              </a:tblPr>
              <a:tblGrid>
                <a:gridCol w="1816100">
                  <a:extLst>
                    <a:ext uri="{9D8B030D-6E8A-4147-A177-3AD203B41FA5}">
                      <a16:colId xmlns:a16="http://schemas.microsoft.com/office/drawing/2014/main" val="3117986760"/>
                    </a:ext>
                  </a:extLst>
                </a:gridCol>
                <a:gridCol w="1752600">
                  <a:extLst>
                    <a:ext uri="{9D8B030D-6E8A-4147-A177-3AD203B41FA5}">
                      <a16:colId xmlns:a16="http://schemas.microsoft.com/office/drawing/2014/main" val="2261005624"/>
                    </a:ext>
                  </a:extLst>
                </a:gridCol>
                <a:gridCol w="1625600">
                  <a:extLst>
                    <a:ext uri="{9D8B030D-6E8A-4147-A177-3AD203B41FA5}">
                      <a16:colId xmlns:a16="http://schemas.microsoft.com/office/drawing/2014/main" val="3202396089"/>
                    </a:ext>
                  </a:extLst>
                </a:gridCol>
                <a:gridCol w="1569356">
                  <a:extLst>
                    <a:ext uri="{9D8B030D-6E8A-4147-A177-3AD203B41FA5}">
                      <a16:colId xmlns:a16="http://schemas.microsoft.com/office/drawing/2014/main" val="244431235"/>
                    </a:ext>
                  </a:extLst>
                </a:gridCol>
                <a:gridCol w="1690914">
                  <a:extLst>
                    <a:ext uri="{9D8B030D-6E8A-4147-A177-3AD203B41FA5}">
                      <a16:colId xmlns:a16="http://schemas.microsoft.com/office/drawing/2014/main" val="1414289475"/>
                    </a:ext>
                  </a:extLst>
                </a:gridCol>
                <a:gridCol w="1222830">
                  <a:extLst>
                    <a:ext uri="{9D8B030D-6E8A-4147-A177-3AD203B41FA5}">
                      <a16:colId xmlns:a16="http://schemas.microsoft.com/office/drawing/2014/main" val="3796170502"/>
                    </a:ext>
                  </a:extLst>
                </a:gridCol>
                <a:gridCol w="2158998">
                  <a:extLst>
                    <a:ext uri="{9D8B030D-6E8A-4147-A177-3AD203B41FA5}">
                      <a16:colId xmlns:a16="http://schemas.microsoft.com/office/drawing/2014/main" val="1769659046"/>
                    </a:ext>
                  </a:extLst>
                </a:gridCol>
              </a:tblGrid>
              <a:tr h="386120">
                <a:tc>
                  <a:txBody>
                    <a:bodyPr/>
                    <a:lstStyle/>
                    <a:p>
                      <a:endParaRPr lang="en-DE" sz="2400" dirty="0">
                        <a:latin typeface="Arial" panose="020B0604020202020204" pitchFamily="34" charset="0"/>
                        <a:cs typeface="Arial" panose="020B0604020202020204" pitchFamily="34" charset="0"/>
                      </a:endParaRPr>
                    </a:p>
                  </a:txBody>
                  <a:tcPr/>
                </a:tc>
                <a:tc>
                  <a:txBody>
                    <a:bodyPr/>
                    <a:lstStyle/>
                    <a:p>
                      <a:endParaRPr lang="en-DE" sz="2400" dirty="0">
                        <a:latin typeface="Arial" panose="020B060402020202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2400" b="1" dirty="0">
                          <a:effectLst/>
                          <a:latin typeface="Arial" panose="020B0604020202020204" pitchFamily="34" charset="0"/>
                          <a:ea typeface="Calibri" panose="020F0502020204030204" pitchFamily="34" charset="0"/>
                          <a:cs typeface="Arial" panose="020B0604020202020204" pitchFamily="34" charset="0"/>
                        </a:rPr>
                        <a:t>Dentists only</a:t>
                      </a:r>
                      <a:endParaRPr lang="en-DE"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endParaRPr lang="en-DE"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400" b="1" dirty="0">
                          <a:effectLst/>
                          <a:latin typeface="Arial" panose="020B0604020202020204" pitchFamily="34" charset="0"/>
                          <a:ea typeface="Calibri" panose="020F0502020204030204" pitchFamily="34" charset="0"/>
                          <a:cs typeface="Arial" panose="020B0604020202020204" pitchFamily="34" charset="0"/>
                        </a:rPr>
                        <a:t>Dentists + AI</a:t>
                      </a:r>
                      <a:endParaRPr lang="en-DE"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DE"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lt1"/>
                          </a:solidFill>
                          <a:effectLst/>
                          <a:latin typeface="Arial" panose="020B0604020202020204" pitchFamily="34" charset="0"/>
                          <a:ea typeface="+mn-ea"/>
                          <a:cs typeface="Arial" panose="020B0604020202020204" pitchFamily="34" charset="0"/>
                        </a:rPr>
                        <a:t>p-value of </a:t>
                      </a:r>
                      <a:r>
                        <a:rPr lang="en-US" sz="2400" b="1" dirty="0">
                          <a:effectLst/>
                          <a:latin typeface="Arial" panose="020B0604020202020204" pitchFamily="34" charset="0"/>
                          <a:ea typeface="Calibri" panose="020F0502020204030204" pitchFamily="34" charset="0"/>
                          <a:cs typeface="Arial" panose="020B0604020202020204" pitchFamily="34" charset="0"/>
                        </a:rPr>
                        <a:t>Dentists only</a:t>
                      </a:r>
                      <a:endParaRPr lang="en-DE" sz="24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lt1"/>
                          </a:solidFill>
                          <a:effectLst/>
                          <a:latin typeface="Arial" panose="020B0604020202020204" pitchFamily="34" charset="0"/>
                          <a:ea typeface="+mn-ea"/>
                          <a:cs typeface="Arial" panose="020B0604020202020204" pitchFamily="34" charset="0"/>
                        </a:rPr>
                        <a:t> vs </a:t>
                      </a:r>
                      <a:r>
                        <a:rPr lang="en-US" sz="2400" b="1" dirty="0">
                          <a:effectLst/>
                          <a:latin typeface="Arial" panose="020B0604020202020204" pitchFamily="34" charset="0"/>
                          <a:ea typeface="Calibri" panose="020F0502020204030204" pitchFamily="34" charset="0"/>
                          <a:cs typeface="Arial" panose="020B0604020202020204" pitchFamily="34" charset="0"/>
                        </a:rPr>
                        <a:t>Dentists + AI</a:t>
                      </a:r>
                      <a:endParaRPr lang="en-DE" sz="24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694062832"/>
                  </a:ext>
                </a:extLst>
              </a:tr>
              <a:tr h="370840">
                <a:tc rowSpan="4">
                  <a:txBody>
                    <a:bodyPr/>
                    <a:lstStyle/>
                    <a:p>
                      <a:pPr marL="0" marR="0">
                        <a:lnSpc>
                          <a:spcPct val="107000"/>
                        </a:lnSpc>
                        <a:spcBef>
                          <a:spcPts val="0"/>
                        </a:spcBef>
                        <a:spcAft>
                          <a:spcPts val="0"/>
                        </a:spcAft>
                      </a:pPr>
                      <a:r>
                        <a:rPr lang="en-DE" sz="2400" dirty="0">
                          <a:effectLst/>
                          <a:latin typeface="Arial" panose="020B0604020202020204" pitchFamily="34" charset="0"/>
                          <a:ea typeface="Calibri" panose="020F0502020204030204" pitchFamily="34" charset="0"/>
                          <a:cs typeface="Arial" panose="020B0604020202020204" pitchFamily="34" charset="0"/>
                        </a:rPr>
                        <a:t>Time to First Fixation</a:t>
                      </a:r>
                      <a:r>
                        <a:rPr lang="en-US" sz="2400" dirty="0">
                          <a:effectLst/>
                          <a:latin typeface="Arial" panose="020B0604020202020204" pitchFamily="34" charset="0"/>
                          <a:ea typeface="Calibri" panose="020F0502020204030204" pitchFamily="34" charset="0"/>
                          <a:cs typeface="Arial" panose="020B0604020202020204" pitchFamily="34" charset="0"/>
                        </a:rPr>
                        <a:t>, median (IQR), milliseconds</a:t>
                      </a:r>
                      <a:endParaRPr lang="en-DE"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endParaRPr lang="en-DE"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endParaRPr lang="en-DE"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rowSpan="2">
                  <a:txBody>
                    <a:bodyPr/>
                    <a:lstStyle/>
                    <a:p>
                      <a:pPr marL="0" marR="0" algn="ctr">
                        <a:lnSpc>
                          <a:spcPct val="107000"/>
                        </a:lnSpc>
                        <a:spcBef>
                          <a:spcPts val="0"/>
                        </a:spcBef>
                        <a:spcAft>
                          <a:spcPts val="0"/>
                        </a:spcAft>
                      </a:pPr>
                      <a:endParaRPr lang="en-DE"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DE"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rowSpan="2">
                  <a:txBody>
                    <a:bodyPr/>
                    <a:lstStyle/>
                    <a:p>
                      <a:pPr marL="0" marR="0" algn="ctr">
                        <a:lnSpc>
                          <a:spcPct val="107000"/>
                        </a:lnSpc>
                        <a:spcBef>
                          <a:spcPts val="0"/>
                        </a:spcBef>
                        <a:spcAft>
                          <a:spcPts val="0"/>
                        </a:spcAft>
                      </a:pPr>
                      <a:endParaRPr lang="en-DE"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DE"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18495125"/>
                  </a:ext>
                </a:extLst>
              </a:tr>
              <a:tr h="370840">
                <a:tc vMerge="1">
                  <a:txBody>
                    <a:bodyPr/>
                    <a:lstStyle/>
                    <a:p>
                      <a:endParaRPr lang="en-DE"/>
                    </a:p>
                  </a:txBody>
                  <a:tcPr/>
                </a:tc>
                <a:tc>
                  <a:txBody>
                    <a:bodyPr/>
                    <a:lstStyle/>
                    <a:p>
                      <a:pPr marL="0" marR="0">
                        <a:lnSpc>
                          <a:spcPct val="107000"/>
                        </a:lnSpc>
                        <a:spcBef>
                          <a:spcPts val="0"/>
                        </a:spcBef>
                        <a:spcAft>
                          <a:spcPts val="0"/>
                        </a:spcAft>
                      </a:pPr>
                      <a:endParaRPr lang="en-DE"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endParaRPr lang="en-DE"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vMerge="1">
                  <a:txBody>
                    <a:bodyPr/>
                    <a:lstStyle/>
                    <a:p>
                      <a:endParaRPr lang="en-DE"/>
                    </a:p>
                  </a:txBody>
                  <a:tcPr/>
                </a:tc>
                <a:tc>
                  <a:txBody>
                    <a:bodyPr/>
                    <a:lstStyle/>
                    <a:p>
                      <a:pPr marL="0" marR="0" algn="ctr">
                        <a:lnSpc>
                          <a:spcPct val="107000"/>
                        </a:lnSpc>
                        <a:spcBef>
                          <a:spcPts val="0"/>
                        </a:spcBef>
                        <a:spcAft>
                          <a:spcPts val="0"/>
                        </a:spcAft>
                      </a:pPr>
                      <a:endParaRPr lang="en-DE"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vMerge="1">
                  <a:txBody>
                    <a:bodyPr/>
                    <a:lstStyle/>
                    <a:p>
                      <a:endParaRPr lang="en-DE"/>
                    </a:p>
                  </a:txBody>
                  <a:tcPr/>
                </a:tc>
                <a:tc>
                  <a:txBody>
                    <a:bodyPr/>
                    <a:lstStyle/>
                    <a:p>
                      <a:pPr marL="0" marR="0" algn="ctr">
                        <a:lnSpc>
                          <a:spcPct val="107000"/>
                        </a:lnSpc>
                        <a:spcBef>
                          <a:spcPts val="0"/>
                        </a:spcBef>
                        <a:spcAft>
                          <a:spcPts val="0"/>
                        </a:spcAft>
                      </a:pPr>
                      <a:endParaRPr lang="en-DE"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42265100"/>
                  </a:ext>
                </a:extLst>
              </a:tr>
              <a:tr h="370840">
                <a:tc vMerge="1">
                  <a:txBody>
                    <a:bodyPr/>
                    <a:lstStyle/>
                    <a:p>
                      <a:endParaRPr lang="en-DE"/>
                    </a:p>
                  </a:txBody>
                  <a:tcPr/>
                </a:tc>
                <a:tc>
                  <a:txBody>
                    <a:bodyPr/>
                    <a:lstStyle/>
                    <a:p>
                      <a:pPr marL="0" marR="0">
                        <a:lnSpc>
                          <a:spcPct val="107000"/>
                        </a:lnSpc>
                        <a:spcBef>
                          <a:spcPts val="0"/>
                        </a:spcBef>
                        <a:spcAft>
                          <a:spcPts val="0"/>
                        </a:spcAft>
                      </a:pPr>
                      <a:r>
                        <a:rPr lang="en-DE" sz="2400">
                          <a:effectLst/>
                          <a:latin typeface="Arial" panose="020B0604020202020204" pitchFamily="34" charset="0"/>
                          <a:ea typeface="Calibri" panose="020F0502020204030204" pitchFamily="34" charset="0"/>
                          <a:cs typeface="Arial" panose="020B0604020202020204" pitchFamily="34" charset="0"/>
                        </a:rPr>
                        <a:t>Tooth with</a:t>
                      </a:r>
                      <a:r>
                        <a:rPr lang="en-US" sz="2400">
                          <a:effectLst/>
                          <a:latin typeface="Arial" panose="020B0604020202020204" pitchFamily="34" charset="0"/>
                          <a:ea typeface="Calibri" panose="020F0502020204030204" pitchFamily="34" charset="0"/>
                          <a:cs typeface="Arial" panose="020B0604020202020204" pitchFamily="34" charset="0"/>
                        </a:rPr>
                        <a:t> caries</a:t>
                      </a:r>
                      <a:endParaRPr lang="en-DE"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DE" sz="2400">
                          <a:effectLst/>
                          <a:latin typeface="Arial" panose="020B0604020202020204" pitchFamily="34" charset="0"/>
                          <a:ea typeface="Calibri" panose="020F0502020204030204" pitchFamily="34" charset="0"/>
                          <a:cs typeface="Arial" panose="020B0604020202020204" pitchFamily="34" charset="0"/>
                        </a:rPr>
                        <a:t>659</a:t>
                      </a:r>
                      <a:r>
                        <a:rPr lang="en-US" sz="2400">
                          <a:effectLst/>
                          <a:latin typeface="Arial" panose="020B0604020202020204" pitchFamily="34" charset="0"/>
                          <a:ea typeface="Calibri" panose="020F0502020204030204" pitchFamily="34" charset="0"/>
                          <a:cs typeface="Arial" panose="020B0604020202020204" pitchFamily="34" charset="0"/>
                        </a:rPr>
                        <a:t>8 </a:t>
                      </a:r>
                      <a:endParaRPr lang="en-DE" sz="240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DE" sz="2400">
                          <a:effectLst/>
                          <a:latin typeface="Arial" panose="020B0604020202020204" pitchFamily="34" charset="0"/>
                          <a:ea typeface="Calibri" panose="020F0502020204030204" pitchFamily="34" charset="0"/>
                          <a:cs typeface="Arial" panose="020B0604020202020204" pitchFamily="34" charset="0"/>
                        </a:rPr>
                        <a:t>(</a:t>
                      </a:r>
                      <a:r>
                        <a:rPr lang="en-US" sz="2400">
                          <a:effectLst/>
                          <a:latin typeface="Arial" panose="020B0604020202020204" pitchFamily="34" charset="0"/>
                          <a:ea typeface="Calibri" panose="020F0502020204030204" pitchFamily="34" charset="0"/>
                          <a:cs typeface="Arial" panose="020B0604020202020204" pitchFamily="34" charset="0"/>
                        </a:rPr>
                        <a:t>2</a:t>
                      </a:r>
                      <a:r>
                        <a:rPr lang="en-DE" sz="2400">
                          <a:effectLst/>
                          <a:latin typeface="Arial" panose="020B0604020202020204" pitchFamily="34" charset="0"/>
                          <a:ea typeface="Calibri" panose="020F0502020204030204" pitchFamily="34" charset="0"/>
                          <a:cs typeface="Arial" panose="020B0604020202020204" pitchFamily="34" charset="0"/>
                        </a:rPr>
                        <a:t>926, 20232)</a:t>
                      </a:r>
                    </a:p>
                  </a:txBody>
                  <a:tcPr marL="68580" marR="68580" marT="0" marB="0"/>
                </a:tc>
                <a:tc rowSpan="2">
                  <a:txBody>
                    <a:bodyPr/>
                    <a:lstStyle/>
                    <a:p>
                      <a:pPr marL="0" marR="0" algn="ctr">
                        <a:lnSpc>
                          <a:spcPct val="107000"/>
                        </a:lnSpc>
                        <a:spcBef>
                          <a:spcPts val="0"/>
                        </a:spcBef>
                        <a:spcAft>
                          <a:spcPts val="0"/>
                        </a:spcAft>
                      </a:pPr>
                      <a:r>
                        <a:rPr lang="en-DE" sz="2400" b="1">
                          <a:solidFill>
                            <a:srgbClr val="0070C0"/>
                          </a:solidFill>
                          <a:effectLst/>
                          <a:latin typeface="Arial" panose="020B0604020202020204" pitchFamily="34" charset="0"/>
                          <a:ea typeface="Calibri" panose="020F0502020204030204" pitchFamily="34" charset="0"/>
                          <a:cs typeface="Arial" panose="020B0604020202020204" pitchFamily="34" charset="0"/>
                        </a:rPr>
                        <a:t>&lt;0.001</a:t>
                      </a:r>
                      <a:endParaRPr lang="en-DE"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400">
                          <a:effectLst/>
                          <a:latin typeface="Arial" panose="020B0604020202020204" pitchFamily="34" charset="0"/>
                          <a:ea typeface="Calibri" panose="020F0502020204030204" pitchFamily="34" charset="0"/>
                          <a:cs typeface="Arial" panose="020B0604020202020204" pitchFamily="34" charset="0"/>
                        </a:rPr>
                        <a:t>6</a:t>
                      </a:r>
                      <a:r>
                        <a:rPr lang="en-DE" sz="2400">
                          <a:effectLst/>
                          <a:latin typeface="Arial" panose="020B0604020202020204" pitchFamily="34" charset="0"/>
                          <a:ea typeface="Calibri" panose="020F0502020204030204" pitchFamily="34" charset="0"/>
                          <a:cs typeface="Arial" panose="020B0604020202020204" pitchFamily="34" charset="0"/>
                        </a:rPr>
                        <a:t>586 </a:t>
                      </a:r>
                    </a:p>
                    <a:p>
                      <a:pPr marL="0" marR="0" algn="ctr">
                        <a:lnSpc>
                          <a:spcPct val="107000"/>
                        </a:lnSpc>
                        <a:spcBef>
                          <a:spcPts val="0"/>
                        </a:spcBef>
                        <a:spcAft>
                          <a:spcPts val="0"/>
                        </a:spcAft>
                      </a:pPr>
                      <a:r>
                        <a:rPr lang="en-US" sz="2400">
                          <a:effectLst/>
                          <a:latin typeface="Arial" panose="020B0604020202020204" pitchFamily="34" charset="0"/>
                          <a:ea typeface="Calibri" panose="020F0502020204030204" pitchFamily="34" charset="0"/>
                          <a:cs typeface="Arial" panose="020B0604020202020204" pitchFamily="34" charset="0"/>
                        </a:rPr>
                        <a:t>(2830, 17826)</a:t>
                      </a:r>
                      <a:endParaRPr lang="en-DE"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rowSpan="2">
                  <a:txBody>
                    <a:bodyPr/>
                    <a:lstStyle/>
                    <a:p>
                      <a:pPr marL="0" marR="0" algn="ctr">
                        <a:lnSpc>
                          <a:spcPct val="107000"/>
                        </a:lnSpc>
                        <a:spcBef>
                          <a:spcPts val="0"/>
                        </a:spcBef>
                        <a:spcAft>
                          <a:spcPts val="0"/>
                        </a:spcAft>
                      </a:pPr>
                      <a:r>
                        <a:rPr lang="en-US" sz="2400" b="1">
                          <a:solidFill>
                            <a:srgbClr val="0070C0"/>
                          </a:solidFill>
                          <a:effectLst/>
                          <a:latin typeface="Arial" panose="020B0604020202020204" pitchFamily="34" charset="0"/>
                          <a:ea typeface="Calibri" panose="020F0502020204030204" pitchFamily="34" charset="0"/>
                          <a:cs typeface="Arial" panose="020B0604020202020204" pitchFamily="34" charset="0"/>
                        </a:rPr>
                        <a:t>&lt;0.001</a:t>
                      </a:r>
                      <a:endParaRPr lang="en-DE"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400" dirty="0">
                          <a:solidFill>
                            <a:srgbClr val="0070C0"/>
                          </a:solidFill>
                          <a:effectLst/>
                          <a:latin typeface="Arial" panose="020B0604020202020204" pitchFamily="34" charset="0"/>
                          <a:ea typeface="Calibri" panose="020F0502020204030204" pitchFamily="34" charset="0"/>
                          <a:cs typeface="Arial" panose="020B0604020202020204" pitchFamily="34" charset="0"/>
                        </a:rPr>
                        <a:t>-</a:t>
                      </a:r>
                      <a:endParaRPr lang="en-DE"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51983732"/>
                  </a:ext>
                </a:extLst>
              </a:tr>
              <a:tr h="370840">
                <a:tc vMerge="1">
                  <a:txBody>
                    <a:bodyPr/>
                    <a:lstStyle/>
                    <a:p>
                      <a:endParaRPr lang="en-DE"/>
                    </a:p>
                  </a:txBody>
                  <a:tcPr/>
                </a:tc>
                <a:tc>
                  <a:txBody>
                    <a:bodyPr/>
                    <a:lstStyle/>
                    <a:p>
                      <a:pPr marL="0" marR="0">
                        <a:lnSpc>
                          <a:spcPct val="107000"/>
                        </a:lnSpc>
                        <a:spcBef>
                          <a:spcPts val="0"/>
                        </a:spcBef>
                        <a:spcAft>
                          <a:spcPts val="0"/>
                        </a:spcAft>
                      </a:pPr>
                      <a:r>
                        <a:rPr lang="en-DE" sz="2400">
                          <a:effectLst/>
                          <a:latin typeface="Arial" panose="020B0604020202020204" pitchFamily="34" charset="0"/>
                          <a:ea typeface="Calibri" panose="020F0502020204030204" pitchFamily="34" charset="0"/>
                          <a:cs typeface="Arial" panose="020B0604020202020204" pitchFamily="34" charset="0"/>
                        </a:rPr>
                        <a:t>Tooth with</a:t>
                      </a:r>
                      <a:r>
                        <a:rPr lang="en-US" sz="2400">
                          <a:effectLst/>
                          <a:latin typeface="Arial" panose="020B0604020202020204" pitchFamily="34" charset="0"/>
                          <a:ea typeface="Calibri" panose="020F0502020204030204" pitchFamily="34" charset="0"/>
                          <a:cs typeface="Arial" panose="020B0604020202020204" pitchFamily="34" charset="0"/>
                        </a:rPr>
                        <a:t> restorations</a:t>
                      </a:r>
                      <a:endParaRPr lang="en-DE"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400">
                          <a:effectLst/>
                          <a:latin typeface="Arial" panose="020B0604020202020204" pitchFamily="34" charset="0"/>
                          <a:ea typeface="Calibri" panose="020F0502020204030204" pitchFamily="34" charset="0"/>
                          <a:cs typeface="Arial" panose="020B0604020202020204" pitchFamily="34" charset="0"/>
                        </a:rPr>
                        <a:t>1259 </a:t>
                      </a:r>
                      <a:endParaRPr lang="en-DE" sz="240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400">
                          <a:effectLst/>
                          <a:latin typeface="Arial" panose="020B0604020202020204" pitchFamily="34" charset="0"/>
                          <a:ea typeface="Calibri" panose="020F0502020204030204" pitchFamily="34" charset="0"/>
                          <a:cs typeface="Arial" panose="020B0604020202020204" pitchFamily="34" charset="0"/>
                        </a:rPr>
                        <a:t>(485, 3987)</a:t>
                      </a:r>
                      <a:endParaRPr lang="en-DE"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vMerge="1">
                  <a:txBody>
                    <a:bodyPr/>
                    <a:lstStyle/>
                    <a:p>
                      <a:endParaRPr lang="en-DE"/>
                    </a:p>
                  </a:txBody>
                  <a:tcPr/>
                </a:tc>
                <a:tc>
                  <a:txBody>
                    <a:bodyPr/>
                    <a:lstStyle/>
                    <a:p>
                      <a:pPr marL="0" marR="0" algn="ctr">
                        <a:lnSpc>
                          <a:spcPct val="107000"/>
                        </a:lnSpc>
                        <a:spcBef>
                          <a:spcPts val="0"/>
                        </a:spcBef>
                        <a:spcAft>
                          <a:spcPts val="0"/>
                        </a:spcAft>
                      </a:pPr>
                      <a:r>
                        <a:rPr lang="en-US" sz="2400">
                          <a:effectLst/>
                          <a:latin typeface="Arial" panose="020B0604020202020204" pitchFamily="34" charset="0"/>
                          <a:ea typeface="Calibri" panose="020F0502020204030204" pitchFamily="34" charset="0"/>
                          <a:cs typeface="Arial" panose="020B0604020202020204" pitchFamily="34" charset="0"/>
                        </a:rPr>
                        <a:t>1</a:t>
                      </a:r>
                      <a:r>
                        <a:rPr lang="en-DE" sz="2400">
                          <a:effectLst/>
                          <a:latin typeface="Arial" panose="020B0604020202020204" pitchFamily="34" charset="0"/>
                          <a:ea typeface="Calibri" panose="020F0502020204030204" pitchFamily="34" charset="0"/>
                          <a:cs typeface="Arial" panose="020B0604020202020204" pitchFamily="34" charset="0"/>
                        </a:rPr>
                        <a:t>283 </a:t>
                      </a:r>
                    </a:p>
                    <a:p>
                      <a:pPr marL="0" marR="0" algn="ctr">
                        <a:lnSpc>
                          <a:spcPct val="107000"/>
                        </a:lnSpc>
                        <a:spcBef>
                          <a:spcPts val="0"/>
                        </a:spcBef>
                        <a:spcAft>
                          <a:spcPts val="0"/>
                        </a:spcAft>
                      </a:pPr>
                      <a:r>
                        <a:rPr lang="en-US" sz="2400">
                          <a:effectLst/>
                          <a:latin typeface="Arial" panose="020B0604020202020204" pitchFamily="34" charset="0"/>
                          <a:ea typeface="Calibri" panose="020F0502020204030204" pitchFamily="34" charset="0"/>
                          <a:cs typeface="Arial" panose="020B0604020202020204" pitchFamily="34" charset="0"/>
                        </a:rPr>
                        <a:t>(508, 3410)</a:t>
                      </a:r>
                      <a:endParaRPr lang="en-DE"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vMerge="1">
                  <a:txBody>
                    <a:bodyPr/>
                    <a:lstStyle/>
                    <a:p>
                      <a:endParaRPr lang="en-DE"/>
                    </a:p>
                  </a:txBody>
                  <a:tcPr/>
                </a:tc>
                <a:tc>
                  <a:txBody>
                    <a:bodyPr/>
                    <a:lstStyle/>
                    <a:p>
                      <a:pPr marL="0" marR="0" algn="ctr">
                        <a:lnSpc>
                          <a:spcPct val="107000"/>
                        </a:lnSpc>
                        <a:spcBef>
                          <a:spcPts val="0"/>
                        </a:spcBef>
                        <a:spcAft>
                          <a:spcPts val="0"/>
                        </a:spcAft>
                      </a:pPr>
                      <a:r>
                        <a:rPr lang="en-US" sz="2400" dirty="0">
                          <a:solidFill>
                            <a:srgbClr val="0070C0"/>
                          </a:solidFill>
                          <a:effectLst/>
                          <a:latin typeface="Arial" panose="020B0604020202020204" pitchFamily="34" charset="0"/>
                          <a:ea typeface="Calibri" panose="020F0502020204030204" pitchFamily="34" charset="0"/>
                          <a:cs typeface="Arial" panose="020B0604020202020204" pitchFamily="34" charset="0"/>
                        </a:rPr>
                        <a:t>-</a:t>
                      </a:r>
                      <a:endParaRPr lang="en-DE"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83717678"/>
                  </a:ext>
                </a:extLst>
              </a:tr>
            </a:tbl>
          </a:graphicData>
        </a:graphic>
      </p:graphicFrame>
      <p:sp>
        <p:nvSpPr>
          <p:cNvPr id="5" name="TextBox 4">
            <a:extLst>
              <a:ext uri="{FF2B5EF4-FFF2-40B4-BE49-F238E27FC236}">
                <a16:creationId xmlns:a16="http://schemas.microsoft.com/office/drawing/2014/main" id="{570C7C7F-7CE7-5BF4-CC29-0927F4484AAE}"/>
              </a:ext>
            </a:extLst>
          </p:cNvPr>
          <p:cNvSpPr txBox="1"/>
          <p:nvPr/>
        </p:nvSpPr>
        <p:spPr>
          <a:xfrm>
            <a:off x="1027043" y="233666"/>
            <a:ext cx="1013791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RESULTS</a:t>
            </a:r>
            <a:endPar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19918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0E535E-6602-C0EB-FC46-80C3209E3422}"/>
              </a:ext>
            </a:extLst>
          </p:cNvPr>
          <p:cNvSpPr txBox="1"/>
          <p:nvPr/>
        </p:nvSpPr>
        <p:spPr>
          <a:xfrm>
            <a:off x="1027043" y="233666"/>
            <a:ext cx="1013791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RESULTS</a:t>
            </a:r>
            <a:endPar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7DCF108F-7247-B5DA-AAED-E93C47D191BD}"/>
              </a:ext>
            </a:extLst>
          </p:cNvPr>
          <p:cNvSpPr txBox="1"/>
          <p:nvPr/>
        </p:nvSpPr>
        <p:spPr>
          <a:xfrm>
            <a:off x="480580" y="1015875"/>
            <a:ext cx="6198176" cy="36721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DE"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Fixation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Count</a:t>
            </a:r>
            <a:endParaRPr kumimoji="0" lang="en-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6EF9C6B2-BF0A-9055-2745-8E650853DAE7}"/>
              </a:ext>
            </a:extLst>
          </p:cNvPr>
          <p:cNvSpPr txBox="1"/>
          <p:nvPr/>
        </p:nvSpPr>
        <p:spPr>
          <a:xfrm>
            <a:off x="1839191" y="1580525"/>
            <a:ext cx="668135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Dentists only                                                       Dentists + AI</a:t>
            </a:r>
            <a:endParaRPr kumimoji="0" lang="en-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F3ABA76-DEB1-A9AA-CAA8-58B648140312}"/>
              </a:ext>
            </a:extLst>
          </p:cNvPr>
          <p:cNvSpPr txBox="1"/>
          <p:nvPr/>
        </p:nvSpPr>
        <p:spPr>
          <a:xfrm>
            <a:off x="1761943" y="5718755"/>
            <a:ext cx="6972300" cy="367216"/>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&lt;0.001</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&lt;0.001</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255D3DD-557E-2EEE-20BE-2B49549C10AF}"/>
              </a:ext>
            </a:extLst>
          </p:cNvPr>
          <p:cNvSpPr txBox="1"/>
          <p:nvPr/>
        </p:nvSpPr>
        <p:spPr>
          <a:xfrm>
            <a:off x="10238508" y="1580525"/>
            <a:ext cx="19534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Dentists only</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Dentists + AI</a:t>
            </a:r>
            <a:endParaRPr kumimoji="0" lang="en-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8C4C1E67-B09A-34E2-8963-B2FA47DBD06E}"/>
              </a:ext>
            </a:extLst>
          </p:cNvPr>
          <p:cNvSpPr txBox="1"/>
          <p:nvPr/>
        </p:nvSpPr>
        <p:spPr>
          <a:xfrm>
            <a:off x="10591800" y="2743199"/>
            <a:ext cx="1246908"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0.002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9E3D7CBC-54D0-6F68-D640-AA583408C9E0}"/>
              </a:ext>
            </a:extLst>
          </p:cNvPr>
          <p:cNvPicPr>
            <a:picLocks noChangeAspect="1"/>
          </p:cNvPicPr>
          <p:nvPr/>
        </p:nvPicPr>
        <p:blipFill>
          <a:blip r:embed="rId3"/>
          <a:stretch>
            <a:fillRect/>
          </a:stretch>
        </p:blipFill>
        <p:spPr>
          <a:xfrm>
            <a:off x="197428" y="2090631"/>
            <a:ext cx="4593875" cy="3491345"/>
          </a:xfrm>
          <a:prstGeom prst="rect">
            <a:avLst/>
          </a:prstGeom>
        </p:spPr>
      </p:pic>
      <p:pic>
        <p:nvPicPr>
          <p:cNvPr id="5" name="Picture 4">
            <a:extLst>
              <a:ext uri="{FF2B5EF4-FFF2-40B4-BE49-F238E27FC236}">
                <a16:creationId xmlns:a16="http://schemas.microsoft.com/office/drawing/2014/main" id="{FBEE5A1A-0684-17DC-C742-C8CA696C4A3B}"/>
              </a:ext>
            </a:extLst>
          </p:cNvPr>
          <p:cNvPicPr>
            <a:picLocks noChangeAspect="1"/>
          </p:cNvPicPr>
          <p:nvPr/>
        </p:nvPicPr>
        <p:blipFill>
          <a:blip r:embed="rId4"/>
          <a:stretch>
            <a:fillRect/>
          </a:stretch>
        </p:blipFill>
        <p:spPr>
          <a:xfrm>
            <a:off x="5248093" y="2086636"/>
            <a:ext cx="4593875" cy="349534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F88C39E4-14C7-95DE-9F60-940002BE4F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8598" y="6380148"/>
            <a:ext cx="1194801" cy="411390"/>
          </a:xfrm>
          <a:prstGeom prst="rect">
            <a:avLst/>
          </a:prstGeom>
        </p:spPr>
      </p:pic>
      <p:pic>
        <p:nvPicPr>
          <p:cNvPr id="10" name="Picture 9" descr="Text&#10;&#10;Description automatically generated">
            <a:extLst>
              <a:ext uri="{FF2B5EF4-FFF2-40B4-BE49-F238E27FC236}">
                <a16:creationId xmlns:a16="http://schemas.microsoft.com/office/drawing/2014/main" id="{C6C83EB5-A800-BAE0-C63A-02CF2A3E4F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770" y="6403939"/>
            <a:ext cx="2004565" cy="410748"/>
          </a:xfrm>
          <a:prstGeom prst="rect">
            <a:avLst/>
          </a:prstGeom>
        </p:spPr>
      </p:pic>
      <p:pic>
        <p:nvPicPr>
          <p:cNvPr id="12" name="Grafik 11">
            <a:extLst>
              <a:ext uri="{FF2B5EF4-FFF2-40B4-BE49-F238E27FC236}">
                <a16:creationId xmlns:a16="http://schemas.microsoft.com/office/drawing/2014/main" id="{CC7EC452-83C7-855C-6696-D86459F04BA1}"/>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0121157" y="6455209"/>
            <a:ext cx="1308843" cy="33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9743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0E535E-6602-C0EB-FC46-80C3209E3422}"/>
              </a:ext>
            </a:extLst>
          </p:cNvPr>
          <p:cNvSpPr txBox="1"/>
          <p:nvPr/>
        </p:nvSpPr>
        <p:spPr>
          <a:xfrm>
            <a:off x="1027043" y="233666"/>
            <a:ext cx="1013791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RESULTS</a:t>
            </a:r>
            <a:endPar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graphicFrame>
        <p:nvGraphicFramePr>
          <p:cNvPr id="3" name="Table 3">
            <a:extLst>
              <a:ext uri="{FF2B5EF4-FFF2-40B4-BE49-F238E27FC236}">
                <a16:creationId xmlns:a16="http://schemas.microsoft.com/office/drawing/2014/main" id="{7C93A4DB-AD13-88C6-B67A-4249D07F9868}"/>
              </a:ext>
            </a:extLst>
          </p:cNvPr>
          <p:cNvGraphicFramePr>
            <a:graphicFrameLocks noGrp="1"/>
          </p:cNvGraphicFramePr>
          <p:nvPr/>
        </p:nvGraphicFramePr>
        <p:xfrm>
          <a:off x="244550" y="818441"/>
          <a:ext cx="11727710" cy="4571492"/>
        </p:xfrm>
        <a:graphic>
          <a:graphicData uri="http://schemas.openxmlformats.org/drawingml/2006/table">
            <a:tbl>
              <a:tblPr firstRow="1" bandRow="1">
                <a:tableStyleId>{5C22544A-7EE6-4342-B048-85BDC9FD1C3A}</a:tableStyleId>
              </a:tblPr>
              <a:tblGrid>
                <a:gridCol w="1235058">
                  <a:extLst>
                    <a:ext uri="{9D8B030D-6E8A-4147-A177-3AD203B41FA5}">
                      <a16:colId xmlns:a16="http://schemas.microsoft.com/office/drawing/2014/main" val="2293556225"/>
                    </a:ext>
                  </a:extLst>
                </a:gridCol>
                <a:gridCol w="1884838">
                  <a:extLst>
                    <a:ext uri="{9D8B030D-6E8A-4147-A177-3AD203B41FA5}">
                      <a16:colId xmlns:a16="http://schemas.microsoft.com/office/drawing/2014/main" val="4130394427"/>
                    </a:ext>
                  </a:extLst>
                </a:gridCol>
                <a:gridCol w="1657869">
                  <a:extLst>
                    <a:ext uri="{9D8B030D-6E8A-4147-A177-3AD203B41FA5}">
                      <a16:colId xmlns:a16="http://schemas.microsoft.com/office/drawing/2014/main" val="2016486192"/>
                    </a:ext>
                  </a:extLst>
                </a:gridCol>
                <a:gridCol w="1227252">
                  <a:extLst>
                    <a:ext uri="{9D8B030D-6E8A-4147-A177-3AD203B41FA5}">
                      <a16:colId xmlns:a16="http://schemas.microsoft.com/office/drawing/2014/main" val="2641881521"/>
                    </a:ext>
                  </a:extLst>
                </a:gridCol>
                <a:gridCol w="2077718">
                  <a:extLst>
                    <a:ext uri="{9D8B030D-6E8A-4147-A177-3AD203B41FA5}">
                      <a16:colId xmlns:a16="http://schemas.microsoft.com/office/drawing/2014/main" val="3438494300"/>
                    </a:ext>
                  </a:extLst>
                </a:gridCol>
                <a:gridCol w="1442560">
                  <a:extLst>
                    <a:ext uri="{9D8B030D-6E8A-4147-A177-3AD203B41FA5}">
                      <a16:colId xmlns:a16="http://schemas.microsoft.com/office/drawing/2014/main" val="1595492357"/>
                    </a:ext>
                  </a:extLst>
                </a:gridCol>
                <a:gridCol w="2202415">
                  <a:extLst>
                    <a:ext uri="{9D8B030D-6E8A-4147-A177-3AD203B41FA5}">
                      <a16:colId xmlns:a16="http://schemas.microsoft.com/office/drawing/2014/main" val="151190917"/>
                    </a:ext>
                  </a:extLst>
                </a:gridCol>
              </a:tblGrid>
              <a:tr h="370840">
                <a:tc>
                  <a:txBody>
                    <a:bodyPr/>
                    <a:lstStyle/>
                    <a:p>
                      <a:endParaRPr lang="en-DE" sz="2400">
                        <a:latin typeface="Arial" panose="020B0604020202020204" pitchFamily="34" charset="0"/>
                        <a:cs typeface="Arial" panose="020B0604020202020204" pitchFamily="34" charset="0"/>
                      </a:endParaRPr>
                    </a:p>
                  </a:txBody>
                  <a:tcPr/>
                </a:tc>
                <a:tc>
                  <a:txBody>
                    <a:bodyPr/>
                    <a:lstStyle/>
                    <a:p>
                      <a:endParaRPr lang="en-DE" sz="2400">
                        <a:latin typeface="Arial" panose="020B060402020202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2400" b="1" dirty="0">
                          <a:effectLst/>
                          <a:latin typeface="Arial" panose="020B0604020202020204" pitchFamily="34" charset="0"/>
                          <a:ea typeface="Calibri" panose="020F0502020204030204" pitchFamily="34" charset="0"/>
                          <a:cs typeface="Arial" panose="020B0604020202020204" pitchFamily="34" charset="0"/>
                        </a:rPr>
                        <a:t>Dentists only</a:t>
                      </a:r>
                      <a:endParaRPr lang="en-DE"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endParaRPr lang="en-DE"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400" b="1" dirty="0">
                          <a:effectLst/>
                          <a:latin typeface="Arial" panose="020B0604020202020204" pitchFamily="34" charset="0"/>
                          <a:ea typeface="Calibri" panose="020F0502020204030204" pitchFamily="34" charset="0"/>
                          <a:cs typeface="Arial" panose="020B0604020202020204" pitchFamily="34" charset="0"/>
                        </a:rPr>
                        <a:t>Dentists + AI</a:t>
                      </a:r>
                      <a:endParaRPr lang="en-DE"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DE" sz="240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lt1"/>
                          </a:solidFill>
                          <a:effectLst/>
                          <a:latin typeface="Arial" panose="020B0604020202020204" pitchFamily="34" charset="0"/>
                          <a:ea typeface="+mn-ea"/>
                          <a:cs typeface="Arial" panose="020B0604020202020204" pitchFamily="34" charset="0"/>
                        </a:rPr>
                        <a:t>p-value of </a:t>
                      </a:r>
                      <a:r>
                        <a:rPr lang="en-US" sz="2400" b="1" dirty="0">
                          <a:effectLst/>
                          <a:latin typeface="Arial" panose="020B0604020202020204" pitchFamily="34" charset="0"/>
                          <a:ea typeface="Calibri" panose="020F0502020204030204" pitchFamily="34" charset="0"/>
                          <a:cs typeface="Arial" panose="020B0604020202020204" pitchFamily="34" charset="0"/>
                        </a:rPr>
                        <a:t>Dentists only</a:t>
                      </a:r>
                      <a:endParaRPr lang="en-DE" sz="24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lt1"/>
                          </a:solidFill>
                          <a:effectLst/>
                          <a:latin typeface="Arial" panose="020B0604020202020204" pitchFamily="34" charset="0"/>
                          <a:ea typeface="+mn-ea"/>
                          <a:cs typeface="Arial" panose="020B0604020202020204" pitchFamily="34" charset="0"/>
                        </a:rPr>
                        <a:t> vs </a:t>
                      </a:r>
                      <a:r>
                        <a:rPr lang="en-US" sz="2400" b="1" dirty="0">
                          <a:effectLst/>
                          <a:latin typeface="Arial" panose="020B0604020202020204" pitchFamily="34" charset="0"/>
                          <a:ea typeface="Calibri" panose="020F0502020204030204" pitchFamily="34" charset="0"/>
                          <a:cs typeface="Arial" panose="020B0604020202020204" pitchFamily="34" charset="0"/>
                        </a:rPr>
                        <a:t>Dentists + AI</a:t>
                      </a:r>
                      <a:endParaRPr lang="en-DE" sz="24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4096366419"/>
                  </a:ext>
                </a:extLst>
              </a:tr>
              <a:tr h="370840">
                <a:tc rowSpan="4">
                  <a:txBody>
                    <a:bodyPr/>
                    <a:lstStyle/>
                    <a:p>
                      <a:pPr marL="0" marR="0">
                        <a:lnSpc>
                          <a:spcPct val="107000"/>
                        </a:lnSpc>
                        <a:spcBef>
                          <a:spcPts val="0"/>
                        </a:spcBef>
                        <a:spcAft>
                          <a:spcPts val="0"/>
                        </a:spcAft>
                      </a:pPr>
                      <a:r>
                        <a:rPr lang="en-DE" sz="2400" dirty="0">
                          <a:effectLst/>
                          <a:latin typeface="Arial" panose="020B0604020202020204" pitchFamily="34" charset="0"/>
                          <a:ea typeface="Calibri" panose="020F0502020204030204" pitchFamily="34" charset="0"/>
                          <a:cs typeface="Arial" panose="020B0604020202020204" pitchFamily="34" charset="0"/>
                        </a:rPr>
                        <a:t>Total Fixation Count</a:t>
                      </a:r>
                      <a:r>
                        <a:rPr lang="en-US" sz="2400" dirty="0">
                          <a:effectLst/>
                          <a:latin typeface="Arial" panose="020B0604020202020204" pitchFamily="34" charset="0"/>
                          <a:ea typeface="Calibri" panose="020F0502020204030204" pitchFamily="34" charset="0"/>
                          <a:cs typeface="Arial" panose="020B0604020202020204" pitchFamily="34" charset="0"/>
                        </a:rPr>
                        <a:t>, median (IQR)</a:t>
                      </a:r>
                      <a:endParaRPr lang="en-DE"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Teeth with any features</a:t>
                      </a:r>
                      <a:endParaRPr lang="en-DE"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400">
                          <a:effectLst/>
                          <a:latin typeface="Arial" panose="020B0604020202020204" pitchFamily="34" charset="0"/>
                          <a:ea typeface="Calibri" panose="020F0502020204030204" pitchFamily="34" charset="0"/>
                          <a:cs typeface="Arial" panose="020B0604020202020204" pitchFamily="34" charset="0"/>
                        </a:rPr>
                        <a:t>1</a:t>
                      </a:r>
                      <a:r>
                        <a:rPr lang="en-DE" sz="2400">
                          <a:effectLst/>
                          <a:latin typeface="Arial" panose="020B0604020202020204" pitchFamily="34" charset="0"/>
                          <a:ea typeface="Calibri" panose="020F0502020204030204" pitchFamily="34" charset="0"/>
                          <a:cs typeface="Arial" panose="020B0604020202020204" pitchFamily="34" charset="0"/>
                        </a:rPr>
                        <a:t>37 </a:t>
                      </a:r>
                    </a:p>
                    <a:p>
                      <a:pPr marL="0" marR="0" algn="ctr">
                        <a:lnSpc>
                          <a:spcPct val="107000"/>
                        </a:lnSpc>
                        <a:spcBef>
                          <a:spcPts val="0"/>
                        </a:spcBef>
                        <a:spcAft>
                          <a:spcPts val="0"/>
                        </a:spcAft>
                      </a:pPr>
                      <a:r>
                        <a:rPr lang="en-US" sz="2400">
                          <a:effectLst/>
                          <a:latin typeface="Arial" panose="020B0604020202020204" pitchFamily="34" charset="0"/>
                          <a:ea typeface="Calibri" panose="020F0502020204030204" pitchFamily="34" charset="0"/>
                          <a:cs typeface="Arial" panose="020B0604020202020204" pitchFamily="34" charset="0"/>
                        </a:rPr>
                        <a:t>(87, 203)</a:t>
                      </a:r>
                      <a:endParaRPr lang="en-DE"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rowSpan="2">
                  <a:txBody>
                    <a:bodyPr/>
                    <a:lstStyle/>
                    <a:p>
                      <a:pPr marL="0" marR="0" algn="ctr">
                        <a:lnSpc>
                          <a:spcPct val="107000"/>
                        </a:lnSpc>
                        <a:spcBef>
                          <a:spcPts val="0"/>
                        </a:spcBef>
                        <a:spcAft>
                          <a:spcPts val="0"/>
                        </a:spcAft>
                      </a:pPr>
                      <a:r>
                        <a:rPr lang="en-US" sz="2400" b="1">
                          <a:solidFill>
                            <a:srgbClr val="0070C0"/>
                          </a:solidFill>
                          <a:effectLst/>
                          <a:latin typeface="Arial" panose="020B0604020202020204" pitchFamily="34" charset="0"/>
                          <a:ea typeface="Calibri" panose="020F0502020204030204" pitchFamily="34" charset="0"/>
                          <a:cs typeface="Arial" panose="020B0604020202020204" pitchFamily="34" charset="0"/>
                        </a:rPr>
                        <a:t>&lt;0.001</a:t>
                      </a:r>
                      <a:endParaRPr lang="en-DE"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400">
                          <a:effectLst/>
                          <a:latin typeface="Arial" panose="020B0604020202020204" pitchFamily="34" charset="0"/>
                          <a:ea typeface="Calibri" panose="020F0502020204030204" pitchFamily="34" charset="0"/>
                          <a:cs typeface="Arial" panose="020B0604020202020204" pitchFamily="34" charset="0"/>
                        </a:rPr>
                        <a:t>1</a:t>
                      </a:r>
                      <a:r>
                        <a:rPr lang="en-DE" sz="2400">
                          <a:effectLst/>
                          <a:latin typeface="Arial" panose="020B0604020202020204" pitchFamily="34" charset="0"/>
                          <a:ea typeface="Calibri" panose="020F0502020204030204" pitchFamily="34" charset="0"/>
                          <a:cs typeface="Arial" panose="020B0604020202020204" pitchFamily="34" charset="0"/>
                        </a:rPr>
                        <a:t>67 </a:t>
                      </a:r>
                    </a:p>
                    <a:p>
                      <a:pPr marL="0" marR="0" algn="ctr">
                        <a:lnSpc>
                          <a:spcPct val="107000"/>
                        </a:lnSpc>
                        <a:spcBef>
                          <a:spcPts val="0"/>
                        </a:spcBef>
                        <a:spcAft>
                          <a:spcPts val="0"/>
                        </a:spcAft>
                      </a:pPr>
                      <a:r>
                        <a:rPr lang="en-US" sz="2400">
                          <a:effectLst/>
                          <a:latin typeface="Arial" panose="020B0604020202020204" pitchFamily="34" charset="0"/>
                          <a:ea typeface="Calibri" panose="020F0502020204030204" pitchFamily="34" charset="0"/>
                          <a:cs typeface="Arial" panose="020B0604020202020204" pitchFamily="34" charset="0"/>
                        </a:rPr>
                        <a:t>(105, 234)</a:t>
                      </a:r>
                      <a:endParaRPr lang="en-DE"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rowSpan="2">
                  <a:txBody>
                    <a:bodyPr/>
                    <a:lstStyle/>
                    <a:p>
                      <a:pPr marL="0" marR="0" algn="ctr">
                        <a:lnSpc>
                          <a:spcPct val="107000"/>
                        </a:lnSpc>
                        <a:spcBef>
                          <a:spcPts val="0"/>
                        </a:spcBef>
                        <a:spcAft>
                          <a:spcPts val="0"/>
                        </a:spcAft>
                      </a:pPr>
                      <a:r>
                        <a:rPr lang="en-US" sz="2400" b="1">
                          <a:solidFill>
                            <a:srgbClr val="0070C0"/>
                          </a:solidFill>
                          <a:effectLst/>
                          <a:latin typeface="Arial" panose="020B0604020202020204" pitchFamily="34" charset="0"/>
                          <a:ea typeface="Calibri" panose="020F0502020204030204" pitchFamily="34" charset="0"/>
                          <a:cs typeface="Arial" panose="020B0604020202020204" pitchFamily="34" charset="0"/>
                        </a:rPr>
                        <a:t>&lt;0.001</a:t>
                      </a:r>
                      <a:endParaRPr lang="en-DE"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400" b="1">
                          <a:solidFill>
                            <a:srgbClr val="0070C0"/>
                          </a:solidFill>
                          <a:effectLst/>
                          <a:latin typeface="Arial" panose="020B0604020202020204" pitchFamily="34" charset="0"/>
                          <a:ea typeface="Calibri" panose="020F0502020204030204" pitchFamily="34" charset="0"/>
                          <a:cs typeface="Arial" panose="020B0604020202020204" pitchFamily="34" charset="0"/>
                        </a:rPr>
                        <a:t>0.002</a:t>
                      </a:r>
                      <a:r>
                        <a:rPr lang="en-DE" sz="2400" b="1">
                          <a:solidFill>
                            <a:srgbClr val="0070C0"/>
                          </a:solidFill>
                          <a:effectLst/>
                          <a:latin typeface="Arial" panose="020B0604020202020204" pitchFamily="34" charset="0"/>
                          <a:ea typeface="Calibri" panose="020F0502020204030204" pitchFamily="34" charset="0"/>
                          <a:cs typeface="Arial" panose="020B0604020202020204" pitchFamily="34" charset="0"/>
                        </a:rPr>
                        <a:t> </a:t>
                      </a:r>
                      <a:endParaRPr lang="en-DE"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18792672"/>
                  </a:ext>
                </a:extLst>
              </a:tr>
              <a:tr h="370840">
                <a:tc vMerge="1">
                  <a:txBody>
                    <a:bodyPr/>
                    <a:lstStyle/>
                    <a:p>
                      <a:endParaRPr lang="en-DE"/>
                    </a:p>
                  </a:txBody>
                  <a:tcPr/>
                </a:tc>
                <a:tc>
                  <a:txBody>
                    <a:bodyPr/>
                    <a:lstStyle/>
                    <a:p>
                      <a:pPr marL="0" marR="0">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Teeth w/o any features</a:t>
                      </a:r>
                      <a:endParaRPr lang="en-DE"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400">
                          <a:effectLst/>
                          <a:latin typeface="Arial" panose="020B0604020202020204" pitchFamily="34" charset="0"/>
                          <a:ea typeface="Calibri" panose="020F0502020204030204" pitchFamily="34" charset="0"/>
                          <a:cs typeface="Arial" panose="020B0604020202020204" pitchFamily="34" charset="0"/>
                        </a:rPr>
                        <a:t>3</a:t>
                      </a:r>
                      <a:r>
                        <a:rPr lang="en-DE" sz="2400">
                          <a:effectLst/>
                          <a:latin typeface="Arial" panose="020B0604020202020204" pitchFamily="34" charset="0"/>
                          <a:ea typeface="Calibri" panose="020F0502020204030204" pitchFamily="34" charset="0"/>
                          <a:cs typeface="Arial" panose="020B0604020202020204" pitchFamily="34" charset="0"/>
                        </a:rPr>
                        <a:t>2 </a:t>
                      </a:r>
                    </a:p>
                    <a:p>
                      <a:pPr marL="0" marR="0" algn="ctr">
                        <a:lnSpc>
                          <a:spcPct val="107000"/>
                        </a:lnSpc>
                        <a:spcBef>
                          <a:spcPts val="0"/>
                        </a:spcBef>
                        <a:spcAft>
                          <a:spcPts val="0"/>
                        </a:spcAft>
                      </a:pPr>
                      <a:r>
                        <a:rPr lang="en-US" sz="2400">
                          <a:effectLst/>
                          <a:latin typeface="Arial" panose="020B0604020202020204" pitchFamily="34" charset="0"/>
                          <a:ea typeface="Calibri" panose="020F0502020204030204" pitchFamily="34" charset="0"/>
                          <a:cs typeface="Arial" panose="020B0604020202020204" pitchFamily="34" charset="0"/>
                        </a:rPr>
                        <a:t>(15, 65)</a:t>
                      </a:r>
                      <a:endParaRPr lang="en-DE"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vMerge="1">
                  <a:txBody>
                    <a:bodyPr/>
                    <a:lstStyle/>
                    <a:p>
                      <a:endParaRPr lang="en-DE"/>
                    </a:p>
                  </a:txBody>
                  <a:tcPr/>
                </a:tc>
                <a:tc>
                  <a:txBody>
                    <a:bodyPr/>
                    <a:lstStyle/>
                    <a:p>
                      <a:pPr marL="0" marR="0" algn="ctr">
                        <a:lnSpc>
                          <a:spcPct val="107000"/>
                        </a:lnSpc>
                        <a:spcBef>
                          <a:spcPts val="0"/>
                        </a:spcBef>
                        <a:spcAft>
                          <a:spcPts val="0"/>
                        </a:spcAft>
                      </a:pPr>
                      <a:r>
                        <a:rPr lang="en-US" sz="2400">
                          <a:effectLst/>
                          <a:latin typeface="Arial" panose="020B0604020202020204" pitchFamily="34" charset="0"/>
                          <a:ea typeface="Calibri" panose="020F0502020204030204" pitchFamily="34" charset="0"/>
                          <a:cs typeface="Arial" panose="020B0604020202020204" pitchFamily="34" charset="0"/>
                        </a:rPr>
                        <a:t>2</a:t>
                      </a:r>
                      <a:r>
                        <a:rPr lang="en-DE" sz="2400">
                          <a:effectLst/>
                          <a:latin typeface="Arial" panose="020B0604020202020204" pitchFamily="34" charset="0"/>
                          <a:ea typeface="Calibri" panose="020F0502020204030204" pitchFamily="34" charset="0"/>
                          <a:cs typeface="Arial" panose="020B0604020202020204" pitchFamily="34" charset="0"/>
                        </a:rPr>
                        <a:t>5 </a:t>
                      </a:r>
                    </a:p>
                    <a:p>
                      <a:pPr marL="0" marR="0" algn="ctr">
                        <a:lnSpc>
                          <a:spcPct val="107000"/>
                        </a:lnSpc>
                        <a:spcBef>
                          <a:spcPts val="0"/>
                        </a:spcBef>
                        <a:spcAft>
                          <a:spcPts val="0"/>
                        </a:spcAft>
                      </a:pPr>
                      <a:r>
                        <a:rPr lang="en-US" sz="2400">
                          <a:effectLst/>
                          <a:latin typeface="Arial" panose="020B0604020202020204" pitchFamily="34" charset="0"/>
                          <a:ea typeface="Calibri" panose="020F0502020204030204" pitchFamily="34" charset="0"/>
                          <a:cs typeface="Arial" panose="020B0604020202020204" pitchFamily="34" charset="0"/>
                        </a:rPr>
                        <a:t>(5, 52)</a:t>
                      </a:r>
                      <a:endParaRPr lang="en-DE"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vMerge="1">
                  <a:txBody>
                    <a:bodyPr/>
                    <a:lstStyle/>
                    <a:p>
                      <a:endParaRPr lang="en-DE"/>
                    </a:p>
                  </a:txBody>
                  <a:tcPr/>
                </a:tc>
                <a:tc>
                  <a:txBody>
                    <a:bodyPr/>
                    <a:lstStyle/>
                    <a:p>
                      <a:pPr marL="0" marR="0" algn="ctr">
                        <a:lnSpc>
                          <a:spcPct val="107000"/>
                        </a:lnSpc>
                        <a:spcBef>
                          <a:spcPts val="0"/>
                        </a:spcBef>
                        <a:spcAft>
                          <a:spcPts val="0"/>
                        </a:spcAft>
                      </a:pPr>
                      <a:endParaRPr lang="en-DE"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56832377"/>
                  </a:ext>
                </a:extLst>
              </a:tr>
              <a:tr h="370840">
                <a:tc vMerge="1">
                  <a:txBody>
                    <a:bodyPr/>
                    <a:lstStyle/>
                    <a:p>
                      <a:endParaRPr lang="en-DE"/>
                    </a:p>
                  </a:txBody>
                  <a:tcPr/>
                </a:tc>
                <a:tc>
                  <a:txBody>
                    <a:bodyPr/>
                    <a:lstStyle/>
                    <a:p>
                      <a:pPr marL="0" marR="0">
                        <a:lnSpc>
                          <a:spcPct val="107000"/>
                        </a:lnSpc>
                        <a:spcBef>
                          <a:spcPts val="0"/>
                        </a:spcBef>
                        <a:spcAft>
                          <a:spcPts val="0"/>
                        </a:spcAft>
                      </a:pPr>
                      <a:r>
                        <a:rPr lang="en-DE" sz="2400">
                          <a:effectLst/>
                          <a:latin typeface="Arial" panose="020B0604020202020204" pitchFamily="34" charset="0"/>
                          <a:ea typeface="Calibri" panose="020F0502020204030204" pitchFamily="34" charset="0"/>
                          <a:cs typeface="Arial" panose="020B0604020202020204" pitchFamily="34" charset="0"/>
                        </a:rPr>
                        <a:t>Tooth with</a:t>
                      </a:r>
                      <a:r>
                        <a:rPr lang="en-US" sz="2400">
                          <a:effectLst/>
                          <a:latin typeface="Arial" panose="020B0604020202020204" pitchFamily="34" charset="0"/>
                          <a:ea typeface="Calibri" panose="020F0502020204030204" pitchFamily="34" charset="0"/>
                          <a:cs typeface="Arial" panose="020B0604020202020204" pitchFamily="34" charset="0"/>
                        </a:rPr>
                        <a:t> caries</a:t>
                      </a:r>
                      <a:endParaRPr lang="en-DE"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400">
                          <a:effectLst/>
                          <a:latin typeface="Arial" panose="020B0604020202020204" pitchFamily="34" charset="0"/>
                          <a:ea typeface="Calibri" panose="020F0502020204030204" pitchFamily="34" charset="0"/>
                          <a:cs typeface="Arial" panose="020B0604020202020204" pitchFamily="34" charset="0"/>
                        </a:rPr>
                        <a:t>1</a:t>
                      </a:r>
                      <a:r>
                        <a:rPr lang="en-DE" sz="2400">
                          <a:effectLst/>
                          <a:latin typeface="Arial" panose="020B0604020202020204" pitchFamily="34" charset="0"/>
                          <a:ea typeface="Calibri" panose="020F0502020204030204" pitchFamily="34" charset="0"/>
                          <a:cs typeface="Arial" panose="020B0604020202020204" pitchFamily="34" charset="0"/>
                        </a:rPr>
                        <a:t>7 </a:t>
                      </a:r>
                    </a:p>
                    <a:p>
                      <a:pPr marL="0" marR="0" algn="ctr">
                        <a:lnSpc>
                          <a:spcPct val="107000"/>
                        </a:lnSpc>
                        <a:spcBef>
                          <a:spcPts val="0"/>
                        </a:spcBef>
                        <a:spcAft>
                          <a:spcPts val="0"/>
                        </a:spcAft>
                      </a:pPr>
                      <a:r>
                        <a:rPr lang="en-US" sz="2400">
                          <a:effectLst/>
                          <a:latin typeface="Arial" panose="020B0604020202020204" pitchFamily="34" charset="0"/>
                          <a:ea typeface="Calibri" panose="020F0502020204030204" pitchFamily="34" charset="0"/>
                          <a:cs typeface="Arial" panose="020B0604020202020204" pitchFamily="34" charset="0"/>
                        </a:rPr>
                        <a:t>(6, 31)</a:t>
                      </a:r>
                      <a:endParaRPr lang="en-DE"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rowSpan="2">
                  <a:txBody>
                    <a:bodyPr/>
                    <a:lstStyle/>
                    <a:p>
                      <a:pPr marL="0" marR="0" algn="ctr">
                        <a:lnSpc>
                          <a:spcPct val="107000"/>
                        </a:lnSpc>
                        <a:spcBef>
                          <a:spcPts val="0"/>
                        </a:spcBef>
                        <a:spcAft>
                          <a:spcPts val="0"/>
                        </a:spcAft>
                      </a:pPr>
                      <a:r>
                        <a:rPr lang="en-US" sz="2400" b="1">
                          <a:solidFill>
                            <a:srgbClr val="0070C0"/>
                          </a:solidFill>
                          <a:effectLst/>
                          <a:latin typeface="Arial" panose="020B0604020202020204" pitchFamily="34" charset="0"/>
                          <a:ea typeface="Calibri" panose="020F0502020204030204" pitchFamily="34" charset="0"/>
                          <a:cs typeface="Arial" panose="020B0604020202020204" pitchFamily="34" charset="0"/>
                        </a:rPr>
                        <a:t>&lt;0.001</a:t>
                      </a:r>
                      <a:endParaRPr lang="en-DE"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400">
                          <a:effectLst/>
                          <a:latin typeface="Arial" panose="020B0604020202020204" pitchFamily="34" charset="0"/>
                          <a:ea typeface="Calibri" panose="020F0502020204030204" pitchFamily="34" charset="0"/>
                          <a:cs typeface="Arial" panose="020B0604020202020204" pitchFamily="34" charset="0"/>
                        </a:rPr>
                        <a:t>1</a:t>
                      </a:r>
                      <a:r>
                        <a:rPr lang="en-DE" sz="2400">
                          <a:effectLst/>
                          <a:latin typeface="Arial" panose="020B0604020202020204" pitchFamily="34" charset="0"/>
                          <a:ea typeface="Calibri" panose="020F0502020204030204" pitchFamily="34" charset="0"/>
                          <a:cs typeface="Arial" panose="020B0604020202020204" pitchFamily="34" charset="0"/>
                        </a:rPr>
                        <a:t>7 </a:t>
                      </a:r>
                    </a:p>
                    <a:p>
                      <a:pPr marL="0" marR="0" algn="ctr">
                        <a:lnSpc>
                          <a:spcPct val="107000"/>
                        </a:lnSpc>
                        <a:spcBef>
                          <a:spcPts val="0"/>
                        </a:spcBef>
                        <a:spcAft>
                          <a:spcPts val="0"/>
                        </a:spcAft>
                      </a:pPr>
                      <a:r>
                        <a:rPr lang="en-US" sz="2400">
                          <a:effectLst/>
                          <a:latin typeface="Arial" panose="020B0604020202020204" pitchFamily="34" charset="0"/>
                          <a:ea typeface="Calibri" panose="020F0502020204030204" pitchFamily="34" charset="0"/>
                          <a:cs typeface="Arial" panose="020B0604020202020204" pitchFamily="34" charset="0"/>
                        </a:rPr>
                        <a:t>(7, 39)</a:t>
                      </a:r>
                      <a:endParaRPr lang="en-DE"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rowSpan="2">
                  <a:txBody>
                    <a:bodyPr/>
                    <a:lstStyle/>
                    <a:p>
                      <a:pPr marL="0" marR="0" algn="ctr">
                        <a:lnSpc>
                          <a:spcPct val="107000"/>
                        </a:lnSpc>
                        <a:spcBef>
                          <a:spcPts val="0"/>
                        </a:spcBef>
                        <a:spcAft>
                          <a:spcPts val="0"/>
                        </a:spcAft>
                      </a:pPr>
                      <a:r>
                        <a:rPr lang="en-US" sz="2400" b="1">
                          <a:solidFill>
                            <a:srgbClr val="0070C0"/>
                          </a:solidFill>
                          <a:effectLst/>
                          <a:latin typeface="Arial" panose="020B0604020202020204" pitchFamily="34" charset="0"/>
                          <a:ea typeface="Calibri" panose="020F0502020204030204" pitchFamily="34" charset="0"/>
                          <a:cs typeface="Arial" panose="020B0604020202020204" pitchFamily="34" charset="0"/>
                        </a:rPr>
                        <a:t>&lt;0.001</a:t>
                      </a:r>
                      <a:endParaRPr lang="en-DE"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DE"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3802564"/>
                  </a:ext>
                </a:extLst>
              </a:tr>
              <a:tr h="370840">
                <a:tc vMerge="1">
                  <a:txBody>
                    <a:bodyPr/>
                    <a:lstStyle/>
                    <a:p>
                      <a:endParaRPr lang="en-DE"/>
                    </a:p>
                  </a:txBody>
                  <a:tcPr/>
                </a:tc>
                <a:tc>
                  <a:txBody>
                    <a:bodyPr/>
                    <a:lstStyle/>
                    <a:p>
                      <a:pPr marL="0" marR="0">
                        <a:lnSpc>
                          <a:spcPct val="107000"/>
                        </a:lnSpc>
                        <a:spcBef>
                          <a:spcPts val="0"/>
                        </a:spcBef>
                        <a:spcAft>
                          <a:spcPts val="0"/>
                        </a:spcAft>
                      </a:pPr>
                      <a:r>
                        <a:rPr lang="en-DE" sz="2400">
                          <a:effectLst/>
                          <a:latin typeface="Arial" panose="020B0604020202020204" pitchFamily="34" charset="0"/>
                          <a:ea typeface="Calibri" panose="020F0502020204030204" pitchFamily="34" charset="0"/>
                          <a:cs typeface="Arial" panose="020B0604020202020204" pitchFamily="34" charset="0"/>
                        </a:rPr>
                        <a:t>Tooth with</a:t>
                      </a:r>
                      <a:r>
                        <a:rPr lang="en-US" sz="2400">
                          <a:effectLst/>
                          <a:latin typeface="Arial" panose="020B0604020202020204" pitchFamily="34" charset="0"/>
                          <a:ea typeface="Calibri" panose="020F0502020204030204" pitchFamily="34" charset="0"/>
                          <a:cs typeface="Arial" panose="020B0604020202020204" pitchFamily="34" charset="0"/>
                        </a:rPr>
                        <a:t> restorations</a:t>
                      </a:r>
                      <a:endParaRPr lang="en-DE"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4</a:t>
                      </a:r>
                      <a:r>
                        <a:rPr lang="en-DE" sz="2400" dirty="0">
                          <a:effectLst/>
                          <a:latin typeface="Arial" panose="020B0604020202020204" pitchFamily="34" charset="0"/>
                          <a:ea typeface="Calibri" panose="020F0502020204030204" pitchFamily="34" charset="0"/>
                          <a:cs typeface="Arial" panose="020B0604020202020204" pitchFamily="34" charset="0"/>
                        </a:rPr>
                        <a:t>6 </a:t>
                      </a:r>
                    </a:p>
                    <a:p>
                      <a:pPr marL="0" marR="0" algn="ctr">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(19, 99)</a:t>
                      </a:r>
                      <a:endParaRPr lang="en-DE"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vMerge="1">
                  <a:txBody>
                    <a:bodyPr/>
                    <a:lstStyle/>
                    <a:p>
                      <a:endParaRPr lang="en-DE"/>
                    </a:p>
                  </a:txBody>
                  <a:tcPr/>
                </a:tc>
                <a:tc>
                  <a:txBody>
                    <a:bodyPr/>
                    <a:lstStyle/>
                    <a:p>
                      <a:pPr marL="0" marR="0" algn="ctr">
                        <a:lnSpc>
                          <a:spcPct val="107000"/>
                        </a:lnSpc>
                        <a:spcBef>
                          <a:spcPts val="0"/>
                        </a:spcBef>
                        <a:spcAft>
                          <a:spcPts val="0"/>
                        </a:spcAft>
                      </a:pPr>
                      <a:r>
                        <a:rPr lang="en-US" sz="2400">
                          <a:effectLst/>
                          <a:latin typeface="Arial" panose="020B0604020202020204" pitchFamily="34" charset="0"/>
                          <a:ea typeface="Calibri" panose="020F0502020204030204" pitchFamily="34" charset="0"/>
                          <a:cs typeface="Arial" panose="020B0604020202020204" pitchFamily="34" charset="0"/>
                        </a:rPr>
                        <a:t>6</a:t>
                      </a:r>
                      <a:r>
                        <a:rPr lang="en-DE" sz="2400">
                          <a:effectLst/>
                          <a:latin typeface="Arial" panose="020B0604020202020204" pitchFamily="34" charset="0"/>
                          <a:ea typeface="Calibri" panose="020F0502020204030204" pitchFamily="34" charset="0"/>
                          <a:cs typeface="Arial" panose="020B0604020202020204" pitchFamily="34" charset="0"/>
                        </a:rPr>
                        <a:t>9 </a:t>
                      </a:r>
                    </a:p>
                    <a:p>
                      <a:pPr marL="0" marR="0" algn="ctr">
                        <a:lnSpc>
                          <a:spcPct val="107000"/>
                        </a:lnSpc>
                        <a:spcBef>
                          <a:spcPts val="0"/>
                        </a:spcBef>
                        <a:spcAft>
                          <a:spcPts val="0"/>
                        </a:spcAft>
                      </a:pPr>
                      <a:r>
                        <a:rPr lang="en-US" sz="2400">
                          <a:effectLst/>
                          <a:latin typeface="Arial" panose="020B0604020202020204" pitchFamily="34" charset="0"/>
                          <a:ea typeface="Calibri" panose="020F0502020204030204" pitchFamily="34" charset="0"/>
                          <a:cs typeface="Arial" panose="020B0604020202020204" pitchFamily="34" charset="0"/>
                        </a:rPr>
                        <a:t>(30, 122)</a:t>
                      </a:r>
                      <a:endParaRPr lang="en-DE"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vMerge="1">
                  <a:txBody>
                    <a:bodyPr/>
                    <a:lstStyle/>
                    <a:p>
                      <a:endParaRPr lang="en-DE"/>
                    </a:p>
                  </a:txBody>
                  <a:tcPr/>
                </a:tc>
                <a:tc>
                  <a:txBody>
                    <a:bodyPr/>
                    <a:lstStyle/>
                    <a:p>
                      <a:pPr marL="0" marR="0" algn="ctr">
                        <a:lnSpc>
                          <a:spcPct val="107000"/>
                        </a:lnSpc>
                        <a:spcBef>
                          <a:spcPts val="0"/>
                        </a:spcBef>
                        <a:spcAft>
                          <a:spcPts val="0"/>
                        </a:spcAft>
                      </a:pPr>
                      <a: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0.04</a:t>
                      </a:r>
                      <a:endParaRPr lang="en-DE"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53249261"/>
                  </a:ext>
                </a:extLst>
              </a:tr>
            </a:tbl>
          </a:graphicData>
        </a:graphic>
      </p:graphicFrame>
    </p:spTree>
    <p:extLst>
      <p:ext uri="{BB962C8B-B14F-4D97-AF65-F5344CB8AC3E}">
        <p14:creationId xmlns:p14="http://schemas.microsoft.com/office/powerpoint/2010/main" val="2589540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0E535E-6602-C0EB-FC46-80C3209E3422}"/>
              </a:ext>
            </a:extLst>
          </p:cNvPr>
          <p:cNvSpPr txBox="1"/>
          <p:nvPr/>
        </p:nvSpPr>
        <p:spPr>
          <a:xfrm>
            <a:off x="1027043" y="233666"/>
            <a:ext cx="1013791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RESULTS</a:t>
            </a:r>
            <a:endPar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graphicFrame>
        <p:nvGraphicFramePr>
          <p:cNvPr id="3" name="Table 3">
            <a:extLst>
              <a:ext uri="{FF2B5EF4-FFF2-40B4-BE49-F238E27FC236}">
                <a16:creationId xmlns:a16="http://schemas.microsoft.com/office/drawing/2014/main" id="{EBD0D3F5-3C56-B644-5634-A8E7256100CB}"/>
              </a:ext>
            </a:extLst>
          </p:cNvPr>
          <p:cNvGraphicFramePr>
            <a:graphicFrameLocks noGrp="1"/>
          </p:cNvGraphicFramePr>
          <p:nvPr/>
        </p:nvGraphicFramePr>
        <p:xfrm>
          <a:off x="296528" y="818441"/>
          <a:ext cx="11598942" cy="4571492"/>
        </p:xfrm>
        <a:graphic>
          <a:graphicData uri="http://schemas.openxmlformats.org/drawingml/2006/table">
            <a:tbl>
              <a:tblPr firstRow="1" bandRow="1">
                <a:tableStyleId>{5C22544A-7EE6-4342-B048-85BDC9FD1C3A}</a:tableStyleId>
              </a:tblPr>
              <a:tblGrid>
                <a:gridCol w="1933157">
                  <a:extLst>
                    <a:ext uri="{9D8B030D-6E8A-4147-A177-3AD203B41FA5}">
                      <a16:colId xmlns:a16="http://schemas.microsoft.com/office/drawing/2014/main" val="2197694281"/>
                    </a:ext>
                  </a:extLst>
                </a:gridCol>
                <a:gridCol w="1933157">
                  <a:extLst>
                    <a:ext uri="{9D8B030D-6E8A-4147-A177-3AD203B41FA5}">
                      <a16:colId xmlns:a16="http://schemas.microsoft.com/office/drawing/2014/main" val="1577702628"/>
                    </a:ext>
                  </a:extLst>
                </a:gridCol>
                <a:gridCol w="1918981">
                  <a:extLst>
                    <a:ext uri="{9D8B030D-6E8A-4147-A177-3AD203B41FA5}">
                      <a16:colId xmlns:a16="http://schemas.microsoft.com/office/drawing/2014/main" val="971836833"/>
                    </a:ext>
                  </a:extLst>
                </a:gridCol>
                <a:gridCol w="1307805">
                  <a:extLst>
                    <a:ext uri="{9D8B030D-6E8A-4147-A177-3AD203B41FA5}">
                      <a16:colId xmlns:a16="http://schemas.microsoft.com/office/drawing/2014/main" val="2699373683"/>
                    </a:ext>
                  </a:extLst>
                </a:gridCol>
                <a:gridCol w="2094614">
                  <a:extLst>
                    <a:ext uri="{9D8B030D-6E8A-4147-A177-3AD203B41FA5}">
                      <a16:colId xmlns:a16="http://schemas.microsoft.com/office/drawing/2014/main" val="1550555213"/>
                    </a:ext>
                  </a:extLst>
                </a:gridCol>
                <a:gridCol w="2411228">
                  <a:extLst>
                    <a:ext uri="{9D8B030D-6E8A-4147-A177-3AD203B41FA5}">
                      <a16:colId xmlns:a16="http://schemas.microsoft.com/office/drawing/2014/main" val="2863992409"/>
                    </a:ext>
                  </a:extLst>
                </a:gridCol>
              </a:tblGrid>
              <a:tr h="370840">
                <a:tc>
                  <a:txBody>
                    <a:bodyPr/>
                    <a:lstStyle/>
                    <a:p>
                      <a:endParaRPr lang="en-DE" sz="2400">
                        <a:latin typeface="Arial" panose="020B0604020202020204" pitchFamily="34" charset="0"/>
                        <a:cs typeface="Arial" panose="020B0604020202020204" pitchFamily="34" charset="0"/>
                      </a:endParaRPr>
                    </a:p>
                  </a:txBody>
                  <a:tcPr/>
                </a:tc>
                <a:tc>
                  <a:txBody>
                    <a:bodyPr/>
                    <a:lstStyle/>
                    <a:p>
                      <a:endParaRPr lang="en-DE" sz="2400">
                        <a:latin typeface="Arial" panose="020B060402020202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2400" b="1" dirty="0">
                          <a:effectLst/>
                          <a:latin typeface="Arial" panose="020B0604020202020204" pitchFamily="34" charset="0"/>
                          <a:ea typeface="Calibri" panose="020F0502020204030204" pitchFamily="34" charset="0"/>
                          <a:cs typeface="Arial" panose="020B0604020202020204" pitchFamily="34" charset="0"/>
                        </a:rPr>
                        <a:t>Dentists only</a:t>
                      </a:r>
                      <a:endParaRPr lang="en-D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endParaRPr lang="en-D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000" b="1" dirty="0">
                          <a:effectLst/>
                          <a:latin typeface="Arial" panose="020B0604020202020204" pitchFamily="34" charset="0"/>
                          <a:ea typeface="Calibri" panose="020F0502020204030204" pitchFamily="34" charset="0"/>
                          <a:cs typeface="Arial" panose="020B0604020202020204" pitchFamily="34" charset="0"/>
                        </a:rPr>
                        <a:t>Dentists + AI</a:t>
                      </a:r>
                      <a:endParaRPr lang="en-DE"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lt1"/>
                          </a:solidFill>
                          <a:effectLst/>
                          <a:latin typeface="Arial" panose="020B0604020202020204" pitchFamily="34" charset="0"/>
                          <a:ea typeface="+mn-ea"/>
                          <a:cs typeface="Arial" panose="020B0604020202020204" pitchFamily="34" charset="0"/>
                        </a:rPr>
                        <a:t>p-value of </a:t>
                      </a:r>
                      <a:r>
                        <a:rPr lang="en-US" sz="2400" b="1" dirty="0">
                          <a:effectLst/>
                          <a:latin typeface="Arial" panose="020B0604020202020204" pitchFamily="34" charset="0"/>
                          <a:ea typeface="Calibri" panose="020F0502020204030204" pitchFamily="34" charset="0"/>
                          <a:cs typeface="Arial" panose="020B0604020202020204" pitchFamily="34" charset="0"/>
                        </a:rPr>
                        <a:t>Dentists only</a:t>
                      </a:r>
                      <a:endParaRPr lang="en-DE" sz="24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lt1"/>
                          </a:solidFill>
                          <a:effectLst/>
                          <a:latin typeface="Arial" panose="020B0604020202020204" pitchFamily="34" charset="0"/>
                          <a:ea typeface="+mn-ea"/>
                          <a:cs typeface="Arial" panose="020B0604020202020204" pitchFamily="34" charset="0"/>
                        </a:rPr>
                        <a:t> vs </a:t>
                      </a:r>
                      <a:r>
                        <a:rPr lang="en-US" sz="2400" b="1" dirty="0">
                          <a:effectLst/>
                          <a:latin typeface="Arial" panose="020B0604020202020204" pitchFamily="34" charset="0"/>
                          <a:ea typeface="Calibri" panose="020F0502020204030204" pitchFamily="34" charset="0"/>
                          <a:cs typeface="Arial" panose="020B0604020202020204" pitchFamily="34" charset="0"/>
                        </a:rPr>
                        <a:t>Dentists + AI</a:t>
                      </a:r>
                      <a:endParaRPr lang="en-DE" sz="24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840738667"/>
                  </a:ext>
                </a:extLst>
              </a:tr>
              <a:tr h="370840">
                <a:tc rowSpan="4">
                  <a:txBody>
                    <a:bodyPr/>
                    <a:lstStyle/>
                    <a:p>
                      <a:pPr marL="0" marR="0">
                        <a:lnSpc>
                          <a:spcPct val="107000"/>
                        </a:lnSpc>
                        <a:spcBef>
                          <a:spcPts val="0"/>
                        </a:spcBef>
                        <a:spcAft>
                          <a:spcPts val="0"/>
                        </a:spcAft>
                      </a:pPr>
                      <a:r>
                        <a:rPr lang="en-DE" sz="2400" dirty="0">
                          <a:effectLst/>
                          <a:latin typeface="Arial" panose="020B0604020202020204" pitchFamily="34" charset="0"/>
                          <a:ea typeface="Calibri" panose="020F0502020204030204" pitchFamily="34" charset="0"/>
                          <a:cs typeface="Arial" panose="020B0604020202020204" pitchFamily="34" charset="0"/>
                        </a:rPr>
                        <a:t>Average Fixation Duration</a:t>
                      </a:r>
                      <a:r>
                        <a:rPr lang="en-US" sz="2400" dirty="0">
                          <a:effectLst/>
                          <a:latin typeface="Arial" panose="020B0604020202020204" pitchFamily="34" charset="0"/>
                          <a:ea typeface="Calibri" panose="020F0502020204030204" pitchFamily="34" charset="0"/>
                          <a:cs typeface="Arial" panose="020B0604020202020204" pitchFamily="34" charset="0"/>
                        </a:rPr>
                        <a:t>, median (IQR), milliseconds</a:t>
                      </a:r>
                      <a:endParaRPr lang="en-DE"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Teeth with any features</a:t>
                      </a:r>
                      <a:endParaRPr lang="en-DE"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400">
                          <a:effectLst/>
                          <a:latin typeface="Arial" panose="020B0604020202020204" pitchFamily="34" charset="0"/>
                          <a:ea typeface="Calibri" panose="020F0502020204030204" pitchFamily="34" charset="0"/>
                          <a:cs typeface="Arial" panose="020B0604020202020204" pitchFamily="34" charset="0"/>
                        </a:rPr>
                        <a:t>3</a:t>
                      </a:r>
                      <a:r>
                        <a:rPr lang="en-DE" sz="2400">
                          <a:effectLst/>
                          <a:latin typeface="Arial" panose="020B0604020202020204" pitchFamily="34" charset="0"/>
                          <a:ea typeface="Calibri" panose="020F0502020204030204" pitchFamily="34" charset="0"/>
                          <a:cs typeface="Arial" panose="020B0604020202020204" pitchFamily="34" charset="0"/>
                        </a:rPr>
                        <a:t>37 </a:t>
                      </a:r>
                    </a:p>
                    <a:p>
                      <a:pPr marL="0" marR="0" algn="ctr">
                        <a:lnSpc>
                          <a:spcPct val="107000"/>
                        </a:lnSpc>
                        <a:spcBef>
                          <a:spcPts val="0"/>
                        </a:spcBef>
                        <a:spcAft>
                          <a:spcPts val="0"/>
                        </a:spcAft>
                      </a:pPr>
                      <a:r>
                        <a:rPr lang="en-US" sz="2400">
                          <a:effectLst/>
                          <a:latin typeface="Arial" panose="020B0604020202020204" pitchFamily="34" charset="0"/>
                          <a:ea typeface="Calibri" panose="020F0502020204030204" pitchFamily="34" charset="0"/>
                          <a:cs typeface="Arial" panose="020B0604020202020204" pitchFamily="34" charset="0"/>
                        </a:rPr>
                        <a:t>(249, 414)</a:t>
                      </a:r>
                      <a:endParaRPr lang="en-DE"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rowSpan="2">
                  <a:txBody>
                    <a:bodyPr/>
                    <a:lstStyle/>
                    <a:p>
                      <a:pPr marL="0" marR="0" algn="ctr">
                        <a:lnSpc>
                          <a:spcPct val="107000"/>
                        </a:lnSpc>
                        <a:spcBef>
                          <a:spcPts val="0"/>
                        </a:spcBef>
                        <a:spcAft>
                          <a:spcPts val="0"/>
                        </a:spcAft>
                      </a:pPr>
                      <a:r>
                        <a:rPr lang="en-US" sz="2400">
                          <a:solidFill>
                            <a:srgbClr val="0070C0"/>
                          </a:solidFill>
                          <a:effectLst/>
                          <a:latin typeface="Arial" panose="020B0604020202020204" pitchFamily="34" charset="0"/>
                          <a:ea typeface="Calibri" panose="020F0502020204030204" pitchFamily="34" charset="0"/>
                          <a:cs typeface="Arial" panose="020B0604020202020204" pitchFamily="34" charset="0"/>
                        </a:rPr>
                        <a:t>0.52</a:t>
                      </a:r>
                      <a:endParaRPr lang="en-DE"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400">
                          <a:effectLst/>
                          <a:latin typeface="Arial" panose="020B0604020202020204" pitchFamily="34" charset="0"/>
                          <a:ea typeface="Calibri" panose="020F0502020204030204" pitchFamily="34" charset="0"/>
                          <a:cs typeface="Arial" panose="020B0604020202020204" pitchFamily="34" charset="0"/>
                        </a:rPr>
                        <a:t>3</a:t>
                      </a:r>
                      <a:r>
                        <a:rPr lang="en-DE" sz="2400">
                          <a:effectLst/>
                          <a:latin typeface="Arial" panose="020B0604020202020204" pitchFamily="34" charset="0"/>
                          <a:ea typeface="Calibri" panose="020F0502020204030204" pitchFamily="34" charset="0"/>
                          <a:cs typeface="Arial" panose="020B0604020202020204" pitchFamily="34" charset="0"/>
                        </a:rPr>
                        <a:t>47 </a:t>
                      </a:r>
                    </a:p>
                    <a:p>
                      <a:pPr marL="0" marR="0" algn="ctr">
                        <a:lnSpc>
                          <a:spcPct val="107000"/>
                        </a:lnSpc>
                        <a:spcBef>
                          <a:spcPts val="0"/>
                        </a:spcBef>
                        <a:spcAft>
                          <a:spcPts val="0"/>
                        </a:spcAft>
                      </a:pPr>
                      <a:r>
                        <a:rPr lang="en-US" sz="2400">
                          <a:effectLst/>
                          <a:latin typeface="Arial" panose="020B0604020202020204" pitchFamily="34" charset="0"/>
                          <a:ea typeface="Calibri" panose="020F0502020204030204" pitchFamily="34" charset="0"/>
                          <a:cs typeface="Arial" panose="020B0604020202020204" pitchFamily="34" charset="0"/>
                        </a:rPr>
                        <a:t>(263, 421)</a:t>
                      </a:r>
                      <a:endParaRPr lang="en-DE"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rowSpan="2">
                  <a:txBody>
                    <a:bodyPr/>
                    <a:lstStyle/>
                    <a:p>
                      <a:pPr marL="0" marR="0" algn="ctr">
                        <a:lnSpc>
                          <a:spcPct val="107000"/>
                        </a:lnSpc>
                        <a:spcBef>
                          <a:spcPts val="0"/>
                        </a:spcBef>
                        <a:spcAft>
                          <a:spcPts val="0"/>
                        </a:spcAft>
                      </a:pPr>
                      <a:r>
                        <a:rPr lang="en-US" sz="2400" b="1">
                          <a:solidFill>
                            <a:srgbClr val="0070C0"/>
                          </a:solidFill>
                          <a:effectLst/>
                          <a:latin typeface="Arial" panose="020B0604020202020204" pitchFamily="34" charset="0"/>
                          <a:ea typeface="Calibri" panose="020F0502020204030204" pitchFamily="34" charset="0"/>
                          <a:cs typeface="Arial" panose="020B0604020202020204" pitchFamily="34" charset="0"/>
                        </a:rPr>
                        <a:t>0.04</a:t>
                      </a:r>
                      <a:r>
                        <a:rPr lang="en-DE" sz="2400" b="1">
                          <a:solidFill>
                            <a:srgbClr val="0070C0"/>
                          </a:solidFill>
                          <a:effectLst/>
                          <a:latin typeface="Arial" panose="020B0604020202020204" pitchFamily="34" charset="0"/>
                          <a:ea typeface="Calibri" panose="020F0502020204030204" pitchFamily="34" charset="0"/>
                          <a:cs typeface="Arial" panose="020B0604020202020204" pitchFamily="34" charset="0"/>
                        </a:rPr>
                        <a:t> </a:t>
                      </a:r>
                      <a:endParaRPr lang="en-DE"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04886027"/>
                  </a:ext>
                </a:extLst>
              </a:tr>
              <a:tr h="370840">
                <a:tc vMerge="1">
                  <a:txBody>
                    <a:bodyPr/>
                    <a:lstStyle/>
                    <a:p>
                      <a:endParaRPr lang="en-DE"/>
                    </a:p>
                  </a:txBody>
                  <a:tcPr/>
                </a:tc>
                <a:tc>
                  <a:txBody>
                    <a:bodyPr/>
                    <a:lstStyle/>
                    <a:p>
                      <a:pPr marL="0" marR="0">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Teeth w/o any features</a:t>
                      </a:r>
                      <a:endParaRPr lang="en-DE"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400">
                          <a:effectLst/>
                          <a:latin typeface="Arial" panose="020B0604020202020204" pitchFamily="34" charset="0"/>
                          <a:ea typeface="Calibri" panose="020F0502020204030204" pitchFamily="34" charset="0"/>
                          <a:cs typeface="Arial" panose="020B0604020202020204" pitchFamily="34" charset="0"/>
                        </a:rPr>
                        <a:t>3</a:t>
                      </a:r>
                      <a:r>
                        <a:rPr lang="en-DE" sz="2400">
                          <a:effectLst/>
                          <a:latin typeface="Arial" panose="020B0604020202020204" pitchFamily="34" charset="0"/>
                          <a:ea typeface="Calibri" panose="020F0502020204030204" pitchFamily="34" charset="0"/>
                          <a:cs typeface="Arial" panose="020B0604020202020204" pitchFamily="34" charset="0"/>
                        </a:rPr>
                        <a:t>07 </a:t>
                      </a:r>
                    </a:p>
                    <a:p>
                      <a:pPr marL="0" marR="0" algn="ctr">
                        <a:lnSpc>
                          <a:spcPct val="107000"/>
                        </a:lnSpc>
                        <a:spcBef>
                          <a:spcPts val="0"/>
                        </a:spcBef>
                        <a:spcAft>
                          <a:spcPts val="0"/>
                        </a:spcAft>
                      </a:pPr>
                      <a:r>
                        <a:rPr lang="en-US" sz="2400">
                          <a:effectLst/>
                          <a:latin typeface="Arial" panose="020B0604020202020204" pitchFamily="34" charset="0"/>
                          <a:ea typeface="Calibri" panose="020F0502020204030204" pitchFamily="34" charset="0"/>
                          <a:cs typeface="Arial" panose="020B0604020202020204" pitchFamily="34" charset="0"/>
                        </a:rPr>
                        <a:t>(230, 367)</a:t>
                      </a:r>
                      <a:endParaRPr lang="en-DE"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vMerge="1">
                  <a:txBody>
                    <a:bodyPr/>
                    <a:lstStyle/>
                    <a:p>
                      <a:endParaRPr lang="en-DE"/>
                    </a:p>
                  </a:txBody>
                  <a:tcPr/>
                </a:tc>
                <a:tc>
                  <a:txBody>
                    <a:bodyPr/>
                    <a:lstStyle/>
                    <a:p>
                      <a:pPr marL="0" marR="0" algn="ctr">
                        <a:lnSpc>
                          <a:spcPct val="107000"/>
                        </a:lnSpc>
                        <a:spcBef>
                          <a:spcPts val="0"/>
                        </a:spcBef>
                        <a:spcAft>
                          <a:spcPts val="0"/>
                        </a:spcAft>
                      </a:pPr>
                      <a:r>
                        <a:rPr lang="en-US" sz="2400">
                          <a:effectLst/>
                          <a:latin typeface="Arial" panose="020B0604020202020204" pitchFamily="34" charset="0"/>
                          <a:ea typeface="Calibri" panose="020F0502020204030204" pitchFamily="34" charset="0"/>
                          <a:cs typeface="Arial" panose="020B0604020202020204" pitchFamily="34" charset="0"/>
                        </a:rPr>
                        <a:t>2</a:t>
                      </a:r>
                      <a:r>
                        <a:rPr lang="en-DE" sz="2400">
                          <a:effectLst/>
                          <a:latin typeface="Arial" panose="020B0604020202020204" pitchFamily="34" charset="0"/>
                          <a:ea typeface="Calibri" panose="020F0502020204030204" pitchFamily="34" charset="0"/>
                          <a:cs typeface="Arial" panose="020B0604020202020204" pitchFamily="34" charset="0"/>
                        </a:rPr>
                        <a:t>93 </a:t>
                      </a:r>
                    </a:p>
                    <a:p>
                      <a:pPr marL="0" marR="0" algn="ctr">
                        <a:lnSpc>
                          <a:spcPct val="107000"/>
                        </a:lnSpc>
                        <a:spcBef>
                          <a:spcPts val="0"/>
                        </a:spcBef>
                        <a:spcAft>
                          <a:spcPts val="0"/>
                        </a:spcAft>
                      </a:pPr>
                      <a:r>
                        <a:rPr lang="en-US" sz="2400">
                          <a:effectLst/>
                          <a:latin typeface="Arial" panose="020B0604020202020204" pitchFamily="34" charset="0"/>
                          <a:ea typeface="Calibri" panose="020F0502020204030204" pitchFamily="34" charset="0"/>
                          <a:cs typeface="Arial" panose="020B0604020202020204" pitchFamily="34" charset="0"/>
                        </a:rPr>
                        <a:t>(233, 367)</a:t>
                      </a:r>
                      <a:endParaRPr lang="en-DE"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vMerge="1">
                  <a:txBody>
                    <a:bodyPr/>
                    <a:lstStyle/>
                    <a:p>
                      <a:endParaRPr lang="en-DE"/>
                    </a:p>
                  </a:txBody>
                  <a:tcPr/>
                </a:tc>
                <a:extLst>
                  <a:ext uri="{0D108BD9-81ED-4DB2-BD59-A6C34878D82A}">
                    <a16:rowId xmlns:a16="http://schemas.microsoft.com/office/drawing/2014/main" val="3030228892"/>
                  </a:ext>
                </a:extLst>
              </a:tr>
              <a:tr h="370840">
                <a:tc vMerge="1">
                  <a:txBody>
                    <a:bodyPr/>
                    <a:lstStyle/>
                    <a:p>
                      <a:endParaRPr lang="en-DE"/>
                    </a:p>
                  </a:txBody>
                  <a:tcPr/>
                </a:tc>
                <a:tc>
                  <a:txBody>
                    <a:bodyPr/>
                    <a:lstStyle/>
                    <a:p>
                      <a:pPr marL="0" marR="0">
                        <a:lnSpc>
                          <a:spcPct val="107000"/>
                        </a:lnSpc>
                        <a:spcBef>
                          <a:spcPts val="0"/>
                        </a:spcBef>
                        <a:spcAft>
                          <a:spcPts val="0"/>
                        </a:spcAft>
                      </a:pPr>
                      <a:r>
                        <a:rPr lang="en-DE" sz="2400">
                          <a:effectLst/>
                          <a:latin typeface="Arial" panose="020B0604020202020204" pitchFamily="34" charset="0"/>
                          <a:ea typeface="Calibri" panose="020F0502020204030204" pitchFamily="34" charset="0"/>
                          <a:cs typeface="Arial" panose="020B0604020202020204" pitchFamily="34" charset="0"/>
                        </a:rPr>
                        <a:t>Tooth with</a:t>
                      </a:r>
                      <a:r>
                        <a:rPr lang="en-US" sz="2400">
                          <a:effectLst/>
                          <a:latin typeface="Arial" panose="020B0604020202020204" pitchFamily="34" charset="0"/>
                          <a:ea typeface="Calibri" panose="020F0502020204030204" pitchFamily="34" charset="0"/>
                          <a:cs typeface="Arial" panose="020B0604020202020204" pitchFamily="34" charset="0"/>
                        </a:rPr>
                        <a:t> caries</a:t>
                      </a:r>
                      <a:endParaRPr lang="en-DE"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400">
                          <a:effectLst/>
                          <a:latin typeface="Arial" panose="020B0604020202020204" pitchFamily="34" charset="0"/>
                          <a:ea typeface="Calibri" panose="020F0502020204030204" pitchFamily="34" charset="0"/>
                          <a:cs typeface="Arial" panose="020B0604020202020204" pitchFamily="34" charset="0"/>
                        </a:rPr>
                        <a:t>4</a:t>
                      </a:r>
                      <a:r>
                        <a:rPr lang="en-DE" sz="2400">
                          <a:effectLst/>
                          <a:latin typeface="Arial" panose="020B0604020202020204" pitchFamily="34" charset="0"/>
                          <a:ea typeface="Calibri" panose="020F0502020204030204" pitchFamily="34" charset="0"/>
                          <a:cs typeface="Arial" panose="020B0604020202020204" pitchFamily="34" charset="0"/>
                        </a:rPr>
                        <a:t>15 </a:t>
                      </a:r>
                    </a:p>
                    <a:p>
                      <a:pPr marL="0" marR="0" algn="ctr">
                        <a:lnSpc>
                          <a:spcPct val="107000"/>
                        </a:lnSpc>
                        <a:spcBef>
                          <a:spcPts val="0"/>
                        </a:spcBef>
                        <a:spcAft>
                          <a:spcPts val="0"/>
                        </a:spcAft>
                      </a:pPr>
                      <a:r>
                        <a:rPr lang="en-US" sz="2400">
                          <a:effectLst/>
                          <a:latin typeface="Arial" panose="020B0604020202020204" pitchFamily="34" charset="0"/>
                          <a:ea typeface="Calibri" panose="020F0502020204030204" pitchFamily="34" charset="0"/>
                          <a:cs typeface="Arial" panose="020B0604020202020204" pitchFamily="34" charset="0"/>
                        </a:rPr>
                        <a:t>(242, 597)</a:t>
                      </a:r>
                      <a:endParaRPr lang="en-DE"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rowSpan="2">
                  <a:txBody>
                    <a:bodyPr/>
                    <a:lstStyle/>
                    <a:p>
                      <a:pPr marL="0" marR="0" algn="ctr">
                        <a:lnSpc>
                          <a:spcPct val="107000"/>
                        </a:lnSpc>
                        <a:spcBef>
                          <a:spcPts val="0"/>
                        </a:spcBef>
                        <a:spcAft>
                          <a:spcPts val="0"/>
                        </a:spcAft>
                      </a:pPr>
                      <a:r>
                        <a:rPr lang="en-US" sz="2400" b="1">
                          <a:solidFill>
                            <a:srgbClr val="0070C0"/>
                          </a:solidFill>
                          <a:effectLst/>
                          <a:latin typeface="Arial" panose="020B0604020202020204" pitchFamily="34" charset="0"/>
                          <a:ea typeface="Calibri" panose="020F0502020204030204" pitchFamily="34" charset="0"/>
                          <a:cs typeface="Arial" panose="020B0604020202020204" pitchFamily="34" charset="0"/>
                        </a:rPr>
                        <a:t>0.002</a:t>
                      </a:r>
                      <a:r>
                        <a:rPr lang="en-DE" sz="2400" b="1">
                          <a:solidFill>
                            <a:srgbClr val="0070C0"/>
                          </a:solidFill>
                          <a:effectLst/>
                          <a:latin typeface="Arial" panose="020B0604020202020204" pitchFamily="34" charset="0"/>
                          <a:ea typeface="Calibri" panose="020F0502020204030204" pitchFamily="34" charset="0"/>
                          <a:cs typeface="Arial" panose="020B0604020202020204" pitchFamily="34" charset="0"/>
                        </a:rPr>
                        <a:t> </a:t>
                      </a:r>
                      <a:endParaRPr lang="en-DE"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4</a:t>
                      </a:r>
                      <a:r>
                        <a:rPr lang="en-DE" sz="2400" dirty="0">
                          <a:effectLst/>
                          <a:latin typeface="Arial" panose="020B0604020202020204" pitchFamily="34" charset="0"/>
                          <a:ea typeface="Calibri" panose="020F0502020204030204" pitchFamily="34" charset="0"/>
                          <a:cs typeface="Arial" panose="020B0604020202020204" pitchFamily="34" charset="0"/>
                        </a:rPr>
                        <a:t>01 </a:t>
                      </a:r>
                    </a:p>
                    <a:p>
                      <a:pPr marL="0" marR="0" algn="ctr">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(242, 689)</a:t>
                      </a:r>
                      <a:endParaRPr lang="en-DE"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rowSpan="2">
                  <a:txBody>
                    <a:bodyPr/>
                    <a:lstStyle/>
                    <a:p>
                      <a:pPr marL="0" marR="0" algn="ctr">
                        <a:lnSpc>
                          <a:spcPct val="107000"/>
                        </a:lnSpc>
                        <a:spcBef>
                          <a:spcPts val="0"/>
                        </a:spcBef>
                        <a:spcAft>
                          <a:spcPts val="0"/>
                        </a:spcAft>
                      </a:pPr>
                      <a: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&lt;0.001</a:t>
                      </a:r>
                      <a:r>
                        <a:rPr lang="en-DE" sz="24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endParaRPr lang="en-DE"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11787757"/>
                  </a:ext>
                </a:extLst>
              </a:tr>
              <a:tr h="370840">
                <a:tc vMerge="1">
                  <a:txBody>
                    <a:bodyPr/>
                    <a:lstStyle/>
                    <a:p>
                      <a:endParaRPr lang="en-DE"/>
                    </a:p>
                  </a:txBody>
                  <a:tcPr/>
                </a:tc>
                <a:tc>
                  <a:txBody>
                    <a:bodyPr/>
                    <a:lstStyle/>
                    <a:p>
                      <a:pPr marL="0" marR="0">
                        <a:lnSpc>
                          <a:spcPct val="107000"/>
                        </a:lnSpc>
                        <a:spcBef>
                          <a:spcPts val="0"/>
                        </a:spcBef>
                        <a:spcAft>
                          <a:spcPts val="0"/>
                        </a:spcAft>
                      </a:pPr>
                      <a:r>
                        <a:rPr lang="en-DE" sz="2400">
                          <a:effectLst/>
                          <a:latin typeface="Arial" panose="020B0604020202020204" pitchFamily="34" charset="0"/>
                          <a:ea typeface="Calibri" panose="020F0502020204030204" pitchFamily="34" charset="0"/>
                          <a:cs typeface="Arial" panose="020B0604020202020204" pitchFamily="34" charset="0"/>
                        </a:rPr>
                        <a:t>Tooth with</a:t>
                      </a:r>
                      <a:r>
                        <a:rPr lang="en-US" sz="2400">
                          <a:effectLst/>
                          <a:latin typeface="Arial" panose="020B0604020202020204" pitchFamily="34" charset="0"/>
                          <a:ea typeface="Calibri" panose="020F0502020204030204" pitchFamily="34" charset="0"/>
                          <a:cs typeface="Arial" panose="020B0604020202020204" pitchFamily="34" charset="0"/>
                        </a:rPr>
                        <a:t> restorations</a:t>
                      </a:r>
                      <a:endParaRPr lang="en-DE"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400">
                          <a:effectLst/>
                          <a:latin typeface="Arial" panose="020B0604020202020204" pitchFamily="34" charset="0"/>
                          <a:ea typeface="Calibri" panose="020F0502020204030204" pitchFamily="34" charset="0"/>
                          <a:cs typeface="Arial" panose="020B0604020202020204" pitchFamily="34" charset="0"/>
                        </a:rPr>
                        <a:t>2</a:t>
                      </a:r>
                      <a:r>
                        <a:rPr lang="en-DE" sz="2400">
                          <a:effectLst/>
                          <a:latin typeface="Arial" panose="020B0604020202020204" pitchFamily="34" charset="0"/>
                          <a:ea typeface="Calibri" panose="020F0502020204030204" pitchFamily="34" charset="0"/>
                          <a:cs typeface="Arial" panose="020B0604020202020204" pitchFamily="34" charset="0"/>
                        </a:rPr>
                        <a:t>89 </a:t>
                      </a:r>
                    </a:p>
                    <a:p>
                      <a:pPr marL="0" marR="0" algn="ctr">
                        <a:lnSpc>
                          <a:spcPct val="107000"/>
                        </a:lnSpc>
                        <a:spcBef>
                          <a:spcPts val="0"/>
                        </a:spcBef>
                        <a:spcAft>
                          <a:spcPts val="0"/>
                        </a:spcAft>
                      </a:pPr>
                      <a:r>
                        <a:rPr lang="en-US" sz="2400">
                          <a:effectLst/>
                          <a:latin typeface="Arial" panose="020B0604020202020204" pitchFamily="34" charset="0"/>
                          <a:ea typeface="Calibri" panose="020F0502020204030204" pitchFamily="34" charset="0"/>
                          <a:cs typeface="Arial" panose="020B0604020202020204" pitchFamily="34" charset="0"/>
                        </a:rPr>
                        <a:t>(216, 337)</a:t>
                      </a:r>
                      <a:endParaRPr lang="en-DE"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vMerge="1">
                  <a:txBody>
                    <a:bodyPr/>
                    <a:lstStyle/>
                    <a:p>
                      <a:endParaRPr lang="en-DE"/>
                    </a:p>
                  </a:txBody>
                  <a:tcPr/>
                </a:tc>
                <a:tc>
                  <a:txBody>
                    <a:bodyPr/>
                    <a:lstStyle/>
                    <a:p>
                      <a:pPr marL="0" marR="0" algn="ctr">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2</a:t>
                      </a:r>
                      <a:r>
                        <a:rPr lang="en-DE" sz="2400" dirty="0">
                          <a:effectLst/>
                          <a:latin typeface="Arial" panose="020B0604020202020204" pitchFamily="34" charset="0"/>
                          <a:ea typeface="Calibri" panose="020F0502020204030204" pitchFamily="34" charset="0"/>
                          <a:cs typeface="Arial" panose="020B0604020202020204" pitchFamily="34" charset="0"/>
                        </a:rPr>
                        <a:t>9</a:t>
                      </a:r>
                      <a:r>
                        <a:rPr lang="en-US" sz="2400" dirty="0">
                          <a:effectLst/>
                          <a:latin typeface="Arial" panose="020B0604020202020204" pitchFamily="34" charset="0"/>
                          <a:ea typeface="Calibri" panose="020F0502020204030204" pitchFamily="34" charset="0"/>
                          <a:cs typeface="Arial" panose="020B0604020202020204" pitchFamily="34" charset="0"/>
                        </a:rPr>
                        <a:t>2 </a:t>
                      </a:r>
                      <a:endParaRPr lang="en-DE" sz="2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(221, 370)</a:t>
                      </a:r>
                      <a:endParaRPr lang="en-DE"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vMerge="1">
                  <a:txBody>
                    <a:bodyPr/>
                    <a:lstStyle/>
                    <a:p>
                      <a:endParaRPr lang="en-DE"/>
                    </a:p>
                  </a:txBody>
                  <a:tcPr/>
                </a:tc>
                <a:extLst>
                  <a:ext uri="{0D108BD9-81ED-4DB2-BD59-A6C34878D82A}">
                    <a16:rowId xmlns:a16="http://schemas.microsoft.com/office/drawing/2014/main" val="3435635425"/>
                  </a:ext>
                </a:extLst>
              </a:tr>
            </a:tbl>
          </a:graphicData>
        </a:graphic>
      </p:graphicFrame>
    </p:spTree>
    <p:extLst>
      <p:ext uri="{BB962C8B-B14F-4D97-AF65-F5344CB8AC3E}">
        <p14:creationId xmlns:p14="http://schemas.microsoft.com/office/powerpoint/2010/main" val="145603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4E65971F-B3E6-24FC-3CF8-29618799D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7780" y="3361435"/>
            <a:ext cx="3284220" cy="952500"/>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0440866E-613E-FC6E-D5AE-D06586F5E6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8925" y="2365055"/>
            <a:ext cx="2519514" cy="1055472"/>
          </a:xfrm>
          <a:prstGeom prst="rect">
            <a:avLst/>
          </a:prstGeom>
        </p:spPr>
      </p:pic>
      <p:sp>
        <p:nvSpPr>
          <p:cNvPr id="6" name="Titel 3">
            <a:extLst>
              <a:ext uri="{FF2B5EF4-FFF2-40B4-BE49-F238E27FC236}">
                <a16:creationId xmlns:a16="http://schemas.microsoft.com/office/drawing/2014/main" id="{010EF512-B8C6-D991-73F2-66EFFE5F5B0C}"/>
              </a:ext>
            </a:extLst>
          </p:cNvPr>
          <p:cNvSpPr txBox="1">
            <a:spLocks/>
          </p:cNvSpPr>
          <p:nvPr/>
        </p:nvSpPr>
        <p:spPr bwMode="auto">
          <a:xfrm>
            <a:off x="0" y="1894826"/>
            <a:ext cx="8704162" cy="48382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1" fontAlgn="base" hangingPunct="1">
              <a:spcBef>
                <a:spcPct val="0"/>
              </a:spcBef>
              <a:spcAft>
                <a:spcPct val="0"/>
              </a:spcAft>
              <a:defRPr sz="1693" b="1">
                <a:solidFill>
                  <a:srgbClr val="0066CC"/>
                </a:solidFill>
                <a:latin typeface="+mj-lt"/>
                <a:ea typeface="+mj-ea"/>
                <a:cs typeface="+mj-cs"/>
              </a:defRPr>
            </a:lvl1pPr>
            <a:lvl2pPr algn="l" rtl="0" eaLnBrk="1" fontAlgn="base" hangingPunct="1">
              <a:spcBef>
                <a:spcPct val="0"/>
              </a:spcBef>
              <a:spcAft>
                <a:spcPct val="0"/>
              </a:spcAft>
              <a:defRPr sz="1693" b="1">
                <a:solidFill>
                  <a:srgbClr val="0066CC"/>
                </a:solidFill>
                <a:latin typeface="Arial" charset="0"/>
              </a:defRPr>
            </a:lvl2pPr>
            <a:lvl3pPr algn="l" rtl="0" eaLnBrk="1" fontAlgn="base" hangingPunct="1">
              <a:spcBef>
                <a:spcPct val="0"/>
              </a:spcBef>
              <a:spcAft>
                <a:spcPct val="0"/>
              </a:spcAft>
              <a:defRPr sz="1693" b="1">
                <a:solidFill>
                  <a:srgbClr val="0066CC"/>
                </a:solidFill>
                <a:latin typeface="Arial" charset="0"/>
              </a:defRPr>
            </a:lvl3pPr>
            <a:lvl4pPr algn="l" rtl="0" eaLnBrk="1" fontAlgn="base" hangingPunct="1">
              <a:spcBef>
                <a:spcPct val="0"/>
              </a:spcBef>
              <a:spcAft>
                <a:spcPct val="0"/>
              </a:spcAft>
              <a:defRPr sz="1693" b="1">
                <a:solidFill>
                  <a:srgbClr val="0066CC"/>
                </a:solidFill>
                <a:latin typeface="Arial" charset="0"/>
              </a:defRPr>
            </a:lvl4pPr>
            <a:lvl5pPr algn="l" rtl="0" eaLnBrk="1" fontAlgn="base" hangingPunct="1">
              <a:spcBef>
                <a:spcPct val="0"/>
              </a:spcBef>
              <a:spcAft>
                <a:spcPct val="0"/>
              </a:spcAft>
              <a:defRPr sz="1693" b="1">
                <a:solidFill>
                  <a:srgbClr val="0066CC"/>
                </a:solidFill>
                <a:latin typeface="Arial" charset="0"/>
              </a:defRPr>
            </a:lvl5pPr>
            <a:lvl6pPr marL="258069" algn="l" rtl="0" eaLnBrk="1" fontAlgn="base" hangingPunct="1">
              <a:spcBef>
                <a:spcPct val="0"/>
              </a:spcBef>
              <a:spcAft>
                <a:spcPct val="0"/>
              </a:spcAft>
              <a:defRPr sz="1693" b="1">
                <a:solidFill>
                  <a:srgbClr val="0066CC"/>
                </a:solidFill>
                <a:latin typeface="Arial" charset="0"/>
              </a:defRPr>
            </a:lvl6pPr>
            <a:lvl7pPr marL="516137" algn="l" rtl="0" eaLnBrk="1" fontAlgn="base" hangingPunct="1">
              <a:spcBef>
                <a:spcPct val="0"/>
              </a:spcBef>
              <a:spcAft>
                <a:spcPct val="0"/>
              </a:spcAft>
              <a:defRPr sz="1693" b="1">
                <a:solidFill>
                  <a:srgbClr val="0066CC"/>
                </a:solidFill>
                <a:latin typeface="Arial" charset="0"/>
              </a:defRPr>
            </a:lvl7pPr>
            <a:lvl8pPr marL="774206" algn="l" rtl="0" eaLnBrk="1" fontAlgn="base" hangingPunct="1">
              <a:spcBef>
                <a:spcPct val="0"/>
              </a:spcBef>
              <a:spcAft>
                <a:spcPct val="0"/>
              </a:spcAft>
              <a:defRPr sz="1693" b="1">
                <a:solidFill>
                  <a:srgbClr val="0066CC"/>
                </a:solidFill>
                <a:latin typeface="Arial" charset="0"/>
              </a:defRPr>
            </a:lvl8pPr>
            <a:lvl9pPr marL="1032274" algn="l" rtl="0" eaLnBrk="1" fontAlgn="base" hangingPunct="1">
              <a:spcBef>
                <a:spcPct val="0"/>
              </a:spcBef>
              <a:spcAft>
                <a:spcPct val="0"/>
              </a:spcAft>
              <a:defRPr sz="1693" b="1">
                <a:solidFill>
                  <a:srgbClr val="0066CC"/>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66CC"/>
                </a:solidFill>
                <a:effectLst/>
                <a:uLnTx/>
                <a:uFillTx/>
                <a:latin typeface="Arial" panose="020B0604020202020204" pitchFamily="34" charset="0"/>
                <a:ea typeface="Calibri" panose="020F0502020204030204" pitchFamily="34" charset="0"/>
                <a:cs typeface="Arial" panose="020B0604020202020204" pitchFamily="34" charset="0"/>
              </a:rPr>
              <a:t>Impact of AI on gaze patterns of dentists: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66CC"/>
                </a:solidFill>
                <a:effectLst/>
                <a:uLnTx/>
                <a:uFillTx/>
                <a:latin typeface="Arial" panose="020B0604020202020204" pitchFamily="34" charset="0"/>
                <a:ea typeface="Calibri" panose="020F0502020204030204" pitchFamily="34" charset="0"/>
                <a:cs typeface="Arial" panose="020B0604020202020204" pitchFamily="34" charset="0"/>
              </a:rPr>
              <a:t>A randomized controlled trial</a:t>
            </a:r>
          </a:p>
          <a:p>
            <a:pPr marL="0" marR="0" lvl="0" indent="0" algn="ctr" defTabSz="914400" rtl="0" eaLnBrk="1" fontAlgn="base" latinLnBrk="0" hangingPunct="1">
              <a:lnSpc>
                <a:spcPct val="100000"/>
              </a:lnSpc>
              <a:spcBef>
                <a:spcPct val="0"/>
              </a:spcBef>
              <a:spcAft>
                <a:spcPct val="0"/>
              </a:spcAft>
              <a:buClrTx/>
              <a:buSzTx/>
              <a:buFontTx/>
              <a:buNone/>
              <a:tabLst/>
              <a:defRPr/>
            </a:pPr>
            <a:br>
              <a:rPr kumimoji="0" lang="de-DE" sz="3200" b="0" i="0" u="none" strike="noStrike" kern="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r>
              <a:rPr kumimoji="0" lang="de-DE" sz="2800" b="0" i="0" u="none" strike="noStrike" kern="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ITU-WHO, TG dental Symposium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800" b="0" i="0" u="none" strike="noStrike" kern="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Meeting P, </a:t>
            </a:r>
            <a:r>
              <a:rPr kumimoji="0" lang="en-US" sz="2800" b="0" i="0" u="none" strike="noStrike" kern="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19 Sep. 2022</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308" rtl="0" eaLnBrk="1" fontAlgn="auto" latinLnBrk="0" hangingPunct="1">
              <a:lnSpc>
                <a:spcPct val="15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R</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L</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UBAINA</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A</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RSIWALA-SCHEPPACH</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BDS, MHS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3200" b="0" i="0" u="none" strike="noStrike" kern="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pic>
        <p:nvPicPr>
          <p:cNvPr id="7" name="Picture 6" descr="Text&#10;&#10;Description automatically generated">
            <a:extLst>
              <a:ext uri="{FF2B5EF4-FFF2-40B4-BE49-F238E27FC236}">
                <a16:creationId xmlns:a16="http://schemas.microsoft.com/office/drawing/2014/main" id="{EC246F87-D134-E23B-26AB-19693256FB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9266" y="271927"/>
            <a:ext cx="5151003" cy="1055472"/>
          </a:xfrm>
          <a:prstGeom prst="rect">
            <a:avLst/>
          </a:prstGeom>
        </p:spPr>
      </p:pic>
      <p:pic>
        <p:nvPicPr>
          <p:cNvPr id="8" name="Grafik 11">
            <a:extLst>
              <a:ext uri="{FF2B5EF4-FFF2-40B4-BE49-F238E27FC236}">
                <a16:creationId xmlns:a16="http://schemas.microsoft.com/office/drawing/2014/main" id="{469F99F1-EDA0-BD91-9E0D-E97E97253B69}"/>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538344" y="5743198"/>
            <a:ext cx="3280095" cy="8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1435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5E093-18C5-D786-6156-983D68FB16C4}"/>
              </a:ext>
            </a:extLst>
          </p:cNvPr>
          <p:cNvSpPr txBox="1"/>
          <p:nvPr/>
        </p:nvSpPr>
        <p:spPr>
          <a:xfrm>
            <a:off x="1027043" y="233666"/>
            <a:ext cx="1013791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RESULTS</a:t>
            </a:r>
            <a:endPar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4CB81157-A1B5-2BC1-0869-A6A806C2B2E1}"/>
              </a:ext>
            </a:extLst>
          </p:cNvPr>
          <p:cNvSpPr txBox="1"/>
          <p:nvPr/>
        </p:nvSpPr>
        <p:spPr>
          <a:xfrm>
            <a:off x="329609" y="919962"/>
            <a:ext cx="11862391" cy="8102987"/>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Results stratified by caries level</a:t>
            </a:r>
          </a:p>
          <a:p>
            <a:pPr marL="342900" marR="0" lvl="0" indent="-34290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longest time to 1st fixation was for teeth with a caries level E1. This may be b</a:t>
            </a:r>
            <a:r>
              <a:rPr kumimoji="0" lang="en-DE" sz="24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ecause</a:t>
            </a:r>
            <a:r>
              <a:rPr kumimoji="0" lang="en-DE"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they are incipient lesions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and</a:t>
            </a:r>
            <a:r>
              <a:rPr kumimoji="0" lang="en-DE"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hence most difficult to spot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342900" marR="0" lvl="0" indent="-34290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highest fixations were on teeth with D2 level of caries and lowest on E1 level of caries. The dentists were also required to note the caries level for each lesion that they identified. One could hypothesize </a:t>
            </a:r>
            <a:r>
              <a:rPr kumimoji="0" lang="en-DE"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that the smaller lesions need</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ed</a:t>
            </a:r>
            <a:r>
              <a:rPr kumimoji="0" lang="en-DE"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more fixations for a diagnosis, and this is reflected in time to 1st fixation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and average fixation duration. </a:t>
            </a:r>
          </a:p>
          <a:p>
            <a:pPr marL="342900" marR="0" lvl="0" indent="-34290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Average fixation durations showed less variability, highest for E1 and lowest for D3. </a:t>
            </a:r>
            <a:r>
              <a:rPr kumimoji="0" lang="en-DE"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Since D3 are the largest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lesions and hence lesser</a:t>
            </a:r>
            <a:r>
              <a:rPr kumimoji="0" lang="en-DE"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time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is required </a:t>
            </a:r>
            <a:r>
              <a:rPr kumimoji="0" lang="en-DE"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to diagnose them</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DE"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33672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5E093-18C5-D786-6156-983D68FB16C4}"/>
              </a:ext>
            </a:extLst>
          </p:cNvPr>
          <p:cNvSpPr txBox="1"/>
          <p:nvPr/>
        </p:nvSpPr>
        <p:spPr>
          <a:xfrm>
            <a:off x="1027043" y="233666"/>
            <a:ext cx="1013791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RESULTS</a:t>
            </a:r>
            <a:endPar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4CB81157-A1B5-2BC1-0869-A6A806C2B2E1}"/>
              </a:ext>
            </a:extLst>
          </p:cNvPr>
          <p:cNvSpPr txBox="1"/>
          <p:nvPr/>
        </p:nvSpPr>
        <p:spPr>
          <a:xfrm>
            <a:off x="329609" y="919962"/>
            <a:ext cx="11862391" cy="2193677"/>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Results stratified by caries level</a:t>
            </a:r>
          </a:p>
          <a:p>
            <a:pPr marL="342900" marR="0" lvl="0" indent="-34290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Average fixation durations were highest for E1 and lowest for D3. </a:t>
            </a:r>
            <a:r>
              <a:rPr kumimoji="0" lang="en-DE"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Since D3 are the largest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lesions and hence lesser</a:t>
            </a:r>
            <a:r>
              <a:rPr kumimoji="0" lang="en-DE"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time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is required </a:t>
            </a:r>
            <a:r>
              <a:rPr kumimoji="0" lang="en-DE"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to diagnose them</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DE"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63994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box and whisker chart&#10;&#10;Description automatically generated">
            <a:extLst>
              <a:ext uri="{FF2B5EF4-FFF2-40B4-BE49-F238E27FC236}">
                <a16:creationId xmlns:a16="http://schemas.microsoft.com/office/drawing/2014/main" id="{74AE258F-C51E-14D5-4CB5-CC37C89598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385"/>
          <a:stretch/>
        </p:blipFill>
        <p:spPr bwMode="auto">
          <a:xfrm>
            <a:off x="348343" y="1949857"/>
            <a:ext cx="5366658" cy="4744423"/>
          </a:xfrm>
          <a:prstGeom prst="rect">
            <a:avLst/>
          </a:prstGeom>
          <a:noFill/>
          <a:ln>
            <a:noFill/>
          </a:ln>
        </p:spPr>
      </p:pic>
      <p:pic>
        <p:nvPicPr>
          <p:cNvPr id="6" name="Picture 5">
            <a:extLst>
              <a:ext uri="{FF2B5EF4-FFF2-40B4-BE49-F238E27FC236}">
                <a16:creationId xmlns:a16="http://schemas.microsoft.com/office/drawing/2014/main" id="{F1BC4C63-261C-602B-A5B2-F194EAC1B147}"/>
              </a:ext>
            </a:extLst>
          </p:cNvPr>
          <p:cNvPicPr>
            <a:picLocks noChangeAspect="1"/>
          </p:cNvPicPr>
          <p:nvPr/>
        </p:nvPicPr>
        <p:blipFill rotWithShape="1">
          <a:blip r:embed="rId3"/>
          <a:srcRect r="14960"/>
          <a:stretch/>
        </p:blipFill>
        <p:spPr>
          <a:xfrm>
            <a:off x="6291942" y="1949857"/>
            <a:ext cx="5366658" cy="4724653"/>
          </a:xfrm>
          <a:prstGeom prst="rect">
            <a:avLst/>
          </a:prstGeom>
        </p:spPr>
      </p:pic>
      <p:sp>
        <p:nvSpPr>
          <p:cNvPr id="7" name="TextBox 6">
            <a:extLst>
              <a:ext uri="{FF2B5EF4-FFF2-40B4-BE49-F238E27FC236}">
                <a16:creationId xmlns:a16="http://schemas.microsoft.com/office/drawing/2014/main" id="{6C7BFB95-7EF4-7197-E962-7BFE7B11736C}"/>
              </a:ext>
            </a:extLst>
          </p:cNvPr>
          <p:cNvSpPr txBox="1"/>
          <p:nvPr/>
        </p:nvSpPr>
        <p:spPr>
          <a:xfrm>
            <a:off x="1839191" y="1580525"/>
            <a:ext cx="668135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Dentists only                                                       Dentists + AI</a:t>
            </a:r>
            <a:endParaRPr kumimoji="0" lang="en-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7687F1E-C723-A167-1079-9E4FB903D611}"/>
              </a:ext>
            </a:extLst>
          </p:cNvPr>
          <p:cNvSpPr txBox="1"/>
          <p:nvPr/>
        </p:nvSpPr>
        <p:spPr>
          <a:xfrm>
            <a:off x="480580" y="1015875"/>
            <a:ext cx="6198176" cy="36721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Average </a:t>
            </a:r>
            <a:r>
              <a:rPr kumimoji="0" lang="en-DE"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Fixation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Duration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milliseconds</a:t>
            </a:r>
            <a:endParaRPr kumimoji="0" lang="en-D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88234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6A3D4A-7E53-FCAB-99B1-8E58E0C02FFF}"/>
              </a:ext>
            </a:extLst>
          </p:cNvPr>
          <p:cNvSpPr txBox="1"/>
          <p:nvPr/>
        </p:nvSpPr>
        <p:spPr>
          <a:xfrm>
            <a:off x="340007" y="335845"/>
            <a:ext cx="10495344" cy="6256328"/>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Applications of gaze pattern analysis </a:t>
            </a:r>
          </a:p>
          <a:p>
            <a:pPr marL="342900" marR="0" lvl="0" indent="-34290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Automated expertise recognition</a:t>
            </a:r>
          </a:p>
          <a:p>
            <a:pPr marL="342900" marR="0" lvl="0" indent="-34290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create more seamless user-AI interactions</a:t>
            </a:r>
          </a:p>
          <a:p>
            <a:pPr marL="342900" marR="0" lvl="0" indent="-34290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Has use in augmented or virtual reality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Next steps in our project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Stratify the dentists by years of experience and see if patterns differ between them.</a:t>
            </a:r>
          </a:p>
          <a:p>
            <a:pPr marL="342900" marR="0" lvl="0" indent="-34290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‘fixation frequency’ since viewing times are variable.</a:t>
            </a:r>
          </a:p>
        </p:txBody>
      </p:sp>
    </p:spTree>
    <p:extLst>
      <p:ext uri="{BB962C8B-B14F-4D97-AF65-F5344CB8AC3E}">
        <p14:creationId xmlns:p14="http://schemas.microsoft.com/office/powerpoint/2010/main" val="1859101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633C5A2-1662-CB99-E4DF-76FCA967A4F0}"/>
              </a:ext>
            </a:extLst>
          </p:cNvPr>
          <p:cNvSpPr txBox="1"/>
          <p:nvPr/>
        </p:nvSpPr>
        <p:spPr>
          <a:xfrm>
            <a:off x="412897" y="343042"/>
            <a:ext cx="11621386" cy="2677656"/>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Quality checks on scan path data</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Gaze signal &gt; 0.60</a:t>
            </a:r>
          </a:p>
          <a:p>
            <a:pPr marL="342900" marR="0" lvl="0" indent="-34290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Scrolling behavior: Erroneous data points were excluded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08984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F4BFB8-8424-677B-624D-FDA4214F26F7}"/>
              </a:ext>
            </a:extLst>
          </p:cNvPr>
          <p:cNvSpPr txBox="1"/>
          <p:nvPr/>
        </p:nvSpPr>
        <p:spPr>
          <a:xfrm>
            <a:off x="274674" y="371485"/>
            <a:ext cx="11642651" cy="5991192"/>
          </a:xfrm>
          <a:prstGeom prst="rect">
            <a:avLst/>
          </a:prstGeom>
          <a:noFill/>
        </p:spPr>
        <p:txBody>
          <a:bodyPr wrap="square">
            <a:spAutoFit/>
          </a:bodyPr>
          <a:lstStyle/>
          <a:p>
            <a:pPr marL="0" marR="0" lvl="0" indent="0" algn="l" defTabSz="914400" rtl="0" eaLnBrk="1" fontAlgn="base"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EYE TRACKING TOOL</a:t>
            </a:r>
          </a:p>
          <a:p>
            <a:pPr marL="342900" marR="0" lvl="0" indent="-342900" algn="l" defTabSz="914400" rtl="0" eaLnBrk="1" fontAlgn="base" latinLnBrk="0" hangingPunct="1">
              <a:lnSpc>
                <a:spcPct val="107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remote eye tracker used was the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SmartEye</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Aurora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running at 60Hz and positioned under a monitor (1920 x 1080px). </a:t>
            </a:r>
          </a:p>
          <a:p>
            <a:pPr marL="342900" marR="0" lvl="0" indent="-342900" algn="l" defTabSz="914400" rtl="0" eaLnBrk="1" fontAlgn="base" latinLnBrk="0" hangingPunct="1">
              <a:lnSpc>
                <a:spcPct val="107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Participants were unconstrained and positioned approximately 70cm from the system. </a:t>
            </a:r>
          </a:p>
          <a:p>
            <a:pPr marL="342900" marR="0" lvl="0" indent="-342900" algn="l" defTabSz="914400" rtl="0" eaLnBrk="1" fontAlgn="base" latinLnBrk="0" hangingPunct="1">
              <a:lnSpc>
                <a:spcPct val="107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An initial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n-point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calibration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and validation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were performed. Gaze data was collected the whole duration of the experiment.</a:t>
            </a:r>
            <a:r>
              <a:rPr kumimoji="0" lang="en-DE"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DE"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base" latinLnBrk="0" hangingPunct="1">
              <a:lnSpc>
                <a:spcPct val="107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Gaze data was then pre-processed using the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iMotions</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software (version 8.2.22899.4). </a:t>
            </a:r>
          </a:p>
          <a:p>
            <a:pPr marL="342900" marR="0" lvl="0" indent="-342900" algn="l" defTabSz="914400" rtl="0" eaLnBrk="1" fontAlgn="base" latinLnBrk="0" hangingPunct="1">
              <a:lnSpc>
                <a:spcPct val="107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Event detection was the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iMotions</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implementation of the I-VT algorithm, with a minimum fixation duration of 60ms and a velocity threshold of 30deg/s. </a:t>
            </a:r>
          </a:p>
          <a:p>
            <a:pPr marL="342900" marR="0" lvl="0" indent="-342900" algn="l" defTabSz="914400" rtl="0" eaLnBrk="1" fontAlgn="base" latinLnBrk="0" hangingPunct="1">
              <a:lnSpc>
                <a:spcPct val="107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current analysis used the fixations reported from the software, which are interpolated between the left and the right eye. </a:t>
            </a:r>
          </a:p>
          <a:p>
            <a:pPr marL="342900" marR="0" lvl="0" indent="-342900" algn="l" defTabSz="914400" rtl="0" eaLnBrk="1" fontAlgn="base" latinLnBrk="0" hangingPunct="1">
              <a:lnSpc>
                <a:spcPct val="107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We interpret fixations as the areas of attentional focus related to the stimuli presented on the screen.  </a:t>
            </a:r>
            <a:r>
              <a:rPr kumimoji="0" lang="en-DE"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DE"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50358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0440866E-613E-FC6E-D5AE-D06586F5E6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8598" y="6380148"/>
            <a:ext cx="1194801" cy="411390"/>
          </a:xfrm>
          <a:prstGeom prst="rect">
            <a:avLst/>
          </a:prstGeom>
        </p:spPr>
      </p:pic>
      <p:pic>
        <p:nvPicPr>
          <p:cNvPr id="7" name="Picture 6" descr="Text&#10;&#10;Description automatically generated">
            <a:extLst>
              <a:ext uri="{FF2B5EF4-FFF2-40B4-BE49-F238E27FC236}">
                <a16:creationId xmlns:a16="http://schemas.microsoft.com/office/drawing/2014/main" id="{EC246F87-D134-E23B-26AB-19693256FB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770" y="6403939"/>
            <a:ext cx="2004565" cy="410748"/>
          </a:xfrm>
          <a:prstGeom prst="rect">
            <a:avLst/>
          </a:prstGeom>
        </p:spPr>
      </p:pic>
      <p:sp>
        <p:nvSpPr>
          <p:cNvPr id="2" name="TextBox 1">
            <a:extLst>
              <a:ext uri="{FF2B5EF4-FFF2-40B4-BE49-F238E27FC236}">
                <a16:creationId xmlns:a16="http://schemas.microsoft.com/office/drawing/2014/main" id="{28F68D6D-2666-67A4-A77C-ACAA97163C3B}"/>
              </a:ext>
            </a:extLst>
          </p:cNvPr>
          <p:cNvSpPr txBox="1"/>
          <p:nvPr/>
        </p:nvSpPr>
        <p:spPr>
          <a:xfrm>
            <a:off x="1027043" y="354082"/>
            <a:ext cx="10137913" cy="35394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DISCLOSURE OF CONFLICT OF INTEREST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Falk Schwendicke and Joachim Krois are co-founders of an AI start-up called </a:t>
            </a: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dental</a:t>
            </a: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Xr</a:t>
            </a: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.ai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Grafik 11">
            <a:extLst>
              <a:ext uri="{FF2B5EF4-FFF2-40B4-BE49-F238E27FC236}">
                <a16:creationId xmlns:a16="http://schemas.microsoft.com/office/drawing/2014/main" id="{8F201467-11FD-E4AB-E950-7B45C8774301}"/>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121157" y="6455209"/>
            <a:ext cx="1308843" cy="33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7476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9424F8-9CEA-07DB-38C9-DEAB1AC3BF63}"/>
              </a:ext>
            </a:extLst>
          </p:cNvPr>
          <p:cNvSpPr txBox="1"/>
          <p:nvPr/>
        </p:nvSpPr>
        <p:spPr>
          <a:xfrm>
            <a:off x="1027043" y="296297"/>
            <a:ext cx="1013791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WHAT IS EYE TRACKING ?</a:t>
            </a:r>
            <a:endPar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1026" name="Picture 2">
            <a:extLst>
              <a:ext uri="{FF2B5EF4-FFF2-40B4-BE49-F238E27FC236}">
                <a16:creationId xmlns:a16="http://schemas.microsoft.com/office/drawing/2014/main" id="{BEA62912-F741-AE33-3A0A-637FCBFA76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602" y="1366401"/>
            <a:ext cx="6526793" cy="3681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10;&#10;Description automatically generated">
            <a:extLst>
              <a:ext uri="{FF2B5EF4-FFF2-40B4-BE49-F238E27FC236}">
                <a16:creationId xmlns:a16="http://schemas.microsoft.com/office/drawing/2014/main" id="{EE1D433D-C02B-13D4-9880-E7D27E142D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8598" y="6380148"/>
            <a:ext cx="1194801" cy="411390"/>
          </a:xfrm>
          <a:prstGeom prst="rect">
            <a:avLst/>
          </a:prstGeom>
        </p:spPr>
      </p:pic>
      <p:pic>
        <p:nvPicPr>
          <p:cNvPr id="7" name="Picture 6" descr="Text&#10;&#10;Description automatically generated">
            <a:extLst>
              <a:ext uri="{FF2B5EF4-FFF2-40B4-BE49-F238E27FC236}">
                <a16:creationId xmlns:a16="http://schemas.microsoft.com/office/drawing/2014/main" id="{13C41D7B-03A8-EC58-2CDD-D2FC622730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770" y="6403939"/>
            <a:ext cx="2004565" cy="410748"/>
          </a:xfrm>
          <a:prstGeom prst="rect">
            <a:avLst/>
          </a:prstGeom>
        </p:spPr>
      </p:pic>
      <p:pic>
        <p:nvPicPr>
          <p:cNvPr id="8" name="Grafik 11">
            <a:extLst>
              <a:ext uri="{FF2B5EF4-FFF2-40B4-BE49-F238E27FC236}">
                <a16:creationId xmlns:a16="http://schemas.microsoft.com/office/drawing/2014/main" id="{EC9C1BC2-D2B2-0EE8-C2CC-36ABA1D57336}"/>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121157" y="6455209"/>
            <a:ext cx="1308843" cy="33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028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2EAF7B8-6EBB-37A1-62B8-D25454C224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169" y="1420796"/>
            <a:ext cx="8445661" cy="39589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93A1D9C-4835-E8D4-3DD2-CAA555FE10ED}"/>
              </a:ext>
            </a:extLst>
          </p:cNvPr>
          <p:cNvSpPr txBox="1"/>
          <p:nvPr/>
        </p:nvSpPr>
        <p:spPr>
          <a:xfrm>
            <a:off x="1027043" y="296297"/>
            <a:ext cx="1013791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WHAT REALLY IS EYE TRACKING?</a:t>
            </a:r>
            <a:endPar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6" name="Picture 5" descr="A picture containing text&#10;&#10;Description automatically generated">
            <a:extLst>
              <a:ext uri="{FF2B5EF4-FFF2-40B4-BE49-F238E27FC236}">
                <a16:creationId xmlns:a16="http://schemas.microsoft.com/office/drawing/2014/main" id="{C137855C-E9B3-B120-CA64-97FDDAD20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8598" y="6380148"/>
            <a:ext cx="1194801" cy="411390"/>
          </a:xfrm>
          <a:prstGeom prst="rect">
            <a:avLst/>
          </a:prstGeom>
        </p:spPr>
      </p:pic>
      <p:pic>
        <p:nvPicPr>
          <p:cNvPr id="7" name="Picture 6" descr="Text&#10;&#10;Description automatically generated">
            <a:extLst>
              <a:ext uri="{FF2B5EF4-FFF2-40B4-BE49-F238E27FC236}">
                <a16:creationId xmlns:a16="http://schemas.microsoft.com/office/drawing/2014/main" id="{05DC0ABB-7BD3-B186-0DE9-BF0197E2D2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770" y="6403939"/>
            <a:ext cx="2004565" cy="410748"/>
          </a:xfrm>
          <a:prstGeom prst="rect">
            <a:avLst/>
          </a:prstGeom>
        </p:spPr>
      </p:pic>
      <p:pic>
        <p:nvPicPr>
          <p:cNvPr id="8" name="Grafik 11">
            <a:extLst>
              <a:ext uri="{FF2B5EF4-FFF2-40B4-BE49-F238E27FC236}">
                <a16:creationId xmlns:a16="http://schemas.microsoft.com/office/drawing/2014/main" id="{CD85BA2F-1E2B-AE71-5E47-3782FAC2773D}"/>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121157" y="6455209"/>
            <a:ext cx="1308843" cy="33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4681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308DEE6-ABF9-91E8-92B8-45E7D2F6EF05}"/>
              </a:ext>
            </a:extLst>
          </p:cNvPr>
          <p:cNvSpPr txBox="1"/>
          <p:nvPr/>
        </p:nvSpPr>
        <p:spPr>
          <a:xfrm>
            <a:off x="2641696" y="3868839"/>
            <a:ext cx="609361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676F3CD5-278E-BD96-131B-95B90D6B5F27}"/>
              </a:ext>
            </a:extLst>
          </p:cNvPr>
          <p:cNvSpPr txBox="1"/>
          <p:nvPr/>
        </p:nvSpPr>
        <p:spPr>
          <a:xfrm>
            <a:off x="1027043" y="296297"/>
            <a:ext cx="1013791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TERMINOLOGY</a:t>
            </a:r>
            <a:endPar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D64FE8F5-5DC6-7021-CB50-2C2C78FD669B}"/>
              </a:ext>
            </a:extLst>
          </p:cNvPr>
          <p:cNvSpPr txBox="1"/>
          <p:nvPr/>
        </p:nvSpPr>
        <p:spPr>
          <a:xfrm>
            <a:off x="450937" y="1064740"/>
            <a:ext cx="11818228"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SCAN PATH</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The path followed by your eyes when viewing a field for a given task.</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GAZE PATTERN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characteristic feature of your scan path.</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 and classify gaze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patterns for behavior recognition.</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31413"/>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 name="Content Placeholder 6">
            <a:extLst>
              <a:ext uri="{FF2B5EF4-FFF2-40B4-BE49-F238E27FC236}">
                <a16:creationId xmlns:a16="http://schemas.microsoft.com/office/drawing/2014/main" id="{B2CA9DAD-0F69-F4B2-46FB-DDFFD467AC3B}"/>
              </a:ext>
            </a:extLst>
          </p:cNvPr>
          <p:cNvPicPr>
            <a:picLocks/>
          </p:cNvPicPr>
          <p:nvPr/>
        </p:nvPicPr>
        <p:blipFill>
          <a:blip r:embed="rId3">
            <a:alphaModFix amt="85000"/>
            <a:extLst>
              <a:ext uri="{28A0092B-C50C-407E-A947-70E740481C1C}">
                <a14:useLocalDpi xmlns:a14="http://schemas.microsoft.com/office/drawing/2010/main" val="0"/>
              </a:ext>
            </a:extLst>
          </a:blip>
          <a:stretch>
            <a:fillRect/>
          </a:stretch>
        </p:blipFill>
        <p:spPr>
          <a:xfrm>
            <a:off x="5233447" y="2966011"/>
            <a:ext cx="6919972" cy="3258274"/>
          </a:xfrm>
          <a:prstGeom prst="rect">
            <a:avLst/>
          </a:prstGeom>
        </p:spPr>
      </p:pic>
      <p:sp>
        <p:nvSpPr>
          <p:cNvPr id="3" name="TextBox 2">
            <a:extLst>
              <a:ext uri="{FF2B5EF4-FFF2-40B4-BE49-F238E27FC236}">
                <a16:creationId xmlns:a16="http://schemas.microsoft.com/office/drawing/2014/main" id="{A18F7D23-4B5C-8B9A-6B58-CE8D31063394}"/>
              </a:ext>
            </a:extLst>
          </p:cNvPr>
          <p:cNvSpPr txBox="1"/>
          <p:nvPr/>
        </p:nvSpPr>
        <p:spPr>
          <a:xfrm>
            <a:off x="130969" y="4267283"/>
            <a:ext cx="5487615" cy="461665"/>
          </a:xfrm>
          <a:prstGeom prst="rect">
            <a:avLst/>
          </a:prstGeom>
          <a:noFill/>
          <a:effectLst>
            <a:softEdge rad="63500"/>
          </a:effectLst>
        </p:spPr>
        <p:txBody>
          <a:bodyPr wrap="square" rtlCol="0">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98E1E1"/>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Experts</a:t>
            </a:r>
            <a:r>
              <a:rPr kumimoji="0" lang="en-US" sz="2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vs.</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Novices</a:t>
            </a:r>
            <a:r>
              <a:rPr kumimoji="0" lang="en-US" sz="2400" b="0" i="0" u="none" strike="noStrike" kern="1200" cap="none" spc="0" normalizeH="0" baseline="0" noProof="0" dirty="0">
                <a:ln>
                  <a:noFill/>
                </a:ln>
                <a:solidFill>
                  <a:srgbClr val="FF6600"/>
                </a:solidFill>
                <a:effectLst/>
                <a:uLnTx/>
                <a:uFillTx/>
                <a:latin typeface="Arial" panose="020B0604020202020204" pitchFamily="34" charset="0"/>
                <a:ea typeface="+mn-ea"/>
                <a:cs typeface="Arial" panose="020B0604020202020204" pitchFamily="34" charset="0"/>
              </a:rPr>
              <a:t>     </a:t>
            </a:r>
            <a:endParaRPr kumimoji="0" lang="en-US" sz="2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p:txBody>
      </p:sp>
      <p:pic>
        <p:nvPicPr>
          <p:cNvPr id="7" name="Picture 6" descr="A picture containing text&#10;&#10;Description automatically generated">
            <a:extLst>
              <a:ext uri="{FF2B5EF4-FFF2-40B4-BE49-F238E27FC236}">
                <a16:creationId xmlns:a16="http://schemas.microsoft.com/office/drawing/2014/main" id="{3274F428-06A5-5A39-7416-225647CACF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8598" y="6380148"/>
            <a:ext cx="1194801" cy="411390"/>
          </a:xfrm>
          <a:prstGeom prst="rect">
            <a:avLst/>
          </a:prstGeom>
        </p:spPr>
      </p:pic>
      <p:pic>
        <p:nvPicPr>
          <p:cNvPr id="11" name="Picture 10" descr="Text&#10;&#10;Description automatically generated">
            <a:extLst>
              <a:ext uri="{FF2B5EF4-FFF2-40B4-BE49-F238E27FC236}">
                <a16:creationId xmlns:a16="http://schemas.microsoft.com/office/drawing/2014/main" id="{616A93BB-8228-A0BF-B125-1914297A9C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770" y="6403939"/>
            <a:ext cx="2004565" cy="410748"/>
          </a:xfrm>
          <a:prstGeom prst="rect">
            <a:avLst/>
          </a:prstGeom>
        </p:spPr>
      </p:pic>
      <p:pic>
        <p:nvPicPr>
          <p:cNvPr id="12" name="Grafik 11">
            <a:extLst>
              <a:ext uri="{FF2B5EF4-FFF2-40B4-BE49-F238E27FC236}">
                <a16:creationId xmlns:a16="http://schemas.microsoft.com/office/drawing/2014/main" id="{5079E321-6E67-74D0-A0FB-ED913E770AA3}"/>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0121157" y="6455209"/>
            <a:ext cx="1308843" cy="33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85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C03B98-C713-A811-4BC4-B3623AF75580}"/>
              </a:ext>
            </a:extLst>
          </p:cNvPr>
          <p:cNvSpPr txBox="1"/>
          <p:nvPr/>
        </p:nvSpPr>
        <p:spPr>
          <a:xfrm>
            <a:off x="1027043" y="296297"/>
            <a:ext cx="1013791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METHODS</a:t>
            </a:r>
            <a:endPar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D8535C6C-B8E0-67BE-96AC-B504A8E329CD}"/>
              </a:ext>
            </a:extLst>
          </p:cNvPr>
          <p:cNvSpPr txBox="1"/>
          <p:nvPr/>
        </p:nvSpPr>
        <p:spPr>
          <a:xfrm>
            <a:off x="338203" y="826746"/>
            <a:ext cx="11853796" cy="5148332"/>
          </a:xfrm>
          <a:prstGeom prst="rect">
            <a:avLst/>
          </a:prstGeom>
          <a:noFill/>
        </p:spPr>
        <p:txBody>
          <a:bodyPr wrap="square" rtlCol="0">
            <a:spAutoFit/>
          </a:bodyPr>
          <a:lstStyle/>
          <a:p>
            <a:pPr marL="342900" marR="0" lvl="0" indent="-34290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31413"/>
                </a:solidFill>
                <a:effectLst/>
                <a:uLnTx/>
                <a:uFillTx/>
                <a:latin typeface="Arial" panose="020B0604020202020204" pitchFamily="34" charset="0"/>
                <a:ea typeface="Calibri" panose="020F0502020204030204" pitchFamily="34" charset="0"/>
                <a:cs typeface="Arial" panose="020B0604020202020204" pitchFamily="34" charset="0"/>
              </a:rPr>
              <a:t>Study design: Randomized controlled trial</a:t>
            </a:r>
          </a:p>
          <a:p>
            <a:pPr marL="342900" marR="0" lvl="0" indent="-34290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31413"/>
                </a:solidFill>
                <a:effectLst/>
                <a:uLnTx/>
                <a:uFillTx/>
                <a:latin typeface="Arial" panose="020B0604020202020204" pitchFamily="34" charset="0"/>
                <a:ea typeface="Calibri" panose="020F0502020204030204" pitchFamily="34" charset="0"/>
                <a:cs typeface="Arial" panose="020B0604020202020204" pitchFamily="34" charset="0"/>
              </a:rPr>
              <a:t>Participants: 22 dentists </a:t>
            </a:r>
          </a:p>
          <a:p>
            <a:pPr marL="342900" marR="0" lvl="0" indent="-34290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31413"/>
                </a:solidFill>
                <a:effectLst/>
                <a:uLnTx/>
                <a:uFillTx/>
                <a:latin typeface="Arial" panose="020B0604020202020204" pitchFamily="34" charset="0"/>
                <a:ea typeface="Calibri" panose="020F0502020204030204" pitchFamily="34" charset="0"/>
                <a:cs typeface="Arial" panose="020B0604020202020204" pitchFamily="34" charset="0"/>
              </a:rPr>
              <a:t>Task: Diagnose primary caries in bitewing radiographs of the permanent dentition. </a:t>
            </a:r>
          </a:p>
          <a:p>
            <a:pPr marL="342900" marR="0" lvl="0" indent="-34290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31413"/>
                </a:solidFill>
                <a:effectLst/>
                <a:uLnTx/>
                <a:uFillTx/>
                <a:latin typeface="Arial" panose="020B0604020202020204" pitchFamily="34" charset="0"/>
                <a:ea typeface="Calibri" panose="020F0502020204030204" pitchFamily="34" charset="0"/>
                <a:cs typeface="Arial" panose="020B0604020202020204" pitchFamily="34" charset="0"/>
              </a:rPr>
              <a:t>Trial arm #1: Dentists only</a:t>
            </a:r>
          </a:p>
          <a:p>
            <a:pPr marL="342900" marR="0" lvl="0" indent="-34290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31413"/>
                </a:solidFill>
                <a:effectLst/>
                <a:uLnTx/>
                <a:uFillTx/>
                <a:latin typeface="Arial" panose="020B0604020202020204" pitchFamily="34" charset="0"/>
                <a:ea typeface="Calibri" panose="020F0502020204030204" pitchFamily="34" charset="0"/>
                <a:cs typeface="Arial" panose="020B0604020202020204" pitchFamily="34" charset="0"/>
              </a:rPr>
              <a:t>Trial arm #2: Dentists in conjunction with an AI tool </a:t>
            </a:r>
          </a:p>
          <a:p>
            <a:pPr marL="342900" marR="0" lvl="0" indent="-34290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31413"/>
                </a:solidFill>
                <a:effectLst/>
                <a:uLnTx/>
                <a:uFillTx/>
                <a:latin typeface="Arial" panose="020B0604020202020204" pitchFamily="34" charset="0"/>
                <a:ea typeface="Calibri" panose="020F0502020204030204" pitchFamily="34" charset="0"/>
                <a:cs typeface="Arial" panose="020B0604020202020204" pitchFamily="34" charset="0"/>
              </a:rPr>
              <a:t>During this task, the dentists’ eye movements were tracked. </a:t>
            </a:r>
          </a:p>
          <a:p>
            <a:pPr marL="342900" marR="0" lvl="0" indent="-34290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31413"/>
                </a:solidFill>
                <a:effectLst/>
                <a:uLnTx/>
                <a:uFillTx/>
                <a:latin typeface="Arial" panose="020B0604020202020204" pitchFamily="34" charset="0"/>
                <a:ea typeface="Calibri" panose="020F0502020204030204" pitchFamily="34" charset="0"/>
                <a:cs typeface="Arial" panose="020B0604020202020204" pitchFamily="34" charset="0"/>
              </a:rPr>
              <a:t>Our aim was to characterize the gaze patterns in the study.</a:t>
            </a:r>
          </a:p>
        </p:txBody>
      </p:sp>
      <p:pic>
        <p:nvPicPr>
          <p:cNvPr id="7" name="Picture 6" descr="A picture containing text&#10;&#10;Description automatically generated">
            <a:extLst>
              <a:ext uri="{FF2B5EF4-FFF2-40B4-BE49-F238E27FC236}">
                <a16:creationId xmlns:a16="http://schemas.microsoft.com/office/drawing/2014/main" id="{745D57AB-0C30-8C5C-01D5-D7BD575F0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8598" y="6380148"/>
            <a:ext cx="1194801" cy="411390"/>
          </a:xfrm>
          <a:prstGeom prst="rect">
            <a:avLst/>
          </a:prstGeom>
        </p:spPr>
      </p:pic>
      <p:pic>
        <p:nvPicPr>
          <p:cNvPr id="8" name="Picture 7" descr="Text&#10;&#10;Description automatically generated">
            <a:extLst>
              <a:ext uri="{FF2B5EF4-FFF2-40B4-BE49-F238E27FC236}">
                <a16:creationId xmlns:a16="http://schemas.microsoft.com/office/drawing/2014/main" id="{E0E7934B-EECE-567E-E305-A38D11E7BE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770" y="6403939"/>
            <a:ext cx="2004565" cy="410748"/>
          </a:xfrm>
          <a:prstGeom prst="rect">
            <a:avLst/>
          </a:prstGeom>
        </p:spPr>
      </p:pic>
      <p:pic>
        <p:nvPicPr>
          <p:cNvPr id="9" name="Grafik 11">
            <a:extLst>
              <a:ext uri="{FF2B5EF4-FFF2-40B4-BE49-F238E27FC236}">
                <a16:creationId xmlns:a16="http://schemas.microsoft.com/office/drawing/2014/main" id="{F229289D-0F39-EE4E-B948-84BE5E2FB9DF}"/>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121157" y="6455209"/>
            <a:ext cx="1308843" cy="33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407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6C1767-5FC0-7393-BA5C-1AD956DC893A}"/>
              </a:ext>
            </a:extLst>
          </p:cNvPr>
          <p:cNvSpPr txBox="1"/>
          <p:nvPr/>
        </p:nvSpPr>
        <p:spPr>
          <a:xfrm>
            <a:off x="1027043" y="233666"/>
            <a:ext cx="1013791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RESULTS</a:t>
            </a:r>
            <a:endPar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D67E76D3-3681-4989-40A0-53913E1E5987}"/>
              </a:ext>
            </a:extLst>
          </p:cNvPr>
          <p:cNvSpPr txBox="1"/>
          <p:nvPr/>
        </p:nvSpPr>
        <p:spPr>
          <a:xfrm>
            <a:off x="400105" y="826746"/>
            <a:ext cx="11956014" cy="5148332"/>
          </a:xfrm>
          <a:prstGeom prst="rect">
            <a:avLst/>
          </a:prstGeom>
          <a:noFill/>
        </p:spPr>
        <p:txBody>
          <a:bodyPr wrap="square" rtlCol="0">
            <a:spAutoFit/>
          </a:bodyPr>
          <a:lstStyle/>
          <a:p>
            <a:pPr marL="342900" marR="0" lvl="0" indent="-34290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31413"/>
                </a:solidFill>
                <a:effectLst/>
                <a:uLnTx/>
                <a:uFillTx/>
                <a:latin typeface="Arial" panose="020B0604020202020204" pitchFamily="34" charset="0"/>
                <a:ea typeface="Calibri" panose="020F0502020204030204" pitchFamily="34" charset="0"/>
                <a:cs typeface="Arial" panose="020B0604020202020204" pitchFamily="34" charset="0"/>
              </a:rPr>
              <a:t>Gender: 16 male and 6 female dentists</a:t>
            </a:r>
          </a:p>
          <a:p>
            <a:pPr marL="342900" marR="0" lvl="0" indent="-34290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31413"/>
                </a:solidFill>
                <a:effectLst/>
                <a:uLnTx/>
                <a:uFillTx/>
                <a:latin typeface="Arial" panose="020B0604020202020204" pitchFamily="34" charset="0"/>
                <a:ea typeface="Calibri" panose="020F0502020204030204" pitchFamily="34" charset="0"/>
                <a:cs typeface="Arial" panose="020B0604020202020204" pitchFamily="34" charset="0"/>
              </a:rPr>
              <a:t>Age: 38 years (mean), 27-60 years (range)</a:t>
            </a:r>
          </a:p>
          <a:p>
            <a:pPr marL="342900" marR="0" lvl="0" indent="-34290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FIXATION</a:t>
            </a:r>
          </a:p>
          <a:p>
            <a:pPr marL="457200" marR="0" lvl="1" indent="0" algn="l" defTabSz="914400" rtl="0" eaLnBrk="1" fontAlgn="auto" latinLnBrk="0" hangingPunct="1">
              <a:lnSpc>
                <a:spcPct val="2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31413"/>
                </a:solidFill>
                <a:effectLst/>
                <a:uLnTx/>
                <a:uFillTx/>
                <a:latin typeface="Arial" panose="020B0604020202020204" pitchFamily="34" charset="0"/>
                <a:ea typeface="Calibri" panose="020F0502020204030204" pitchFamily="34" charset="0"/>
                <a:cs typeface="Arial" panose="020B0604020202020204" pitchFamily="34" charset="0"/>
              </a:rPr>
              <a:t>Focus your eyes on a certain area </a:t>
            </a:r>
          </a:p>
          <a:p>
            <a:pPr marL="800100" marR="0" lvl="1" indent="-342900" algn="l" defTabSz="914400" rtl="0" eaLnBrk="1" fontAlgn="auto" latinLnBrk="0" hangingPunct="1">
              <a:lnSpc>
                <a:spcPct val="200000"/>
              </a:lnSpc>
              <a:spcBef>
                <a:spcPts val="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131413"/>
                </a:solidFill>
                <a:effectLst/>
                <a:uLnTx/>
                <a:uFillTx/>
                <a:latin typeface="Arial" panose="020B0604020202020204" pitchFamily="34" charset="0"/>
                <a:ea typeface="Calibri" panose="020F0502020204030204" pitchFamily="34" charset="0"/>
                <a:cs typeface="Arial" panose="020B0604020202020204" pitchFamily="34" charset="0"/>
              </a:rPr>
              <a:t>Time to 1</a:t>
            </a:r>
            <a:r>
              <a:rPr kumimoji="0" lang="en-US" sz="2400" b="0" i="0" u="none" strike="noStrike" kern="1200" cap="none" spc="0" normalizeH="0" baseline="30000" noProof="0" dirty="0">
                <a:ln>
                  <a:noFill/>
                </a:ln>
                <a:solidFill>
                  <a:srgbClr val="131413"/>
                </a:solidFill>
                <a:effectLst/>
                <a:uLnTx/>
                <a:uFillTx/>
                <a:latin typeface="Arial" panose="020B0604020202020204" pitchFamily="34" charset="0"/>
                <a:ea typeface="Calibri" panose="020F0502020204030204" pitchFamily="34" charset="0"/>
                <a:cs typeface="Arial" panose="020B0604020202020204" pitchFamily="34" charset="0"/>
              </a:rPr>
              <a:t>st</a:t>
            </a:r>
            <a:r>
              <a:rPr kumimoji="0" lang="en-US" sz="2400" b="0" i="0" u="none" strike="noStrike" kern="1200" cap="none" spc="0" normalizeH="0" baseline="0" noProof="0" dirty="0">
                <a:ln>
                  <a:noFill/>
                </a:ln>
                <a:solidFill>
                  <a:srgbClr val="131413"/>
                </a:solidFill>
                <a:effectLst/>
                <a:uLnTx/>
                <a:uFillTx/>
                <a:latin typeface="Arial" panose="020B0604020202020204" pitchFamily="34" charset="0"/>
                <a:ea typeface="Calibri" panose="020F0502020204030204" pitchFamily="34" charset="0"/>
                <a:cs typeface="Arial" panose="020B0604020202020204" pitchFamily="34" charset="0"/>
              </a:rPr>
              <a:t> fixation</a:t>
            </a:r>
          </a:p>
          <a:p>
            <a:pPr marL="800100" marR="0" lvl="1" indent="-342900" algn="l" defTabSz="914400" rtl="0" eaLnBrk="1" fontAlgn="auto" latinLnBrk="0" hangingPunct="1">
              <a:lnSpc>
                <a:spcPct val="200000"/>
              </a:lnSpc>
              <a:spcBef>
                <a:spcPts val="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131413"/>
                </a:solidFill>
                <a:effectLst/>
                <a:uLnTx/>
                <a:uFillTx/>
                <a:latin typeface="Arial" panose="020B0604020202020204" pitchFamily="34" charset="0"/>
                <a:ea typeface="Calibri" panose="020F0502020204030204" pitchFamily="34" charset="0"/>
                <a:cs typeface="Arial" panose="020B0604020202020204" pitchFamily="34" charset="0"/>
              </a:rPr>
              <a:t>Fixation count</a:t>
            </a:r>
          </a:p>
          <a:p>
            <a:pPr marL="800100" marR="0" lvl="1" indent="-342900" algn="l" defTabSz="914400" rtl="0" eaLnBrk="1" fontAlgn="auto" latinLnBrk="0" hangingPunct="1">
              <a:lnSpc>
                <a:spcPct val="200000"/>
              </a:lnSpc>
              <a:spcBef>
                <a:spcPts val="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131413"/>
                </a:solidFill>
                <a:effectLst/>
                <a:uLnTx/>
                <a:uFillTx/>
                <a:latin typeface="Arial" panose="020B0604020202020204" pitchFamily="34" charset="0"/>
                <a:ea typeface="Calibri" panose="020F0502020204030204" pitchFamily="34" charset="0"/>
                <a:cs typeface="Arial" panose="020B0604020202020204" pitchFamily="34" charset="0"/>
              </a:rPr>
              <a:t>Fixation duration</a:t>
            </a:r>
          </a:p>
        </p:txBody>
      </p:sp>
      <p:pic>
        <p:nvPicPr>
          <p:cNvPr id="7" name="Picture 6" descr="A picture containing text&#10;&#10;Description automatically generated">
            <a:extLst>
              <a:ext uri="{FF2B5EF4-FFF2-40B4-BE49-F238E27FC236}">
                <a16:creationId xmlns:a16="http://schemas.microsoft.com/office/drawing/2014/main" id="{378FD2E3-9675-A091-C335-C61DDFC2D4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8598" y="6380148"/>
            <a:ext cx="1194801" cy="411390"/>
          </a:xfrm>
          <a:prstGeom prst="rect">
            <a:avLst/>
          </a:prstGeom>
        </p:spPr>
      </p:pic>
      <p:pic>
        <p:nvPicPr>
          <p:cNvPr id="8" name="Picture 7" descr="Text&#10;&#10;Description automatically generated">
            <a:extLst>
              <a:ext uri="{FF2B5EF4-FFF2-40B4-BE49-F238E27FC236}">
                <a16:creationId xmlns:a16="http://schemas.microsoft.com/office/drawing/2014/main" id="{2323F60A-453F-69C6-8F12-69CA719D85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770" y="6403939"/>
            <a:ext cx="2004565" cy="410748"/>
          </a:xfrm>
          <a:prstGeom prst="rect">
            <a:avLst/>
          </a:prstGeom>
        </p:spPr>
      </p:pic>
      <p:pic>
        <p:nvPicPr>
          <p:cNvPr id="9" name="Grafik 11">
            <a:extLst>
              <a:ext uri="{FF2B5EF4-FFF2-40B4-BE49-F238E27FC236}">
                <a16:creationId xmlns:a16="http://schemas.microsoft.com/office/drawing/2014/main" id="{071062B1-3ACF-9EE2-0F53-1687FEB75F01}"/>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121157" y="6455209"/>
            <a:ext cx="1308843" cy="33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0162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395F0E-4F54-34D8-05BC-BB2C8BDA062F}"/>
              </a:ext>
            </a:extLst>
          </p:cNvPr>
          <p:cNvSpPr txBox="1"/>
          <p:nvPr/>
        </p:nvSpPr>
        <p:spPr>
          <a:xfrm>
            <a:off x="1027043" y="233666"/>
            <a:ext cx="1013791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RESULTS</a:t>
            </a:r>
            <a:endPar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graphicFrame>
        <p:nvGraphicFramePr>
          <p:cNvPr id="11" name="Table 11">
            <a:extLst>
              <a:ext uri="{FF2B5EF4-FFF2-40B4-BE49-F238E27FC236}">
                <a16:creationId xmlns:a16="http://schemas.microsoft.com/office/drawing/2014/main" id="{CF7F9CDC-CFE6-A73D-2E2B-146CD047B8E4}"/>
              </a:ext>
            </a:extLst>
          </p:cNvPr>
          <p:cNvGraphicFramePr>
            <a:graphicFrameLocks noGrp="1"/>
          </p:cNvGraphicFramePr>
          <p:nvPr/>
        </p:nvGraphicFramePr>
        <p:xfrm>
          <a:off x="858032" y="1072441"/>
          <a:ext cx="10475934" cy="2608453"/>
        </p:xfrm>
        <a:graphic>
          <a:graphicData uri="http://schemas.openxmlformats.org/drawingml/2006/table">
            <a:tbl>
              <a:tblPr firstRow="1" bandRow="1">
                <a:tableStyleId>{5C22544A-7EE6-4342-B048-85BDC9FD1C3A}</a:tableStyleId>
              </a:tblPr>
              <a:tblGrid>
                <a:gridCol w="4109001">
                  <a:extLst>
                    <a:ext uri="{9D8B030D-6E8A-4147-A177-3AD203B41FA5}">
                      <a16:colId xmlns:a16="http://schemas.microsoft.com/office/drawing/2014/main" val="4276690580"/>
                    </a:ext>
                  </a:extLst>
                </a:gridCol>
                <a:gridCol w="3014133">
                  <a:extLst>
                    <a:ext uri="{9D8B030D-6E8A-4147-A177-3AD203B41FA5}">
                      <a16:colId xmlns:a16="http://schemas.microsoft.com/office/drawing/2014/main" val="2469282195"/>
                    </a:ext>
                  </a:extLst>
                </a:gridCol>
                <a:gridCol w="3352800">
                  <a:extLst>
                    <a:ext uri="{9D8B030D-6E8A-4147-A177-3AD203B41FA5}">
                      <a16:colId xmlns:a16="http://schemas.microsoft.com/office/drawing/2014/main" val="2495615450"/>
                    </a:ext>
                  </a:extLst>
                </a:gridCol>
              </a:tblGrid>
              <a:tr h="370840">
                <a:tc>
                  <a:txBody>
                    <a:bodyPr/>
                    <a:lstStyle/>
                    <a:p>
                      <a:pPr marL="0" marR="0" algn="ctr">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 </a:t>
                      </a:r>
                      <a:endParaRPr lang="en-D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400" b="1" dirty="0">
                          <a:effectLst/>
                          <a:latin typeface="Arial" panose="020B0604020202020204" pitchFamily="34" charset="0"/>
                          <a:ea typeface="Calibri" panose="020F0502020204030204" pitchFamily="34" charset="0"/>
                          <a:cs typeface="Arial" panose="020B0604020202020204" pitchFamily="34" charset="0"/>
                        </a:rPr>
                        <a:t>Dentists only</a:t>
                      </a:r>
                      <a:endParaRPr lang="en-D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400" b="1" dirty="0">
                          <a:effectLst/>
                          <a:latin typeface="Arial" panose="020B0604020202020204" pitchFamily="34" charset="0"/>
                          <a:ea typeface="Calibri" panose="020F0502020204030204" pitchFamily="34" charset="0"/>
                          <a:cs typeface="Arial" panose="020B0604020202020204" pitchFamily="34" charset="0"/>
                        </a:rPr>
                        <a:t>Dentists + AI</a:t>
                      </a:r>
                      <a:endParaRPr lang="en-D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16372032"/>
                  </a:ext>
                </a:extLst>
              </a:tr>
              <a:tr h="370840">
                <a:tc>
                  <a:txBody>
                    <a:bodyPr/>
                    <a:lstStyle/>
                    <a:p>
                      <a:pPr marL="0" marR="0">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Number of data instances used</a:t>
                      </a:r>
                      <a:endParaRPr lang="en-D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400">
                          <a:effectLst/>
                          <a:latin typeface="Arial" panose="020B0604020202020204" pitchFamily="34" charset="0"/>
                          <a:ea typeface="Calibri" panose="020F0502020204030204" pitchFamily="34" charset="0"/>
                          <a:cs typeface="Arial" panose="020B0604020202020204" pitchFamily="34" charset="0"/>
                        </a:rPr>
                        <a:t>172</a:t>
                      </a:r>
                      <a:endParaRPr lang="en-D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400">
                          <a:effectLst/>
                          <a:latin typeface="Arial" panose="020B0604020202020204" pitchFamily="34" charset="0"/>
                          <a:ea typeface="Calibri" panose="020F0502020204030204" pitchFamily="34" charset="0"/>
                          <a:cs typeface="Arial" panose="020B0604020202020204" pitchFamily="34" charset="0"/>
                        </a:rPr>
                        <a:t>1</a:t>
                      </a:r>
                      <a:r>
                        <a:rPr lang="en-DE" sz="2400">
                          <a:effectLst/>
                          <a:latin typeface="Arial" panose="020B0604020202020204" pitchFamily="34" charset="0"/>
                          <a:ea typeface="Calibri" panose="020F0502020204030204" pitchFamily="34" charset="0"/>
                          <a:cs typeface="Arial" panose="020B0604020202020204" pitchFamily="34" charset="0"/>
                        </a:rPr>
                        <a:t>77</a:t>
                      </a:r>
                      <a:endParaRPr lang="en-D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01975383"/>
                  </a:ext>
                </a:extLst>
              </a:tr>
              <a:tr h="370840">
                <a:tc>
                  <a:txBody>
                    <a:bodyPr/>
                    <a:lstStyle/>
                    <a:p>
                      <a:pPr marL="0" marR="0">
                        <a:lnSpc>
                          <a:spcPct val="107000"/>
                        </a:lnSpc>
                        <a:spcBef>
                          <a:spcPts val="0"/>
                        </a:spcBef>
                        <a:spcAft>
                          <a:spcPts val="0"/>
                        </a:spcAft>
                      </a:pPr>
                      <a:r>
                        <a:rPr lang="en-DE" sz="2400">
                          <a:effectLst/>
                          <a:latin typeface="Arial" panose="020B0604020202020204" pitchFamily="34" charset="0"/>
                          <a:ea typeface="Calibri" panose="020F0502020204030204" pitchFamily="34" charset="0"/>
                          <a:cs typeface="Arial" panose="020B0604020202020204" pitchFamily="34" charset="0"/>
                        </a:rPr>
                        <a:t> </a:t>
                      </a:r>
                      <a:endParaRPr lang="en-D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400">
                          <a:effectLst/>
                          <a:latin typeface="Arial" panose="020B0604020202020204" pitchFamily="34" charset="0"/>
                          <a:ea typeface="Calibri" panose="020F0502020204030204" pitchFamily="34" charset="0"/>
                          <a:cs typeface="Arial" panose="020B0604020202020204" pitchFamily="34" charset="0"/>
                        </a:rPr>
                        <a:t> </a:t>
                      </a:r>
                      <a:endParaRPr lang="en-D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400">
                          <a:effectLst/>
                          <a:latin typeface="Arial" panose="020B0604020202020204" pitchFamily="34" charset="0"/>
                          <a:ea typeface="Calibri" panose="020F0502020204030204" pitchFamily="34" charset="0"/>
                          <a:cs typeface="Arial" panose="020B0604020202020204" pitchFamily="34" charset="0"/>
                        </a:rPr>
                        <a:t> </a:t>
                      </a:r>
                      <a:endParaRPr lang="en-D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7619414"/>
                  </a:ext>
                </a:extLst>
              </a:tr>
              <a:tr h="370840">
                <a:tc>
                  <a:txBody>
                    <a:bodyPr/>
                    <a:lstStyle/>
                    <a:p>
                      <a:pPr marL="0" marR="0">
                        <a:lnSpc>
                          <a:spcPct val="107000"/>
                        </a:lnSpc>
                        <a:spcBef>
                          <a:spcPts val="0"/>
                        </a:spcBef>
                        <a:spcAft>
                          <a:spcPts val="0"/>
                        </a:spcAft>
                      </a:pPr>
                      <a:r>
                        <a:rPr lang="en-DE" sz="2400" dirty="0">
                          <a:effectLst/>
                          <a:latin typeface="Arial" panose="020B0604020202020204" pitchFamily="34" charset="0"/>
                          <a:ea typeface="Calibri" panose="020F0502020204030204" pitchFamily="34" charset="0"/>
                          <a:cs typeface="Arial" panose="020B0604020202020204" pitchFamily="34" charset="0"/>
                        </a:rPr>
                        <a:t>Teeth </a:t>
                      </a:r>
                      <a:r>
                        <a:rPr lang="en-US" sz="2400" dirty="0">
                          <a:effectLst/>
                          <a:latin typeface="Arial" panose="020B0604020202020204" pitchFamily="34" charset="0"/>
                          <a:ea typeface="Calibri" panose="020F0502020204030204" pitchFamily="34" charset="0"/>
                          <a:cs typeface="Arial" panose="020B0604020202020204" pitchFamily="34" charset="0"/>
                        </a:rPr>
                        <a:t>w</a:t>
                      </a:r>
                      <a:r>
                        <a:rPr lang="en-DE" sz="2400" dirty="0">
                          <a:effectLst/>
                          <a:latin typeface="Arial" panose="020B0604020202020204" pitchFamily="34" charset="0"/>
                          <a:ea typeface="Calibri" panose="020F0502020204030204" pitchFamily="34" charset="0"/>
                          <a:cs typeface="Arial" panose="020B0604020202020204" pitchFamily="34" charset="0"/>
                        </a:rPr>
                        <a:t>/o </a:t>
                      </a:r>
                      <a:r>
                        <a:rPr lang="en-US" sz="2400" dirty="0">
                          <a:effectLst/>
                          <a:latin typeface="Arial" panose="020B0604020202020204" pitchFamily="34" charset="0"/>
                          <a:ea typeface="Calibri" panose="020F0502020204030204" pitchFamily="34" charset="0"/>
                          <a:cs typeface="Arial" panose="020B0604020202020204" pitchFamily="34" charset="0"/>
                        </a:rPr>
                        <a:t>any features</a:t>
                      </a:r>
                      <a:endParaRPr lang="en-D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DE" sz="2400">
                          <a:effectLst/>
                          <a:latin typeface="Arial" panose="020B0604020202020204" pitchFamily="34" charset="0"/>
                          <a:ea typeface="Calibri" panose="020F0502020204030204" pitchFamily="34" charset="0"/>
                          <a:cs typeface="Arial" panose="020B0604020202020204" pitchFamily="34" charset="0"/>
                        </a:rPr>
                        <a:t>365</a:t>
                      </a:r>
                      <a:endParaRPr lang="en-D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3</a:t>
                      </a:r>
                      <a:r>
                        <a:rPr lang="en-DE" sz="2400" dirty="0">
                          <a:effectLst/>
                          <a:latin typeface="Arial" panose="020B0604020202020204" pitchFamily="34" charset="0"/>
                          <a:ea typeface="Calibri" panose="020F0502020204030204" pitchFamily="34" charset="0"/>
                          <a:cs typeface="Arial" panose="020B0604020202020204" pitchFamily="34" charset="0"/>
                        </a:rPr>
                        <a:t>41</a:t>
                      </a:r>
                      <a:endParaRPr lang="en-D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82952971"/>
                  </a:ext>
                </a:extLst>
              </a:tr>
              <a:tr h="370840">
                <a:tc>
                  <a:txBody>
                    <a:bodyPr/>
                    <a:lstStyle/>
                    <a:p>
                      <a:pPr marL="0" marR="0">
                        <a:lnSpc>
                          <a:spcPct val="107000"/>
                        </a:lnSpc>
                        <a:spcBef>
                          <a:spcPts val="0"/>
                        </a:spcBef>
                        <a:spcAft>
                          <a:spcPts val="0"/>
                        </a:spcAft>
                      </a:pPr>
                      <a:r>
                        <a:rPr lang="en-US" sz="2400">
                          <a:effectLst/>
                          <a:latin typeface="Arial" panose="020B0604020202020204" pitchFamily="34" charset="0"/>
                          <a:ea typeface="Calibri" panose="020F0502020204030204" pitchFamily="34" charset="0"/>
                          <a:cs typeface="Arial" panose="020B0604020202020204" pitchFamily="34" charset="0"/>
                        </a:rPr>
                        <a:t>T</a:t>
                      </a:r>
                      <a:r>
                        <a:rPr lang="en-DE" sz="2400">
                          <a:effectLst/>
                          <a:latin typeface="Arial" panose="020B0604020202020204" pitchFamily="34" charset="0"/>
                          <a:ea typeface="Calibri" panose="020F0502020204030204" pitchFamily="34" charset="0"/>
                          <a:cs typeface="Arial" panose="020B0604020202020204" pitchFamily="34" charset="0"/>
                        </a:rPr>
                        <a:t>eeth with caries</a:t>
                      </a:r>
                      <a:endParaRPr lang="en-D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400">
                          <a:effectLst/>
                          <a:latin typeface="Arial" panose="020B0604020202020204" pitchFamily="34" charset="0"/>
                          <a:ea typeface="Calibri" panose="020F0502020204030204" pitchFamily="34" charset="0"/>
                          <a:cs typeface="Arial" panose="020B0604020202020204" pitchFamily="34" charset="0"/>
                        </a:rPr>
                        <a:t>364</a:t>
                      </a:r>
                      <a:endParaRPr lang="en-D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400">
                          <a:effectLst/>
                          <a:latin typeface="Arial" panose="020B0604020202020204" pitchFamily="34" charset="0"/>
                          <a:ea typeface="Calibri" panose="020F0502020204030204" pitchFamily="34" charset="0"/>
                          <a:cs typeface="Arial" panose="020B0604020202020204" pitchFamily="34" charset="0"/>
                        </a:rPr>
                        <a:t>3</a:t>
                      </a:r>
                      <a:r>
                        <a:rPr lang="en-DE" sz="2400">
                          <a:effectLst/>
                          <a:latin typeface="Arial" panose="020B0604020202020204" pitchFamily="34" charset="0"/>
                          <a:ea typeface="Calibri" panose="020F0502020204030204" pitchFamily="34" charset="0"/>
                          <a:cs typeface="Arial" panose="020B0604020202020204" pitchFamily="34" charset="0"/>
                        </a:rPr>
                        <a:t>78</a:t>
                      </a:r>
                      <a:endParaRPr lang="en-D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79104427"/>
                  </a:ext>
                </a:extLst>
              </a:tr>
              <a:tr h="370840">
                <a:tc>
                  <a:txBody>
                    <a:bodyPr/>
                    <a:lstStyle/>
                    <a:p>
                      <a:pPr marL="0" marR="0">
                        <a:lnSpc>
                          <a:spcPct val="107000"/>
                        </a:lnSpc>
                        <a:spcBef>
                          <a:spcPts val="0"/>
                        </a:spcBef>
                        <a:spcAft>
                          <a:spcPts val="0"/>
                        </a:spcAft>
                      </a:pPr>
                      <a:r>
                        <a:rPr lang="en-US" sz="2400">
                          <a:effectLst/>
                          <a:latin typeface="Arial" panose="020B0604020202020204" pitchFamily="34" charset="0"/>
                          <a:ea typeface="Calibri" panose="020F0502020204030204" pitchFamily="34" charset="0"/>
                          <a:cs typeface="Arial" panose="020B0604020202020204" pitchFamily="34" charset="0"/>
                        </a:rPr>
                        <a:t>T</a:t>
                      </a:r>
                      <a:r>
                        <a:rPr lang="en-DE" sz="2400">
                          <a:effectLst/>
                          <a:latin typeface="Arial" panose="020B0604020202020204" pitchFamily="34" charset="0"/>
                          <a:ea typeface="Calibri" panose="020F0502020204030204" pitchFamily="34" charset="0"/>
                          <a:cs typeface="Arial" panose="020B0604020202020204" pitchFamily="34" charset="0"/>
                        </a:rPr>
                        <a:t>eeth with restorations</a:t>
                      </a:r>
                      <a:endParaRPr lang="en-DE"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481</a:t>
                      </a:r>
                      <a:endParaRPr lang="en-D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5</a:t>
                      </a:r>
                      <a:r>
                        <a:rPr lang="en-DE" sz="2400" dirty="0">
                          <a:effectLst/>
                          <a:latin typeface="Arial" panose="020B0604020202020204" pitchFamily="34" charset="0"/>
                          <a:ea typeface="Calibri" panose="020F0502020204030204" pitchFamily="34" charset="0"/>
                          <a:cs typeface="Arial" panose="020B0604020202020204" pitchFamily="34" charset="0"/>
                        </a:rPr>
                        <a:t>23</a:t>
                      </a:r>
                      <a:endParaRPr lang="en-D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37523892"/>
                  </a:ext>
                </a:extLst>
              </a:tr>
            </a:tbl>
          </a:graphicData>
        </a:graphic>
      </p:graphicFrame>
      <p:pic>
        <p:nvPicPr>
          <p:cNvPr id="6" name="Picture 5" descr="A picture containing text&#10;&#10;Description automatically generated">
            <a:extLst>
              <a:ext uri="{FF2B5EF4-FFF2-40B4-BE49-F238E27FC236}">
                <a16:creationId xmlns:a16="http://schemas.microsoft.com/office/drawing/2014/main" id="{DB76B5B5-D3D5-A473-E8ED-CE433C477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8598" y="6380148"/>
            <a:ext cx="1194801" cy="411390"/>
          </a:xfrm>
          <a:prstGeom prst="rect">
            <a:avLst/>
          </a:prstGeom>
        </p:spPr>
      </p:pic>
      <p:pic>
        <p:nvPicPr>
          <p:cNvPr id="7" name="Picture 6" descr="Text&#10;&#10;Description automatically generated">
            <a:extLst>
              <a:ext uri="{FF2B5EF4-FFF2-40B4-BE49-F238E27FC236}">
                <a16:creationId xmlns:a16="http://schemas.microsoft.com/office/drawing/2014/main" id="{11063D33-ACDF-DEAD-2E16-E71E6DA8EC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770" y="6403939"/>
            <a:ext cx="2004565" cy="410748"/>
          </a:xfrm>
          <a:prstGeom prst="rect">
            <a:avLst/>
          </a:prstGeom>
        </p:spPr>
      </p:pic>
      <p:pic>
        <p:nvPicPr>
          <p:cNvPr id="8" name="Grafik 11">
            <a:extLst>
              <a:ext uri="{FF2B5EF4-FFF2-40B4-BE49-F238E27FC236}">
                <a16:creationId xmlns:a16="http://schemas.microsoft.com/office/drawing/2014/main" id="{4421C5D1-2B4F-A314-7645-1A84969FFCD8}"/>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121157" y="6455209"/>
            <a:ext cx="1308843" cy="33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7598390"/>
      </p:ext>
    </p:extLst>
  </p:cSld>
  <p:clrMapOvr>
    <a:masterClrMapping/>
  </p:clrMapOvr>
</p:sld>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GAI4H-P-000_PPT-Template-16x9 (1).pptx" id="{72FCC53A-509C-4EB6-959A-663D50647B4C}" vid="{5B430A4E-06E2-42FE-86AD-20A99DDD16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63A2280E3F84C93CB7D95B3AE289B" ma:contentTypeVersion="2" ma:contentTypeDescription="Create a new document." ma:contentTypeScope="" ma:versionID="7e530ecd20c263b95f6042ee110165eb">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5e75d33b50fbf3f19c1feb9a309975b"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D3912F-AA91-4E33-BEBD-04E69A9FA338}"/>
</file>

<file path=customXml/itemProps2.xml><?xml version="1.0" encoding="utf-8"?>
<ds:datastoreItem xmlns:ds="http://schemas.openxmlformats.org/officeDocument/2006/customXml" ds:itemID="{8D757891-533E-4B08-9CC2-432445C0232A}"/>
</file>

<file path=customXml/itemProps3.xml><?xml version="1.0" encoding="utf-8"?>
<ds:datastoreItem xmlns:ds="http://schemas.openxmlformats.org/officeDocument/2006/customXml" ds:itemID="{263EDF69-883F-4630-8D5D-47FF3AA110B2}"/>
</file>

<file path=docProps/app.xml><?xml version="1.0" encoding="utf-8"?>
<Properties xmlns="http://schemas.openxmlformats.org/officeDocument/2006/extended-properties" xmlns:vt="http://schemas.openxmlformats.org/officeDocument/2006/docPropsVTypes">
  <Template>FGAI4H-P-000_PPT-Template-16x9 (1)</Template>
  <TotalTime>8</TotalTime>
  <Words>2022</Words>
  <Application>Microsoft Office PowerPoint</Application>
  <PresentationFormat>Widescreen</PresentationFormat>
  <Paragraphs>280</Paragraphs>
  <Slides>25</Slides>
  <Notes>18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等线</vt:lpstr>
      <vt:lpstr>Arial</vt:lpstr>
      <vt:lpstr>Calibri</vt:lpstr>
      <vt:lpstr>Calibri Light</vt:lpstr>
      <vt:lpstr>Courier New</vt:lpstr>
      <vt:lpstr>inherit</vt:lpstr>
      <vt:lpstr>Segoe UI</vt:lpstr>
      <vt:lpstr>Times New Roman</vt:lpstr>
      <vt:lpstr>var(--theme-post-body-font-family)</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Att.7 - Presentation - Impact of AI on gaze patterns of dentists: </dc:title>
  <dc:creator>TSB (HT)</dc:creator>
  <cp:lastModifiedBy>TSB (HT)</cp:lastModifiedBy>
  <cp:revision>2</cp:revision>
  <cp:lastPrinted>2019-04-04T08:49:31Z</cp:lastPrinted>
  <dcterms:created xsi:type="dcterms:W3CDTF">2022-09-22T12:28:47Z</dcterms:created>
  <dcterms:modified xsi:type="dcterms:W3CDTF">2022-09-22T12:56:43Z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0x0101002D863A2280E3F84C93CB7D95B3AE289B</vt:lpwstr>
  </property>
</Properties>
</file>