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0"/>
  </p:notesMasterIdLst>
  <p:sldIdLst>
    <p:sldId id="256" r:id="rId6"/>
    <p:sldId id="257" r:id="rId7"/>
    <p:sldId id="258" r:id="rId8"/>
    <p:sldId id="262" r:id="rId9"/>
    <p:sldId id="261" r:id="rId10"/>
    <p:sldId id="263" r:id="rId11"/>
    <p:sldId id="273" r:id="rId12"/>
    <p:sldId id="274" r:id="rId13"/>
    <p:sldId id="271" r:id="rId14"/>
    <p:sldId id="272" r:id="rId15"/>
    <p:sldId id="267" r:id="rId16"/>
    <p:sldId id="268" r:id="rId17"/>
    <p:sldId id="269" r:id="rId18"/>
    <p:sldId id="270" r:id="rId1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2022/9/22</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F17BB-3873-F242-A30D-20304DE4B1A2}"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26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9999" rtl="0">
              <a:spcBef>
                <a:spcPts val="600"/>
              </a:spcBef>
              <a:spcAft>
                <a:spcPts val="800"/>
              </a:spcAft>
            </a:pPr>
            <a:r>
              <a:rPr lang="en-GB" sz="1800" b="1" i="0" u="none" strike="noStrike" dirty="0">
                <a:solidFill>
                  <a:srgbClr val="000000"/>
                </a:solidFill>
                <a:effectLst/>
                <a:latin typeface="Times New Roman" panose="02020603050405020304" pitchFamily="18" charset="0"/>
              </a:rPr>
              <a:t>Prof. </a:t>
            </a:r>
            <a:r>
              <a:rPr lang="en-GB" sz="1800" b="1" i="0" u="none" strike="noStrike" dirty="0" err="1">
                <a:solidFill>
                  <a:srgbClr val="000000"/>
                </a:solidFill>
                <a:effectLst/>
                <a:latin typeface="Times New Roman" panose="02020603050405020304" pitchFamily="18" charset="0"/>
              </a:rPr>
              <a:t>Dr.</a:t>
            </a:r>
            <a:r>
              <a:rPr lang="en-GB" sz="1800" b="1" i="0" u="none" strike="noStrike" dirty="0">
                <a:solidFill>
                  <a:srgbClr val="000000"/>
                </a:solidFill>
                <a:effectLst/>
                <a:latin typeface="Times New Roman" panose="02020603050405020304" pitchFamily="18" charset="0"/>
              </a:rPr>
              <a:t> Falk </a:t>
            </a:r>
            <a:r>
              <a:rPr lang="en-GB" sz="1800" b="1" i="0" u="none" strike="noStrike" dirty="0" err="1">
                <a:solidFill>
                  <a:srgbClr val="000000"/>
                </a:solidFill>
                <a:effectLst/>
                <a:latin typeface="Times New Roman" panose="02020603050405020304" pitchFamily="18" charset="0"/>
              </a:rPr>
              <a:t>Schwendicke</a:t>
            </a:r>
            <a:r>
              <a:rPr lang="en-GB" sz="1800" b="1" i="0" u="none" strike="noStrike" dirty="0">
                <a:solidFill>
                  <a:srgbClr val="000000"/>
                </a:solidFill>
                <a:effectLst/>
                <a:latin typeface="Times New Roman" panose="02020603050405020304" pitchFamily="18" charset="0"/>
              </a:rPr>
              <a:t> </a:t>
            </a:r>
            <a:r>
              <a:rPr lang="en-GB" sz="1800" b="0" i="0" u="none" strike="noStrike" dirty="0">
                <a:solidFill>
                  <a:srgbClr val="000000"/>
                </a:solidFill>
                <a:effectLst/>
                <a:latin typeface="Times New Roman" panose="02020603050405020304" pitchFamily="18" charset="0"/>
              </a:rPr>
              <a:t>is Professor and Head of Department Oral Diagnostics, Digital Health and Health Services Research at </a:t>
            </a:r>
            <a:r>
              <a:rPr lang="en-GB" sz="1800" b="0" i="0" u="none" strike="noStrike" dirty="0" err="1">
                <a:solidFill>
                  <a:srgbClr val="000000"/>
                </a:solidFill>
                <a:effectLst/>
                <a:latin typeface="Times New Roman" panose="02020603050405020304" pitchFamily="18" charset="0"/>
              </a:rPr>
              <a:t>Charite</a:t>
            </a:r>
            <a:r>
              <a:rPr lang="en-GB" sz="1800" b="0" i="0" u="none" strike="noStrike" dirty="0">
                <a:solidFill>
                  <a:srgbClr val="000000"/>
                </a:solidFill>
                <a:effectLst/>
                <a:latin typeface="Times New Roman" panose="02020603050405020304" pitchFamily="18" charset="0"/>
              </a:rPr>
              <a:t> – </a:t>
            </a:r>
            <a:r>
              <a:rPr lang="en-GB" sz="1800" b="0" i="0" u="none" strike="noStrike" dirty="0" err="1">
                <a:solidFill>
                  <a:srgbClr val="000000"/>
                </a:solidFill>
                <a:effectLst/>
                <a:latin typeface="Times New Roman" panose="02020603050405020304" pitchFamily="18" charset="0"/>
              </a:rPr>
              <a:t>Universitätsmedizin</a:t>
            </a:r>
            <a:r>
              <a:rPr lang="en-GB" sz="1800" b="0" i="0" u="none" strike="noStrike" dirty="0">
                <a:solidFill>
                  <a:srgbClr val="000000"/>
                </a:solidFill>
                <a:effectLst/>
                <a:latin typeface="Times New Roman" panose="02020603050405020304" pitchFamily="18" charset="0"/>
              </a:rPr>
              <a:t> Berlin. He has a demonstrable track record of clinical and scientific excellence in the field of diagnostics, operative, preventive and data-driven dentistry. His research focus is on cariology and restorative dentistry, preventive and public health dentistry, dental diagnostics and AI as well as health economics and health services research. He has authored over 300 articles, edited various books and provided over 20 book chapters on a range of issues, from caries management to health economics. Falk was awarded a range of prestigious awards, among them the Basil Bibby and Lion Award of the IADR, numerous awards of the German Society of Conservative Dentistry as well as the David Sackett Award of the German Network for Evidence-based Medicine. He reviews for over 40 peer-reviewed journals, among them the Lancet, as well as various national funding agencies. He serves as Associate Editor of the Journal of Dental Research and has been on the editorial board of various dental journals before.</a:t>
            </a:r>
          </a:p>
          <a:p>
            <a:pPr marL="449999" rtl="0">
              <a:spcBef>
                <a:spcPts val="600"/>
              </a:spcBef>
              <a:spcAft>
                <a:spcPts val="800"/>
              </a:spcAft>
            </a:pPr>
            <a:endParaRPr lang="en-GB" sz="1800" b="0" i="0" u="none" strike="noStrike" dirty="0">
              <a:solidFill>
                <a:srgbClr val="000000"/>
              </a:solidFill>
              <a:effectLst/>
              <a:latin typeface="Times New Roman" panose="02020603050405020304" pitchFamily="18" charset="0"/>
            </a:endParaRPr>
          </a:p>
          <a:p>
            <a:pPr marL="449999" rtl="0">
              <a:spcBef>
                <a:spcPts val="600"/>
              </a:spcBef>
              <a:spcAft>
                <a:spcPts val="800"/>
              </a:spcAft>
            </a:pPr>
            <a:r>
              <a:rPr lang="en-GB" sz="1800" b="1" i="0" u="none" strike="noStrike" dirty="0" err="1">
                <a:solidFill>
                  <a:srgbClr val="000000"/>
                </a:solidFill>
                <a:effectLst/>
                <a:latin typeface="Times New Roman" panose="02020603050405020304" pitchFamily="18" charset="0"/>
              </a:rPr>
              <a:t>Dr.</a:t>
            </a:r>
            <a:r>
              <a:rPr lang="en-GB" sz="1800" b="1" i="0" u="none" strike="noStrike" dirty="0">
                <a:solidFill>
                  <a:srgbClr val="000000"/>
                </a:solidFill>
                <a:effectLst/>
                <a:latin typeface="Times New Roman" panose="02020603050405020304" pitchFamily="18" charset="0"/>
              </a:rPr>
              <a:t> Joachim </a:t>
            </a:r>
            <a:r>
              <a:rPr lang="en-GB" sz="1800" b="1" i="0" u="none" strike="noStrike" dirty="0" err="1">
                <a:solidFill>
                  <a:srgbClr val="000000"/>
                </a:solidFill>
                <a:effectLst/>
                <a:latin typeface="Times New Roman" panose="02020603050405020304" pitchFamily="18" charset="0"/>
              </a:rPr>
              <a:t>Krois</a:t>
            </a:r>
            <a:r>
              <a:rPr lang="en-GB" sz="1800" b="0" i="0" u="none" strike="noStrike" dirty="0">
                <a:solidFill>
                  <a:srgbClr val="000000"/>
                </a:solidFill>
                <a:effectLst/>
                <a:latin typeface="Times New Roman" panose="02020603050405020304" pitchFamily="18" charset="0"/>
              </a:rPr>
              <a:t> recently transitioned from an academic dental AI researcher at the Department of Oral Diagnostics, Digital Health and Health Services Research at </a:t>
            </a:r>
            <a:r>
              <a:rPr lang="en-GB" sz="1800" b="0" i="0" u="none" strike="noStrike" dirty="0" err="1">
                <a:solidFill>
                  <a:srgbClr val="000000"/>
                </a:solidFill>
                <a:effectLst/>
                <a:latin typeface="Times New Roman" panose="02020603050405020304" pitchFamily="18" charset="0"/>
              </a:rPr>
              <a:t>Charite</a:t>
            </a:r>
            <a:r>
              <a:rPr lang="en-GB" sz="1800" b="0" i="0" u="none" strike="noStrike" dirty="0">
                <a:solidFill>
                  <a:srgbClr val="000000"/>
                </a:solidFill>
                <a:effectLst/>
                <a:latin typeface="Times New Roman" panose="02020603050405020304" pitchFamily="18" charset="0"/>
              </a:rPr>
              <a:t> – </a:t>
            </a:r>
            <a:r>
              <a:rPr lang="en-GB" sz="1800" b="0" i="0" u="none" strike="noStrike" dirty="0" err="1">
                <a:solidFill>
                  <a:srgbClr val="000000"/>
                </a:solidFill>
                <a:effectLst/>
                <a:latin typeface="Times New Roman" panose="02020603050405020304" pitchFamily="18" charset="0"/>
              </a:rPr>
              <a:t>Universitätsmedizin</a:t>
            </a:r>
            <a:r>
              <a:rPr lang="en-GB" sz="1800" b="0" i="0" u="none" strike="noStrike" dirty="0">
                <a:solidFill>
                  <a:srgbClr val="000000"/>
                </a:solidFill>
                <a:effectLst/>
                <a:latin typeface="Times New Roman" panose="02020603050405020304" pitchFamily="18" charset="0"/>
              </a:rPr>
              <a:t> Berlin, towards entrepreneurship as the Managing Director at </a:t>
            </a:r>
            <a:r>
              <a:rPr lang="en-GB" sz="1800" b="0" i="0" u="none" strike="noStrike" dirty="0" err="1">
                <a:solidFill>
                  <a:srgbClr val="000000"/>
                </a:solidFill>
                <a:effectLst/>
                <a:latin typeface="Times New Roman" panose="02020603050405020304" pitchFamily="18" charset="0"/>
              </a:rPr>
              <a:t>dentalrXai</a:t>
            </a:r>
            <a:r>
              <a:rPr lang="en-GB" sz="1800" b="0" i="0" u="none" strike="noStrike" dirty="0">
                <a:solidFill>
                  <a:srgbClr val="000000"/>
                </a:solidFill>
                <a:effectLst/>
                <a:latin typeface="Times New Roman" panose="02020603050405020304" pitchFamily="18" charset="0"/>
              </a:rPr>
              <a:t> GmbH, Berlin, Germany, a company developing AI solutions for dentistry. One of his core interests is the development of tangible solutions to improve dental diagnostics by applying machine learning and deep learning techniques. He is an advocate of the paradigm of data driven dentistry. Thereby, he is embracing the complexity of decision-making in the medical domain and is critically reviewing costs, benefits and trustworthiness. </a:t>
            </a:r>
          </a:p>
          <a:p>
            <a:pPr marL="449999" rtl="0">
              <a:spcBef>
                <a:spcPts val="600"/>
              </a:spcBef>
              <a:spcAft>
                <a:spcPts val="800"/>
              </a:spcAft>
            </a:pPr>
            <a:endParaRPr lang="en-GB" sz="1800" b="0" i="0" u="none" strike="noStrike" dirty="0">
              <a:solidFill>
                <a:srgbClr val="000000"/>
              </a:solidFill>
              <a:effectLst/>
              <a:latin typeface="Times New Roman" panose="02020603050405020304" pitchFamily="18" charset="0"/>
            </a:endParaRPr>
          </a:p>
          <a:p>
            <a:pPr marL="449999" rtl="0">
              <a:spcBef>
                <a:spcPts val="600"/>
              </a:spcBef>
              <a:spcAft>
                <a:spcPts val="800"/>
              </a:spcAft>
            </a:pPr>
            <a:endParaRPr lang="en-GB" b="0" dirty="0">
              <a:effectLst/>
            </a:endParaRPr>
          </a:p>
          <a:p>
            <a:br>
              <a:rPr lang="en-GB" dirty="0"/>
            </a:br>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F17BB-3873-F242-A30D-20304DE4B1A2}"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04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567F-2062-AE07-A404-277D8C2E0E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FEB6F62F-069C-AB63-95BD-1597483DE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612386FA-BB4B-66BF-7C52-C867BCD09157}"/>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1296183C-8EA1-4E15-FBD6-304791896E9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8411853-1A05-6F14-1CD7-74F313BD1983}"/>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249410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8D3E-9942-1B30-9B48-0C9A1CF66E94}"/>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CDB6CE4E-1431-D40E-AE50-80524EFC3E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395B56EB-A4EE-916E-5BDD-1DA78319A0EA}"/>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2EBA7D7F-3E95-1192-0347-97C5BD81A86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3362E86-4941-7BAE-0DA2-BA2BBA9A5961}"/>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414878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785A-7D06-5F11-F6B4-276ECFCC84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A8E767C1-8B9C-D961-54DD-B95A33454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A8665B-B234-ED3C-8CD5-5F8A9104AA99}"/>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4FAAC20F-54F4-1821-33D5-A68201FDDD7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9894005-3625-6A75-6B48-F10B2AFE0678}"/>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4039656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B420-C81F-0A4D-5E54-93C327FEC849}"/>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0A3E510-CB62-F7E9-FAFE-4A449F70482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D4893E86-4119-888A-7497-697B75EB505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D6FACD58-D32F-EA9C-8A23-70B7A32D0518}"/>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6" name="Footer Placeholder 5">
            <a:extLst>
              <a:ext uri="{FF2B5EF4-FFF2-40B4-BE49-F238E27FC236}">
                <a16:creationId xmlns:a16="http://schemas.microsoft.com/office/drawing/2014/main" id="{6BCC18A9-4287-1DBF-DC9C-1A0C37C27984}"/>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48A723C-B3C5-CCD0-0EC3-28CF99CC6A71}"/>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1224773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AFCE-C964-9721-773E-E978AE4E03F0}"/>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ABC4151A-D52B-3E9C-EDAC-72255C884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14A2661-E739-49FA-DD00-A90CBEDD6A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9843A63F-451A-EE51-9F10-9F1885B5E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6199CF-5337-1B42-DBBB-0C5DED3207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174C9C5B-11F9-DA57-0C9D-397BD1594926}"/>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8" name="Footer Placeholder 7">
            <a:extLst>
              <a:ext uri="{FF2B5EF4-FFF2-40B4-BE49-F238E27FC236}">
                <a16:creationId xmlns:a16="http://schemas.microsoft.com/office/drawing/2014/main" id="{5C590EC8-8712-2503-494C-535DE663AA97}"/>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45376CE0-4FC5-BDDE-11A0-465974FFE92A}"/>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277472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BA7F-08BB-139B-6FB2-80F85345BFFD}"/>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63CC600E-C7CB-12E6-487B-0CDB1A6EC5E3}"/>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4" name="Footer Placeholder 3">
            <a:extLst>
              <a:ext uri="{FF2B5EF4-FFF2-40B4-BE49-F238E27FC236}">
                <a16:creationId xmlns:a16="http://schemas.microsoft.com/office/drawing/2014/main" id="{054EAA23-815D-44A9-699C-027062258C34}"/>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65AA0E86-490E-0AF5-28B6-DB8E51DE1907}"/>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378533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BD442-5DE8-8804-D379-9BCCC4B2951F}"/>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3" name="Footer Placeholder 2">
            <a:extLst>
              <a:ext uri="{FF2B5EF4-FFF2-40B4-BE49-F238E27FC236}">
                <a16:creationId xmlns:a16="http://schemas.microsoft.com/office/drawing/2014/main" id="{F14D1094-24DE-DA92-034B-B522CEBF3379}"/>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73A2322F-E957-379D-A9D9-5ABB49941182}"/>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3304066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9FAD-4BFB-449B-A62D-3446B6194F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19DB45AE-5CCC-A50B-2428-8FC032CCF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4BAE0DC5-1EF7-A0A9-8374-6ACB729E3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59C2CF-E485-DBBF-97B1-E2A1957DF240}"/>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6" name="Footer Placeholder 5">
            <a:extLst>
              <a:ext uri="{FF2B5EF4-FFF2-40B4-BE49-F238E27FC236}">
                <a16:creationId xmlns:a16="http://schemas.microsoft.com/office/drawing/2014/main" id="{7B6E2D8F-BEB9-67A2-EABD-843B96BF79DA}"/>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82C7094-A364-3CF7-5567-5C6EC71631AC}"/>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276177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B439-18E7-840C-3677-144CE97194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AB9D79B1-089D-756D-A042-ED8CFEAC0E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0F339B2C-C6B0-C99C-2DC5-88CF82C25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DADBE1-92CA-74DD-FB72-4823E1CF93BD}"/>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6" name="Footer Placeholder 5">
            <a:extLst>
              <a:ext uri="{FF2B5EF4-FFF2-40B4-BE49-F238E27FC236}">
                <a16:creationId xmlns:a16="http://schemas.microsoft.com/office/drawing/2014/main" id="{99D90C3B-A0E3-E677-DD3B-98F3CEF72384}"/>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EF24B79-1955-7F8C-548A-CD3BD4BEE6D4}"/>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2053637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B0A7-F0DC-6FF8-4971-1832E853034E}"/>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4B9DE47C-F164-A3BF-774A-4DFCF14035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B6BE5CE4-562E-FF4D-7415-7906D3DF4915}"/>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AD2E5381-80E0-7E62-22A0-DADBB15B334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A98C3D1-250F-365B-CABD-DCB901BA65D7}"/>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524338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8311C-A57D-E200-7B6E-B4A1CFFAA9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C7BC7B7-2E88-AA7E-1144-5267F81DBC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BBB56B9-E7D8-F271-9156-938B6198446C}"/>
              </a:ext>
            </a:extLst>
          </p:cNvPr>
          <p:cNvSpPr>
            <a:spLocks noGrp="1"/>
          </p:cNvSpPr>
          <p:nvPr>
            <p:ph type="dt" sz="half" idx="10"/>
          </p:nvPr>
        </p:nvSpPr>
        <p:spPr/>
        <p:txBody>
          <a:body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0BA0E43B-F731-7FDD-A78C-AE135D0564F6}"/>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F58A7CB3-9575-A47A-CDF0-CE1AB775912C}"/>
              </a:ext>
            </a:extLst>
          </p:cNvPr>
          <p:cNvSpPr>
            <a:spLocks noGrp="1"/>
          </p:cNvSpPr>
          <p:nvPr>
            <p:ph type="sldNum" sz="quarter" idx="12"/>
          </p:nvPr>
        </p:nvSpPr>
        <p:spPr/>
        <p:txBody>
          <a:bodyPr/>
          <a:lstStyle/>
          <a:p>
            <a:fld id="{E7FB5567-871F-224D-99C1-19EF6AE222F8}" type="slidenum">
              <a:rPr lang="en-DE" smtClean="0"/>
              <a:t>‹#›</a:t>
            </a:fld>
            <a:endParaRPr lang="en-DE"/>
          </a:p>
        </p:txBody>
      </p:sp>
    </p:spTree>
    <p:extLst>
      <p:ext uri="{BB962C8B-B14F-4D97-AF65-F5344CB8AC3E}">
        <p14:creationId xmlns:p14="http://schemas.microsoft.com/office/powerpoint/2010/main" val="258095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E2E4E-0030-C50E-7EE1-050BA3D8E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56ED4CAE-2E06-2DE8-C239-D49C6496E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9FBFE1A-32D1-5CD6-7A3B-E9BE83F8D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17765-C975-A745-A733-A21D58DA622E}" type="datetimeFigureOut">
              <a:rPr lang="en-DE" smtClean="0"/>
              <a:t>09/22/2022</a:t>
            </a:fld>
            <a:endParaRPr lang="en-DE"/>
          </a:p>
        </p:txBody>
      </p:sp>
      <p:sp>
        <p:nvSpPr>
          <p:cNvPr id="5" name="Footer Placeholder 4">
            <a:extLst>
              <a:ext uri="{FF2B5EF4-FFF2-40B4-BE49-F238E27FC236}">
                <a16:creationId xmlns:a16="http://schemas.microsoft.com/office/drawing/2014/main" id="{03E69F59-F74B-562C-76B6-C4A603EC2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60640610-CBDA-F327-2385-03DAA786B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B5567-871F-224D-99C1-19EF6AE222F8}" type="slidenum">
              <a:rPr lang="en-DE" smtClean="0"/>
              <a:t>‹#›</a:t>
            </a:fld>
            <a:endParaRPr lang="en-DE"/>
          </a:p>
        </p:txBody>
      </p:sp>
    </p:spTree>
    <p:extLst>
      <p:ext uri="{BB962C8B-B14F-4D97-AF65-F5344CB8AC3E}">
        <p14:creationId xmlns:p14="http://schemas.microsoft.com/office/powerpoint/2010/main" val="21297849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lk.schwendicke@charite.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oachim.krois@charite.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hyperlink" Target="mailto:joachim.krois@dentalxr.ai" TargetMode="External"/><Relationship Id="rId7" Type="http://schemas.openxmlformats.org/officeDocument/2006/relationships/hyperlink" Target="https://www.autodontics.com/" TargetMode="External"/><Relationship Id="rId12" Type="http://schemas.openxmlformats.org/officeDocument/2006/relationships/image" Target="../media/image11.png"/><Relationship Id="rId2" Type="http://schemas.openxmlformats.org/officeDocument/2006/relationships/hyperlink" Target="mailto:Falk.schwendicke@charite.de" TargetMode="Externa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hyperlink" Target="https://extranet.itu.int/sites/itu-t/focusgroups/ai4h/Deliverables/Forms/All%20Documents.aspx" TargetMode="External"/><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www.itu.int/en/ITU-T/focusgroups/ai4h/Pages/default.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49758" y="935321"/>
            <a:ext cx="1959127" cy="369332"/>
          </a:xfrm>
          <a:prstGeom prst="rect">
            <a:avLst/>
          </a:prstGeom>
        </p:spPr>
        <p:txBody>
          <a:bodyPr wrap="none">
            <a:spAutoFit/>
          </a:bodyPr>
          <a:lstStyle/>
          <a:p>
            <a:pPr algn="r"/>
            <a:r>
              <a:rPr lang="en-GB" b="1" dirty="0"/>
              <a:t>FGAI4H-P-046-A01</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629808087"/>
              </p:ext>
            </p:extLst>
          </p:nvPr>
        </p:nvGraphicFramePr>
        <p:xfrm>
          <a:off x="1790700" y="3247161"/>
          <a:ext cx="8401049" cy="244602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TG-Dental drivers</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mn-lt"/>
                          <a:ea typeface="+mn-ea"/>
                          <a:cs typeface="+mn-cs"/>
                        </a:rPr>
                        <a:t>Att.1 – Presentation </a:t>
                      </a:r>
                      <a:r>
                        <a:rPr lang="en-GB" sz="1800" b="0" i="0" kern="1200">
                          <a:solidFill>
                            <a:schemeClr val="tx1"/>
                          </a:solidFill>
                          <a:effectLst/>
                          <a:latin typeface="+mn-lt"/>
                          <a:ea typeface="+mn-ea"/>
                          <a:cs typeface="+mn-cs"/>
                        </a:rPr>
                        <a:t>– Introduction to the </a:t>
                      </a:r>
                      <a:r>
                        <a:rPr kumimoji="0" lang="en-GB" sz="1800" b="0" i="0" u="none" strike="noStrike" kern="1200" cap="none" spc="0" normalizeH="0" baseline="0" noProof="0">
                          <a:ln>
                            <a:noFill/>
                          </a:ln>
                          <a:solidFill>
                            <a:schemeClr val="tx1"/>
                          </a:solidFill>
                          <a:effectLst/>
                          <a:uLnTx/>
                          <a:uFillTx/>
                          <a:latin typeface="Avenir Next Condensed" panose="020B0506020202020204" pitchFamily="34" charset="0"/>
                          <a:ea typeface="+mn-ea"/>
                          <a:cs typeface="+mn-cs"/>
                        </a:rPr>
                        <a:t>1</a:t>
                      </a:r>
                      <a:r>
                        <a:rPr kumimoji="0" lang="en-GB" sz="1800" b="0" i="0" u="none" strike="noStrike" kern="1200" cap="none" spc="0" normalizeH="0" baseline="30000" noProof="0">
                          <a:ln>
                            <a:noFill/>
                          </a:ln>
                          <a:solidFill>
                            <a:schemeClr val="tx1"/>
                          </a:solidFill>
                          <a:effectLst/>
                          <a:uLnTx/>
                          <a:uFillTx/>
                          <a:latin typeface="Avenir Next Condensed" panose="020B0506020202020204" pitchFamily="34" charset="0"/>
                          <a:ea typeface="+mn-ea"/>
                          <a:cs typeface="+mn-cs"/>
                        </a:rPr>
                        <a:t>st</a:t>
                      </a:r>
                      <a:r>
                        <a:rPr kumimoji="0" lang="en-GB" sz="1800" b="0" i="0" u="none" strike="noStrike" kern="1200" cap="none" spc="0" normalizeH="0" baseline="0" noProof="0">
                          <a:ln>
                            <a:noFill/>
                          </a:ln>
                          <a:solidFill>
                            <a:schemeClr val="tx1"/>
                          </a:solidFill>
                          <a:effectLst/>
                          <a:uLnTx/>
                          <a:uFillTx/>
                          <a:latin typeface="Avenir Next Condensed" panose="020B0506020202020204" pitchFamily="34" charset="0"/>
                          <a:ea typeface="+mn-ea"/>
                          <a:cs typeface="+mn-cs"/>
                        </a:rPr>
                        <a:t> </a:t>
                      </a:r>
                      <a:r>
                        <a:rPr kumimoji="0" lang="en-GB" sz="1800" b="0" i="0" u="none" strike="noStrike" kern="1200" cap="none" spc="0" normalizeH="0" baseline="0" noProof="0" dirty="0">
                          <a:ln>
                            <a:noFill/>
                          </a:ln>
                          <a:solidFill>
                            <a:schemeClr val="tx1"/>
                          </a:solidFill>
                          <a:effectLst/>
                          <a:uLnTx/>
                          <a:uFillTx/>
                          <a:latin typeface="Avenir Next Condensed" panose="020B0506020202020204" pitchFamily="34" charset="0"/>
                          <a:ea typeface="+mn-ea"/>
                          <a:cs typeface="+mn-cs"/>
                        </a:rPr>
                        <a:t>TG Dental Symposium</a:t>
                      </a:r>
                      <a:endParaRPr lang="en-GB" sz="1800" b="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Falk Schwendicke</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a:solidFill>
                            <a:schemeClr val="tx1"/>
                          </a:solidFill>
                          <a:effectLst/>
                          <a:hlinkClick r:id="rId3"/>
                        </a:rPr>
                        <a:t>falk.schwendicke@charite.de</a:t>
                      </a:r>
                      <a:r>
                        <a:rPr lang="en-GB" sz="1800" kern="1200" dirty="0">
                          <a:solidFill>
                            <a:schemeClr val="tx1"/>
                          </a:solidFill>
                          <a:effectLst/>
                        </a:rPr>
                        <a:t>  </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dirty="0">
                          <a:solidFill>
                            <a:schemeClr val="tx1"/>
                          </a:solidFill>
                        </a:rPr>
                        <a:t>Joachim Krois </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4"/>
                        </a:rPr>
                        <a:t>Joachim.krois@charite.de</a:t>
                      </a:r>
                      <a:r>
                        <a:rPr lang="en-US" sz="1800" dirty="0"/>
                        <a:t> </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053288"/>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an introduction to the </a:t>
                      </a:r>
                      <a:r>
                        <a:rPr kumimoji="0" lang="en-GB" sz="1800" b="0" i="0" u="none" strike="noStrike" kern="1200" cap="none" spc="0" normalizeH="0" baseline="0" noProof="0" dirty="0">
                          <a:ln>
                            <a:noFill/>
                          </a:ln>
                          <a:solidFill>
                            <a:schemeClr val="tx1"/>
                          </a:solidFill>
                          <a:effectLst/>
                          <a:uLnTx/>
                          <a:uFillTx/>
                          <a:latin typeface="Avenir Next Condensed" panose="020B0506020202020204" pitchFamily="34" charset="0"/>
                          <a:ea typeface="+mn-ea"/>
                          <a:cs typeface="+mn-cs"/>
                        </a:rPr>
                        <a:t>Dental Symposium that took place on 19 September 2022</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32003-C1D5-CD4D-8017-224870DA2B8D}"/>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Who are we?</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4" name="AutoShape 2">
            <a:extLst>
              <a:ext uri="{FF2B5EF4-FFF2-40B4-BE49-F238E27FC236}">
                <a16:creationId xmlns:a16="http://schemas.microsoft.com/office/drawing/2014/main" id="{B384615F-0883-B693-7944-F18033901A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a:extLst>
              <a:ext uri="{FF2B5EF4-FFF2-40B4-BE49-F238E27FC236}">
                <a16:creationId xmlns:a16="http://schemas.microsoft.com/office/drawing/2014/main" id="{FB26F3E7-D271-2BAB-6790-6D12ED92B59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B9EC94-3094-CB4F-F445-A035520A45B6}"/>
              </a:ext>
            </a:extLst>
          </p:cNvPr>
          <p:cNvSpPr txBox="1"/>
          <p:nvPr/>
        </p:nvSpPr>
        <p:spPr>
          <a:xfrm>
            <a:off x="453192" y="1030594"/>
            <a:ext cx="5642808" cy="5147563"/>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Topic group: Dental Diagnostics and Digital Dentistry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 topic group is a community of stakeholders from the medical and AI communities with a shared interest in a topic. The objectives of the topic group is manifold:</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provide a forum for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open communication</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among various stakeholders,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agree upon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benchmarking tasks</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of this topic and scoring metrics,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facilitate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the collection of high-quality labelled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from different sources,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clarify the input and output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format of the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define and set-up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technical benchmarking infrastructure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and</a:t>
            </a:r>
          </a:p>
        </p:txBody>
      </p:sp>
      <p:pic>
        <p:nvPicPr>
          <p:cNvPr id="2" name="Google Shape;125;p17">
            <a:extLst>
              <a:ext uri="{FF2B5EF4-FFF2-40B4-BE49-F238E27FC236}">
                <a16:creationId xmlns:a16="http://schemas.microsoft.com/office/drawing/2014/main" id="{FAAD2D33-3386-A75A-55B3-D78CFFCA9E51}"/>
              </a:ext>
            </a:extLst>
          </p:cNvPr>
          <p:cNvPicPr preferRelativeResize="0"/>
          <p:nvPr/>
        </p:nvPicPr>
        <p:blipFill>
          <a:blip r:embed="rId2">
            <a:alphaModFix/>
          </a:blip>
          <a:stretch>
            <a:fillRect/>
          </a:stretch>
        </p:blipFill>
        <p:spPr>
          <a:xfrm>
            <a:off x="5812741" y="551252"/>
            <a:ext cx="5909614" cy="2853935"/>
          </a:xfrm>
          <a:prstGeom prst="rect">
            <a:avLst/>
          </a:prstGeom>
          <a:noFill/>
          <a:ln>
            <a:noFill/>
          </a:ln>
        </p:spPr>
      </p:pic>
      <p:sp>
        <p:nvSpPr>
          <p:cNvPr id="6" name="Google Shape;130;p17">
            <a:extLst>
              <a:ext uri="{FF2B5EF4-FFF2-40B4-BE49-F238E27FC236}">
                <a16:creationId xmlns:a16="http://schemas.microsoft.com/office/drawing/2014/main" id="{F51640C5-2984-6B98-F1BE-AD4D5EB88B28}"/>
              </a:ext>
            </a:extLst>
          </p:cNvPr>
          <p:cNvSpPr txBox="1"/>
          <p:nvPr/>
        </p:nvSpPr>
        <p:spPr>
          <a:xfrm>
            <a:off x="6538158" y="3405187"/>
            <a:ext cx="5048250" cy="492412"/>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Condensed" panose="020B0506020202020204" pitchFamily="34" charset="0"/>
                <a:ea typeface="Calibri"/>
                <a:cs typeface="Calibri"/>
                <a:sym typeface="Calibri"/>
              </a:rPr>
              <a:t>48 members / 20 countries / 5 continents</a:t>
            </a:r>
          </a:p>
        </p:txBody>
      </p:sp>
      <p:pic>
        <p:nvPicPr>
          <p:cNvPr id="7" name="Google Shape;132;p17">
            <a:extLst>
              <a:ext uri="{FF2B5EF4-FFF2-40B4-BE49-F238E27FC236}">
                <a16:creationId xmlns:a16="http://schemas.microsoft.com/office/drawing/2014/main" id="{584625B3-B393-20D2-341E-D7A0F2054740}"/>
              </a:ext>
            </a:extLst>
          </p:cNvPr>
          <p:cNvPicPr preferRelativeResize="0"/>
          <p:nvPr/>
        </p:nvPicPr>
        <p:blipFill>
          <a:blip r:embed="rId3">
            <a:alphaModFix/>
          </a:blip>
          <a:stretch>
            <a:fillRect/>
          </a:stretch>
        </p:blipFill>
        <p:spPr>
          <a:xfrm>
            <a:off x="6153152" y="4025849"/>
            <a:ext cx="5682142" cy="2780032"/>
          </a:xfrm>
          <a:prstGeom prst="rect">
            <a:avLst/>
          </a:prstGeom>
          <a:noFill/>
          <a:ln>
            <a:noFill/>
          </a:ln>
        </p:spPr>
      </p:pic>
      <p:pic>
        <p:nvPicPr>
          <p:cNvPr id="8" name="Picture 7">
            <a:extLst>
              <a:ext uri="{FF2B5EF4-FFF2-40B4-BE49-F238E27FC236}">
                <a16:creationId xmlns:a16="http://schemas.microsoft.com/office/drawing/2014/main" id="{7CE06FA3-3249-2148-0F99-FFB8A0E7CF80}"/>
              </a:ext>
            </a:extLst>
          </p:cNvPr>
          <p:cNvPicPr>
            <a:picLocks noChangeAspect="1"/>
          </p:cNvPicPr>
          <p:nvPr/>
        </p:nvPicPr>
        <p:blipFill>
          <a:blip r:embed="rId4"/>
          <a:stretch>
            <a:fillRect/>
          </a:stretch>
        </p:blipFill>
        <p:spPr>
          <a:xfrm>
            <a:off x="9239250" y="59268"/>
            <a:ext cx="2819400" cy="577712"/>
          </a:xfrm>
          <a:prstGeom prst="rect">
            <a:avLst/>
          </a:prstGeom>
        </p:spPr>
      </p:pic>
    </p:spTree>
    <p:extLst>
      <p:ext uri="{BB962C8B-B14F-4D97-AF65-F5344CB8AC3E}">
        <p14:creationId xmlns:p14="http://schemas.microsoft.com/office/powerpoint/2010/main" val="173697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1C1366-694C-8C8F-8143-6775848853BE}"/>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Keynote speakers</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pic>
        <p:nvPicPr>
          <p:cNvPr id="14" name="Picture 13">
            <a:extLst>
              <a:ext uri="{FF2B5EF4-FFF2-40B4-BE49-F238E27FC236}">
                <a16:creationId xmlns:a16="http://schemas.microsoft.com/office/drawing/2014/main" id="{8D72110D-2D90-2C43-1666-6750F8527311}"/>
              </a:ext>
            </a:extLst>
          </p:cNvPr>
          <p:cNvPicPr>
            <a:picLocks noChangeAspect="1"/>
          </p:cNvPicPr>
          <p:nvPr/>
        </p:nvPicPr>
        <p:blipFill>
          <a:blip r:embed="rId3"/>
          <a:stretch>
            <a:fillRect/>
          </a:stretch>
        </p:blipFill>
        <p:spPr>
          <a:xfrm>
            <a:off x="9239250" y="59268"/>
            <a:ext cx="2819400" cy="577712"/>
          </a:xfrm>
          <a:prstGeom prst="rect">
            <a:avLst/>
          </a:prstGeom>
        </p:spPr>
      </p:pic>
      <p:pic>
        <p:nvPicPr>
          <p:cNvPr id="7" name="Picture 6">
            <a:extLst>
              <a:ext uri="{FF2B5EF4-FFF2-40B4-BE49-F238E27FC236}">
                <a16:creationId xmlns:a16="http://schemas.microsoft.com/office/drawing/2014/main" id="{A2E8252E-0712-4DEE-2825-2CAEC9129482}"/>
              </a:ext>
            </a:extLst>
          </p:cNvPr>
          <p:cNvPicPr>
            <a:picLocks noChangeAspect="1"/>
          </p:cNvPicPr>
          <p:nvPr/>
        </p:nvPicPr>
        <p:blipFill>
          <a:blip r:embed="rId4"/>
          <a:stretch>
            <a:fillRect/>
          </a:stretch>
        </p:blipFill>
        <p:spPr>
          <a:xfrm>
            <a:off x="7123409" y="2090899"/>
            <a:ext cx="2642480" cy="312877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52A55AAB-910C-B5EA-9106-66F1673CE19D}"/>
              </a:ext>
            </a:extLst>
          </p:cNvPr>
          <p:cNvSpPr txBox="1"/>
          <p:nvPr/>
        </p:nvSpPr>
        <p:spPr>
          <a:xfrm>
            <a:off x="6258662" y="5466856"/>
            <a:ext cx="4371974" cy="954107"/>
          </a:xfrm>
          <a:prstGeom prst="rect">
            <a:avLst/>
          </a:prstGeom>
          <a:noFill/>
        </p:spPr>
        <p:txBody>
          <a:bodyPr wrap="square">
            <a:spAutoFit/>
          </a:bodyPr>
          <a:lstStyle/>
          <a:p>
            <a:pPr marL="0" marR="0" lvl="0" indent="0" algn="ctr" defTabSz="914400" rtl="0" eaLnBrk="1" fontAlgn="base" latinLnBrk="0" hangingPunct="1">
              <a:lnSpc>
                <a:spcPct val="100000"/>
              </a:lnSpc>
              <a:spcBef>
                <a:spcPts val="1200"/>
              </a:spcBef>
              <a:spcAft>
                <a:spcPts val="300"/>
              </a:spcAft>
              <a:buClrTx/>
              <a:buSzTx/>
              <a:buFontTx/>
              <a:buNone/>
              <a:tabLst/>
              <a:defRPr/>
            </a:pPr>
            <a:r>
              <a:rPr kumimoji="0" lang="en-GB" sz="2800" b="0" i="1"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TG Dental – The value of benchmarking for Dental AI</a:t>
            </a:r>
            <a:endParaRPr kumimoji="0" lang="en-GB" sz="2000" b="0" i="1"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p:txBody>
      </p:sp>
      <p:sp>
        <p:nvSpPr>
          <p:cNvPr id="24" name="TextBox 23">
            <a:extLst>
              <a:ext uri="{FF2B5EF4-FFF2-40B4-BE49-F238E27FC236}">
                <a16:creationId xmlns:a16="http://schemas.microsoft.com/office/drawing/2014/main" id="{B19188FF-188F-CA60-4E7D-11AC198179D2}"/>
              </a:ext>
            </a:extLst>
          </p:cNvPr>
          <p:cNvSpPr txBox="1"/>
          <p:nvPr/>
        </p:nvSpPr>
        <p:spPr>
          <a:xfrm>
            <a:off x="1195069" y="5466856"/>
            <a:ext cx="3874792" cy="954107"/>
          </a:xfrm>
          <a:prstGeom prst="rect">
            <a:avLst/>
          </a:prstGeom>
          <a:noFill/>
        </p:spPr>
        <p:txBody>
          <a:bodyPr wrap="square">
            <a:spAutoFit/>
          </a:bodyPr>
          <a:lstStyle/>
          <a:p>
            <a:pPr marL="0" marR="0" lvl="0" indent="0" algn="ctr" defTabSz="914400" rtl="0" eaLnBrk="1" fontAlgn="base" latinLnBrk="0" hangingPunct="1">
              <a:lnSpc>
                <a:spcPct val="100000"/>
              </a:lnSpc>
              <a:spcBef>
                <a:spcPts val="1200"/>
              </a:spcBef>
              <a:spcAft>
                <a:spcPts val="300"/>
              </a:spcAft>
              <a:buClrTx/>
              <a:buSzTx/>
              <a:buFontTx/>
              <a:buNone/>
              <a:tabLst/>
              <a:defRPr/>
            </a:pPr>
            <a:r>
              <a:rPr kumimoji="0" lang="en-GB" sz="2800" b="0" i="1"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AI in Dentistry: More precise or not?</a:t>
            </a:r>
            <a:endParaRPr kumimoji="0" lang="en-GB" sz="2000" b="0" i="1"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p:txBody>
      </p:sp>
      <p:sp>
        <p:nvSpPr>
          <p:cNvPr id="26" name="TextBox 25">
            <a:extLst>
              <a:ext uri="{FF2B5EF4-FFF2-40B4-BE49-F238E27FC236}">
                <a16:creationId xmlns:a16="http://schemas.microsoft.com/office/drawing/2014/main" id="{88339E7E-7601-2690-C510-E3D77BE46BF6}"/>
              </a:ext>
            </a:extLst>
          </p:cNvPr>
          <p:cNvSpPr txBox="1"/>
          <p:nvPr/>
        </p:nvSpPr>
        <p:spPr>
          <a:xfrm>
            <a:off x="1615044" y="1252788"/>
            <a:ext cx="39557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Prof Falk </a:t>
            </a: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Schwendicke</a:t>
            </a:r>
            <a:endPar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Charité</a:t>
            </a: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 </a:t>
            </a: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Universitätsmedizin</a:t>
            </a: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Berlin, Germany</a:t>
            </a:r>
            <a:b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b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4A31DA5-081C-B08A-54D1-9C7FDCB3F3E1}"/>
              </a:ext>
            </a:extLst>
          </p:cNvPr>
          <p:cNvSpPr txBox="1"/>
          <p:nvPr/>
        </p:nvSpPr>
        <p:spPr>
          <a:xfrm>
            <a:off x="7123409" y="1252788"/>
            <a:ext cx="39354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Dr </a:t>
            </a: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rer</a:t>
            </a: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t>
            </a: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nat</a:t>
            </a: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Joachim </a:t>
            </a: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Krois</a:t>
            </a:r>
            <a:endPar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dentalXrai</a:t>
            </a:r>
            <a:r>
              <a:rPr kumimoji="0" lang="en-GB" sz="1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Germany</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218" name="Picture 2" descr="Univ.-Prof. Dr. med. dent. Falk Schwendicke: Abteilung Orale ...">
            <a:extLst>
              <a:ext uri="{FF2B5EF4-FFF2-40B4-BE49-F238E27FC236}">
                <a16:creationId xmlns:a16="http://schemas.microsoft.com/office/drawing/2014/main" id="{5E054548-F3EF-7F57-2656-68E88CD6C2F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95965" y="2090899"/>
            <a:ext cx="2757403" cy="3128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4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32039D6A-8AA1-4080-D6EB-749D3B8FFD0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EA099AE-9392-B72C-C0D9-2B42B86D0707}"/>
              </a:ext>
            </a:extLst>
          </p:cNvPr>
          <p:cNvSpPr txBox="1"/>
          <p:nvPr/>
        </p:nvSpPr>
        <p:spPr>
          <a:xfrm>
            <a:off x="435940" y="2282337"/>
            <a:ext cx="5402178"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Lunch break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b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Reconvening at 14:50 EEST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Breakout room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HTTPS://REMOTE.ITU.INT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a:t>
            </a:r>
            <a:r>
              <a:rPr kumimoji="0" lang="en-GB" sz="2000" b="0" i="0" u="none" strike="noStrike" kern="1200" cap="none" spc="0" normalizeH="0" baseline="0" noProof="0" dirty="0" err="1">
                <a:ln>
                  <a:noFill/>
                </a:ln>
                <a:solidFill>
                  <a:prstClr val="black"/>
                </a:solidFill>
                <a:effectLst/>
                <a:uLnTx/>
                <a:uFillTx/>
                <a:latin typeface="Avenir Next Condensed" panose="020B0506020202020204" pitchFamily="34" charset="0"/>
                <a:ea typeface="+mn-ea"/>
                <a:cs typeface="+mn-cs"/>
              </a:rPr>
              <a:t>www.autodontics.com</a:t>
            </a: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a:t>
            </a:r>
            <a:r>
              <a:rPr kumimoji="0" lang="en-GB" sz="2000" b="0" i="0" u="none" strike="noStrike" kern="1200" cap="none" spc="0" normalizeH="0" baseline="0" noProof="0" dirty="0" err="1">
                <a:ln>
                  <a:noFill/>
                </a:ln>
                <a:solidFill>
                  <a:prstClr val="black"/>
                </a:solidFill>
                <a:effectLst/>
                <a:uLnTx/>
                <a:uFillTx/>
                <a:latin typeface="Avenir Next Condensed" panose="020B0506020202020204" pitchFamily="34" charset="0"/>
                <a:ea typeface="+mn-ea"/>
                <a:cs typeface="+mn-cs"/>
              </a:rPr>
              <a:t>tgdentalsymposium</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5" name="TextBox 4">
            <a:extLst>
              <a:ext uri="{FF2B5EF4-FFF2-40B4-BE49-F238E27FC236}">
                <a16:creationId xmlns:a16="http://schemas.microsoft.com/office/drawing/2014/main" id="{6EB6EC33-FB38-618C-2FF9-C746640D72D5}"/>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00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32039D6A-8AA1-4080-D6EB-749D3B8FFD0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66149BB-A192-F61D-268A-17EB6458B710}"/>
              </a:ext>
            </a:extLst>
          </p:cNvPr>
          <p:cNvSpPr txBox="1"/>
          <p:nvPr/>
        </p:nvSpPr>
        <p:spPr>
          <a:xfrm>
            <a:off x="435940" y="2282337"/>
            <a:ext cx="5402178"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Coffee  break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b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Reconvening at 15:50 EEST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Breakout room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HTTPS://REMOTE.ITU.INT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a:t>
            </a:r>
            <a:r>
              <a:rPr kumimoji="0" lang="en-GB" sz="2000" b="0" i="0" u="none" strike="noStrike" kern="1200" cap="none" spc="0" normalizeH="0" baseline="0" noProof="0" dirty="0" err="1">
                <a:ln>
                  <a:noFill/>
                </a:ln>
                <a:solidFill>
                  <a:prstClr val="black"/>
                </a:solidFill>
                <a:effectLst/>
                <a:uLnTx/>
                <a:uFillTx/>
                <a:latin typeface="Avenir Next Condensed" panose="020B0506020202020204" pitchFamily="34" charset="0"/>
                <a:ea typeface="+mn-ea"/>
                <a:cs typeface="+mn-cs"/>
              </a:rPr>
              <a:t>www.autodontics.com</a:t>
            </a:r>
            <a:r>
              <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a:t>
            </a:r>
            <a:r>
              <a:rPr kumimoji="0" lang="en-GB" sz="2000" b="0" i="0" u="none" strike="noStrike" kern="1200" cap="none" spc="0" normalizeH="0" baseline="0" noProof="0" dirty="0" err="1">
                <a:ln>
                  <a:noFill/>
                </a:ln>
                <a:solidFill>
                  <a:prstClr val="black"/>
                </a:solidFill>
                <a:effectLst/>
                <a:uLnTx/>
                <a:uFillTx/>
                <a:latin typeface="Avenir Next Condensed" panose="020B0506020202020204" pitchFamily="34" charset="0"/>
                <a:ea typeface="+mn-ea"/>
                <a:cs typeface="+mn-cs"/>
              </a:rPr>
              <a:t>tgdentalsymposium</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5" name="TextBox 4">
            <a:extLst>
              <a:ext uri="{FF2B5EF4-FFF2-40B4-BE49-F238E27FC236}">
                <a16:creationId xmlns:a16="http://schemas.microsoft.com/office/drawing/2014/main" id="{B6CABDBA-2589-0C74-0436-6001C5A7DF01}"/>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88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10;&#10;Description automatically generated">
            <a:extLst>
              <a:ext uri="{FF2B5EF4-FFF2-40B4-BE49-F238E27FC236}">
                <a16:creationId xmlns:a16="http://schemas.microsoft.com/office/drawing/2014/main" id="{738310E9-4EEE-0E69-905D-66F37C9B050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E75D6E-35AF-15D0-4307-35EB6EC2962E}"/>
              </a:ext>
            </a:extLst>
          </p:cNvPr>
          <p:cNvSpPr txBox="1"/>
          <p:nvPr/>
        </p:nvSpPr>
        <p:spPr>
          <a:xfrm>
            <a:off x="384181" y="4853008"/>
            <a:ext cx="5402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HTTPS://REMOTE.ITU.INT </a:t>
            </a:r>
            <a:endParaRPr kumimoji="0" lang="en-GB" sz="44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5" name="TextBox 4">
            <a:extLst>
              <a:ext uri="{FF2B5EF4-FFF2-40B4-BE49-F238E27FC236}">
                <a16:creationId xmlns:a16="http://schemas.microsoft.com/office/drawing/2014/main" id="{D93599E8-6A34-A221-2181-3FD6311166B0}"/>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04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application&#10;&#10;Description automatically generated">
            <a:extLst>
              <a:ext uri="{FF2B5EF4-FFF2-40B4-BE49-F238E27FC236}">
                <a16:creationId xmlns:a16="http://schemas.microsoft.com/office/drawing/2014/main" id="{C5B2600A-24F9-48CE-6186-9E115637B86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66D249E-A3AF-0287-F733-DB964C811C05}"/>
              </a:ext>
            </a:extLst>
          </p:cNvPr>
          <p:cNvSpPr txBox="1"/>
          <p:nvPr/>
        </p:nvSpPr>
        <p:spPr>
          <a:xfrm>
            <a:off x="693823" y="2637923"/>
            <a:ext cx="540217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2022/09/19</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1</a:t>
            </a:r>
            <a:r>
              <a:rPr kumimoji="0" lang="en-GB" sz="3600" b="1" i="0" u="none" strike="noStrike" kern="1200" cap="none" spc="0" normalizeH="0" baseline="30000" noProof="0" dirty="0">
                <a:ln>
                  <a:noFill/>
                </a:ln>
                <a:solidFill>
                  <a:srgbClr val="051E33"/>
                </a:solidFill>
                <a:effectLst/>
                <a:uLnTx/>
                <a:uFillTx/>
                <a:latin typeface="Avenir Next Condensed" panose="020B0506020202020204" pitchFamily="34" charset="0"/>
                <a:ea typeface="+mn-ea"/>
                <a:cs typeface="+mn-cs"/>
              </a:rPr>
              <a:t>st</a:t>
            </a: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 TG DENTAL SYMPOSIUM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N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ow"/>
                <a:ea typeface="+mn-ea"/>
                <a:cs typeface="+mn-cs"/>
              </a:rPr>
              <a:t>BIOMEDICUM HELSINKI</a:t>
            </a:r>
            <a:br>
              <a:rPr kumimoji="0" lang="en-GB" sz="1800" b="1" i="0" u="none" strike="noStrike" kern="1200" cap="none" spc="0" normalizeH="0" baseline="0" noProof="0" dirty="0">
                <a:ln>
                  <a:noFill/>
                </a:ln>
                <a:solidFill>
                  <a:prstClr val="black"/>
                </a:solidFill>
                <a:effectLst/>
                <a:uLnTx/>
                <a:uFillTx/>
                <a:latin typeface="Now"/>
                <a:ea typeface="+mn-ea"/>
                <a:cs typeface="+mn-cs"/>
              </a:rPr>
            </a:br>
            <a:r>
              <a:rPr kumimoji="0" lang="en-GB" sz="1800" b="1" i="0" u="none" strike="noStrike" kern="1200" cap="none" spc="0" normalizeH="0" baseline="0" noProof="0" dirty="0">
                <a:ln>
                  <a:noFill/>
                </a:ln>
                <a:solidFill>
                  <a:prstClr val="black"/>
                </a:solidFill>
                <a:effectLst/>
                <a:uLnTx/>
                <a:uFillTx/>
                <a:latin typeface="Now"/>
                <a:ea typeface="+mn-ea"/>
                <a:cs typeface="+mn-cs"/>
              </a:rPr>
              <a:t>THE ACADEMIC MEDICAL CENTER HELSINKI HAARTMANINKATU 8, 00290 HELSINKI , FINLAND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N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ow"/>
                <a:ea typeface="+mn-ea"/>
                <a:cs typeface="+mn-cs"/>
              </a:rPr>
              <a:t>HTTPS://REMOTE.ITU.INT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8" name="TextBox 7">
            <a:extLst>
              <a:ext uri="{FF2B5EF4-FFF2-40B4-BE49-F238E27FC236}">
                <a16:creationId xmlns:a16="http://schemas.microsoft.com/office/drawing/2014/main" id="{2677542E-1562-1CE8-68E2-3F670959C60C}"/>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32003-C1D5-CD4D-8017-224870DA2B8D}"/>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Who are we?</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4" name="AutoShape 2">
            <a:extLst>
              <a:ext uri="{FF2B5EF4-FFF2-40B4-BE49-F238E27FC236}">
                <a16:creationId xmlns:a16="http://schemas.microsoft.com/office/drawing/2014/main" id="{B384615F-0883-B693-7944-F18033901A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a:extLst>
              <a:ext uri="{FF2B5EF4-FFF2-40B4-BE49-F238E27FC236}">
                <a16:creationId xmlns:a16="http://schemas.microsoft.com/office/drawing/2014/main" id="{FB26F3E7-D271-2BAB-6790-6D12ED92B59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B9EC94-3094-CB4F-F445-A035520A45B6}"/>
              </a:ext>
            </a:extLst>
          </p:cNvPr>
          <p:cNvSpPr txBox="1"/>
          <p:nvPr/>
        </p:nvSpPr>
        <p:spPr>
          <a:xfrm>
            <a:off x="453192" y="1030594"/>
            <a:ext cx="5642808" cy="5147563"/>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Topic group: Dental Diagnostics and Digital Dentistry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 topic group is a community of stakeholders from the medical and AI communities with a shared interest in a topic. The objectives of the topic group is manifold:</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provide a forum for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open communication</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among various stakeholders,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agree upon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benchmarking tasks</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of this topic and scoring metrics,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facilitate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the collection of high-quality labelled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from different sources,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clarify the input and output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format of the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define and set-up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technical benchmarking infrastructure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and</a:t>
            </a:r>
          </a:p>
        </p:txBody>
      </p:sp>
      <p:pic>
        <p:nvPicPr>
          <p:cNvPr id="10" name="Google Shape;131;p17">
            <a:extLst>
              <a:ext uri="{FF2B5EF4-FFF2-40B4-BE49-F238E27FC236}">
                <a16:creationId xmlns:a16="http://schemas.microsoft.com/office/drawing/2014/main" id="{BFEFC57E-8082-BBBD-91B8-BF910B4DF567}"/>
              </a:ext>
            </a:extLst>
          </p:cNvPr>
          <p:cNvPicPr preferRelativeResize="0"/>
          <p:nvPr/>
        </p:nvPicPr>
        <p:blipFill rotWithShape="1">
          <a:blip r:embed="rId2">
            <a:alphaModFix/>
          </a:blip>
          <a:srcRect l="-1345" t="7494" r="-1334" b="-1647"/>
          <a:stretch/>
        </p:blipFill>
        <p:spPr>
          <a:xfrm>
            <a:off x="6262688" y="723273"/>
            <a:ext cx="5642808" cy="5497747"/>
          </a:xfrm>
          <a:prstGeom prst="rect">
            <a:avLst/>
          </a:prstGeom>
          <a:noFill/>
          <a:ln>
            <a:noFill/>
          </a:ln>
        </p:spPr>
      </p:pic>
      <p:pic>
        <p:nvPicPr>
          <p:cNvPr id="16" name="Picture 15">
            <a:extLst>
              <a:ext uri="{FF2B5EF4-FFF2-40B4-BE49-F238E27FC236}">
                <a16:creationId xmlns:a16="http://schemas.microsoft.com/office/drawing/2014/main" id="{61C74BAA-773D-E321-E947-C99C39D8A1FC}"/>
              </a:ext>
            </a:extLst>
          </p:cNvPr>
          <p:cNvPicPr>
            <a:picLocks noChangeAspect="1"/>
          </p:cNvPicPr>
          <p:nvPr/>
        </p:nvPicPr>
        <p:blipFill>
          <a:blip r:embed="rId3"/>
          <a:stretch>
            <a:fillRect/>
          </a:stretch>
        </p:blipFill>
        <p:spPr>
          <a:xfrm>
            <a:off x="9239250" y="59268"/>
            <a:ext cx="2819400" cy="577712"/>
          </a:xfrm>
          <a:prstGeom prst="rect">
            <a:avLst/>
          </a:prstGeom>
        </p:spPr>
      </p:pic>
    </p:spTree>
    <p:extLst>
      <p:ext uri="{BB962C8B-B14F-4D97-AF65-F5344CB8AC3E}">
        <p14:creationId xmlns:p14="http://schemas.microsoft.com/office/powerpoint/2010/main" val="284424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32003-C1D5-CD4D-8017-224870DA2B8D}"/>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Who are we?</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4" name="AutoShape 2">
            <a:extLst>
              <a:ext uri="{FF2B5EF4-FFF2-40B4-BE49-F238E27FC236}">
                <a16:creationId xmlns:a16="http://schemas.microsoft.com/office/drawing/2014/main" id="{B384615F-0883-B693-7944-F18033901A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a:extLst>
              <a:ext uri="{FF2B5EF4-FFF2-40B4-BE49-F238E27FC236}">
                <a16:creationId xmlns:a16="http://schemas.microsoft.com/office/drawing/2014/main" id="{FB26F3E7-D271-2BAB-6790-6D12ED92B59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B9EC94-3094-CB4F-F445-A035520A45B6}"/>
              </a:ext>
            </a:extLst>
          </p:cNvPr>
          <p:cNvSpPr txBox="1"/>
          <p:nvPr/>
        </p:nvSpPr>
        <p:spPr>
          <a:xfrm>
            <a:off x="453192" y="1030594"/>
            <a:ext cx="5642808" cy="5147563"/>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Topic group: Dental Diagnostics and Digital Dentistry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 topic group is a community of stakeholders from the medical and AI communities with a shared interest in a topic. The objectives of the topic group is manifold:</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provide a forum for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open communication</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among various stakeholders,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agree upon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benchmarking tasks</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of this topic and scoring metrics,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facilitate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the collection of high-quality labelled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from different sources,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clarify the input and output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format of the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define and set-up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technical benchmarking infrastructure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and</a:t>
            </a:r>
          </a:p>
        </p:txBody>
      </p:sp>
      <p:pic>
        <p:nvPicPr>
          <p:cNvPr id="2" name="Google Shape;125;p17">
            <a:extLst>
              <a:ext uri="{FF2B5EF4-FFF2-40B4-BE49-F238E27FC236}">
                <a16:creationId xmlns:a16="http://schemas.microsoft.com/office/drawing/2014/main" id="{FAAD2D33-3386-A75A-55B3-D78CFFCA9E51}"/>
              </a:ext>
            </a:extLst>
          </p:cNvPr>
          <p:cNvPicPr preferRelativeResize="0"/>
          <p:nvPr/>
        </p:nvPicPr>
        <p:blipFill>
          <a:blip r:embed="rId2">
            <a:alphaModFix/>
          </a:blip>
          <a:stretch>
            <a:fillRect/>
          </a:stretch>
        </p:blipFill>
        <p:spPr>
          <a:xfrm>
            <a:off x="5812741" y="551252"/>
            <a:ext cx="5909614" cy="2853935"/>
          </a:xfrm>
          <a:prstGeom prst="rect">
            <a:avLst/>
          </a:prstGeom>
          <a:noFill/>
          <a:ln>
            <a:noFill/>
          </a:ln>
        </p:spPr>
      </p:pic>
      <p:sp>
        <p:nvSpPr>
          <p:cNvPr id="6" name="Google Shape;130;p17">
            <a:extLst>
              <a:ext uri="{FF2B5EF4-FFF2-40B4-BE49-F238E27FC236}">
                <a16:creationId xmlns:a16="http://schemas.microsoft.com/office/drawing/2014/main" id="{F51640C5-2984-6B98-F1BE-AD4D5EB88B28}"/>
              </a:ext>
            </a:extLst>
          </p:cNvPr>
          <p:cNvSpPr txBox="1"/>
          <p:nvPr/>
        </p:nvSpPr>
        <p:spPr>
          <a:xfrm>
            <a:off x="6538158" y="3405187"/>
            <a:ext cx="5048250" cy="492412"/>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Condensed" panose="020B0506020202020204" pitchFamily="34" charset="0"/>
                <a:ea typeface="Calibri"/>
                <a:cs typeface="Calibri"/>
                <a:sym typeface="Calibri"/>
              </a:rPr>
              <a:t>48 members / 20 countries / 5 continents</a:t>
            </a:r>
          </a:p>
        </p:txBody>
      </p:sp>
      <p:pic>
        <p:nvPicPr>
          <p:cNvPr id="7" name="Google Shape;132;p17">
            <a:extLst>
              <a:ext uri="{FF2B5EF4-FFF2-40B4-BE49-F238E27FC236}">
                <a16:creationId xmlns:a16="http://schemas.microsoft.com/office/drawing/2014/main" id="{584625B3-B393-20D2-341E-D7A0F2054740}"/>
              </a:ext>
            </a:extLst>
          </p:cNvPr>
          <p:cNvPicPr preferRelativeResize="0"/>
          <p:nvPr/>
        </p:nvPicPr>
        <p:blipFill>
          <a:blip r:embed="rId3">
            <a:alphaModFix/>
          </a:blip>
          <a:stretch>
            <a:fillRect/>
          </a:stretch>
        </p:blipFill>
        <p:spPr>
          <a:xfrm>
            <a:off x="6153152" y="4025849"/>
            <a:ext cx="5682142" cy="2780032"/>
          </a:xfrm>
          <a:prstGeom prst="rect">
            <a:avLst/>
          </a:prstGeom>
          <a:noFill/>
          <a:ln>
            <a:noFill/>
          </a:ln>
        </p:spPr>
      </p:pic>
      <p:pic>
        <p:nvPicPr>
          <p:cNvPr id="8" name="Picture 7">
            <a:extLst>
              <a:ext uri="{FF2B5EF4-FFF2-40B4-BE49-F238E27FC236}">
                <a16:creationId xmlns:a16="http://schemas.microsoft.com/office/drawing/2014/main" id="{7CE06FA3-3249-2148-0F99-FFB8A0E7CF80}"/>
              </a:ext>
            </a:extLst>
          </p:cNvPr>
          <p:cNvPicPr>
            <a:picLocks noChangeAspect="1"/>
          </p:cNvPicPr>
          <p:nvPr/>
        </p:nvPicPr>
        <p:blipFill>
          <a:blip r:embed="rId4"/>
          <a:stretch>
            <a:fillRect/>
          </a:stretch>
        </p:blipFill>
        <p:spPr>
          <a:xfrm>
            <a:off x="9239250" y="59268"/>
            <a:ext cx="2819400" cy="577712"/>
          </a:xfrm>
          <a:prstGeom prst="rect">
            <a:avLst/>
          </a:prstGeom>
        </p:spPr>
      </p:pic>
    </p:spTree>
    <p:extLst>
      <p:ext uri="{BB962C8B-B14F-4D97-AF65-F5344CB8AC3E}">
        <p14:creationId xmlns:p14="http://schemas.microsoft.com/office/powerpoint/2010/main" val="106813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09D9FD-A655-8059-0FBD-02ADD0AB8DA2}"/>
              </a:ext>
            </a:extLst>
          </p:cNvPr>
          <p:cNvPicPr>
            <a:picLocks noChangeAspect="1"/>
          </p:cNvPicPr>
          <p:nvPr/>
        </p:nvPicPr>
        <p:blipFill>
          <a:blip r:embed="rId3"/>
          <a:stretch>
            <a:fillRect/>
          </a:stretch>
        </p:blipFill>
        <p:spPr>
          <a:xfrm>
            <a:off x="546439" y="915930"/>
            <a:ext cx="8518810" cy="5791752"/>
          </a:xfrm>
          <a:prstGeom prst="rect">
            <a:avLst/>
          </a:prstGeom>
        </p:spPr>
      </p:pic>
      <p:sp>
        <p:nvSpPr>
          <p:cNvPr id="3" name="TextBox 2">
            <a:extLst>
              <a:ext uri="{FF2B5EF4-FFF2-40B4-BE49-F238E27FC236}">
                <a16:creationId xmlns:a16="http://schemas.microsoft.com/office/drawing/2014/main" id="{C9732003-C1D5-CD4D-8017-224870DA2B8D}"/>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Timetable</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pic>
        <p:nvPicPr>
          <p:cNvPr id="4" name="Picture 3">
            <a:extLst>
              <a:ext uri="{FF2B5EF4-FFF2-40B4-BE49-F238E27FC236}">
                <a16:creationId xmlns:a16="http://schemas.microsoft.com/office/drawing/2014/main" id="{75163721-BC20-6CD5-72D9-D4099DDA3F3C}"/>
              </a:ext>
            </a:extLst>
          </p:cNvPr>
          <p:cNvPicPr>
            <a:picLocks noChangeAspect="1"/>
          </p:cNvPicPr>
          <p:nvPr/>
        </p:nvPicPr>
        <p:blipFill>
          <a:blip r:embed="rId4"/>
          <a:stretch>
            <a:fillRect/>
          </a:stretch>
        </p:blipFill>
        <p:spPr>
          <a:xfrm>
            <a:off x="9239250" y="59268"/>
            <a:ext cx="2819400" cy="577712"/>
          </a:xfrm>
          <a:prstGeom prst="rect">
            <a:avLst/>
          </a:prstGeom>
        </p:spPr>
      </p:pic>
      <p:sp>
        <p:nvSpPr>
          <p:cNvPr id="5" name="TextBox 4">
            <a:extLst>
              <a:ext uri="{FF2B5EF4-FFF2-40B4-BE49-F238E27FC236}">
                <a16:creationId xmlns:a16="http://schemas.microsoft.com/office/drawing/2014/main" id="{99329231-7EC9-6413-70A1-5D5187080FDA}"/>
              </a:ext>
            </a:extLst>
          </p:cNvPr>
          <p:cNvSpPr txBox="1"/>
          <p:nvPr/>
        </p:nvSpPr>
        <p:spPr>
          <a:xfrm rot="16200000">
            <a:off x="-438057" y="3028410"/>
            <a:ext cx="1527469" cy="369332"/>
          </a:xfrm>
          <a:prstGeom prst="rect">
            <a:avLst/>
          </a:prstGeom>
          <a:solidFill>
            <a:schemeClr val="accent2">
              <a:lumMod val="40000"/>
              <a:lumOff val="6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Breakout room A</a:t>
            </a:r>
          </a:p>
        </p:txBody>
      </p:sp>
      <p:sp>
        <p:nvSpPr>
          <p:cNvPr id="6" name="TextBox 5">
            <a:extLst>
              <a:ext uri="{FF2B5EF4-FFF2-40B4-BE49-F238E27FC236}">
                <a16:creationId xmlns:a16="http://schemas.microsoft.com/office/drawing/2014/main" id="{9DF0DE70-E1A7-717D-61F0-B426EB77EE7D}"/>
              </a:ext>
            </a:extLst>
          </p:cNvPr>
          <p:cNvSpPr txBox="1"/>
          <p:nvPr/>
        </p:nvSpPr>
        <p:spPr>
          <a:xfrm rot="16200000">
            <a:off x="-442545" y="1435202"/>
            <a:ext cx="1536446" cy="369332"/>
          </a:xfrm>
          <a:prstGeom prst="rect">
            <a:avLst/>
          </a:prstGeom>
          <a:solidFill>
            <a:schemeClr val="accent6">
              <a:lumMod val="40000"/>
              <a:lumOff val="6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Breakout room B</a:t>
            </a:r>
          </a:p>
        </p:txBody>
      </p:sp>
      <p:sp>
        <p:nvSpPr>
          <p:cNvPr id="7" name="TextBox 6">
            <a:extLst>
              <a:ext uri="{FF2B5EF4-FFF2-40B4-BE49-F238E27FC236}">
                <a16:creationId xmlns:a16="http://schemas.microsoft.com/office/drawing/2014/main" id="{5D056BEB-8B05-EBEC-8A83-32B58FB71132}"/>
              </a:ext>
            </a:extLst>
          </p:cNvPr>
          <p:cNvSpPr txBox="1"/>
          <p:nvPr/>
        </p:nvSpPr>
        <p:spPr>
          <a:xfrm rot="16200000">
            <a:off x="-870338" y="5111321"/>
            <a:ext cx="2392029" cy="369332"/>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Breakout room B</a:t>
            </a:r>
          </a:p>
        </p:txBody>
      </p:sp>
      <p:sp>
        <p:nvSpPr>
          <p:cNvPr id="8" name="Rectangle 7">
            <a:extLst>
              <a:ext uri="{FF2B5EF4-FFF2-40B4-BE49-F238E27FC236}">
                <a16:creationId xmlns:a16="http://schemas.microsoft.com/office/drawing/2014/main" id="{9B8B78C1-DA48-4F12-BBD8-2A8BBC174F2B}"/>
              </a:ext>
            </a:extLst>
          </p:cNvPr>
          <p:cNvSpPr/>
          <p:nvPr/>
        </p:nvSpPr>
        <p:spPr>
          <a:xfrm>
            <a:off x="4314826" y="2300413"/>
            <a:ext cx="1385584" cy="288966"/>
          </a:xfrm>
          <a:prstGeom prst="rect">
            <a:avLst/>
          </a:prstGeom>
          <a:solidFill>
            <a:schemeClr val="accent5">
              <a:lumMod val="40000"/>
              <a:lumOff val="60000"/>
              <a:alpha val="418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7626BF1-8236-6C28-42CE-F2F3ABA76849}"/>
              </a:ext>
            </a:extLst>
          </p:cNvPr>
          <p:cNvSpPr/>
          <p:nvPr/>
        </p:nvSpPr>
        <p:spPr>
          <a:xfrm>
            <a:off x="4314826" y="3418461"/>
            <a:ext cx="1385584" cy="519114"/>
          </a:xfrm>
          <a:prstGeom prst="rect">
            <a:avLst/>
          </a:prstGeom>
          <a:solidFill>
            <a:schemeClr val="accent5">
              <a:lumMod val="40000"/>
              <a:lumOff val="60000"/>
              <a:alpha val="418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3E5EA12-9C91-549F-E36D-76E9B1194F9D}"/>
              </a:ext>
            </a:extLst>
          </p:cNvPr>
          <p:cNvSpPr/>
          <p:nvPr/>
        </p:nvSpPr>
        <p:spPr>
          <a:xfrm>
            <a:off x="4314825" y="6135037"/>
            <a:ext cx="1540545" cy="217125"/>
          </a:xfrm>
          <a:prstGeom prst="rect">
            <a:avLst/>
          </a:prstGeom>
          <a:solidFill>
            <a:schemeClr val="accent5">
              <a:lumMod val="40000"/>
              <a:lumOff val="60000"/>
              <a:alpha val="4188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6F8D22D3-3176-7EFC-AE70-C1247777F46F}"/>
              </a:ext>
            </a:extLst>
          </p:cNvPr>
          <p:cNvCxnSpPr/>
          <p:nvPr/>
        </p:nvCxnSpPr>
        <p:spPr>
          <a:xfrm>
            <a:off x="9177334" y="1281114"/>
            <a:ext cx="45918" cy="486405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7DF893-5C7B-C52C-C5F5-A4ADB3E456D9}"/>
              </a:ext>
            </a:extLst>
          </p:cNvPr>
          <p:cNvSpPr txBox="1"/>
          <p:nvPr/>
        </p:nvSpPr>
        <p:spPr>
          <a:xfrm>
            <a:off x="9371433" y="974063"/>
            <a:ext cx="2628067" cy="5570756"/>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Q&amp;A</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If time permits after each presentation</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Otherwise panel discussion and/or during coffee breaks</a:t>
            </a:r>
          </a:p>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How?</a:t>
            </a:r>
            <a:endPar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[in person] Raise your hand</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[remote] Raise your virtual hand</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[all] Write down the question in the zoom chat and we try to accommodate</a:t>
            </a:r>
          </a:p>
        </p:txBody>
      </p:sp>
      <p:sp>
        <p:nvSpPr>
          <p:cNvPr id="15" name="TextBox 14">
            <a:extLst>
              <a:ext uri="{FF2B5EF4-FFF2-40B4-BE49-F238E27FC236}">
                <a16:creationId xmlns:a16="http://schemas.microsoft.com/office/drawing/2014/main" id="{EEA03F1B-0F2A-1390-60CA-4057F05BAEF1}"/>
              </a:ext>
            </a:extLst>
          </p:cNvPr>
          <p:cNvSpPr txBox="1"/>
          <p:nvPr/>
        </p:nvSpPr>
        <p:spPr>
          <a:xfrm>
            <a:off x="6096000" y="6334780"/>
            <a:ext cx="38791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venir Next Condensed" panose="020B0506020202020204" pitchFamily="34" charset="0"/>
                <a:ea typeface="+mn-ea"/>
                <a:cs typeface="+mn-cs"/>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50000"/>
                  </a:prstClr>
                </a:solidFill>
                <a:effectLst/>
                <a:uLnTx/>
                <a:uFillTx/>
                <a:latin typeface="Avenir Next Condensed" panose="020B0506020202020204" pitchFamily="34" charset="0"/>
                <a:ea typeface="+mn-ea"/>
                <a:cs typeface="+mn-cs"/>
              </a:rPr>
              <a:t>https://</a:t>
            </a:r>
            <a:r>
              <a:rPr kumimoji="0" lang="en-GB" sz="1400" b="0" i="0" u="none" strike="noStrike" kern="1200" cap="none" spc="0" normalizeH="0" baseline="0" noProof="0" dirty="0" err="1">
                <a:ln>
                  <a:noFill/>
                </a:ln>
                <a:solidFill>
                  <a:prstClr val="white">
                    <a:lumMod val="50000"/>
                  </a:prstClr>
                </a:solidFill>
                <a:effectLst/>
                <a:uLnTx/>
                <a:uFillTx/>
                <a:latin typeface="Avenir Next Condensed" panose="020B0506020202020204" pitchFamily="34" charset="0"/>
                <a:ea typeface="+mn-ea"/>
                <a:cs typeface="+mn-cs"/>
              </a:rPr>
              <a:t>www.autodontics.com</a:t>
            </a:r>
            <a:r>
              <a:rPr kumimoji="0" lang="en-GB" sz="1400" b="0" i="0" u="none" strike="noStrike" kern="1200" cap="none" spc="0" normalizeH="0" baseline="0" noProof="0" dirty="0">
                <a:ln>
                  <a:noFill/>
                </a:ln>
                <a:solidFill>
                  <a:prstClr val="white">
                    <a:lumMod val="50000"/>
                  </a:prstClr>
                </a:solidFill>
                <a:effectLst/>
                <a:uLnTx/>
                <a:uFillTx/>
                <a:latin typeface="Avenir Next Condensed" panose="020B0506020202020204" pitchFamily="34" charset="0"/>
                <a:ea typeface="+mn-ea"/>
                <a:cs typeface="+mn-cs"/>
              </a:rPr>
              <a:t>/</a:t>
            </a:r>
            <a:r>
              <a:rPr kumimoji="0" lang="en-GB" sz="1400" b="0" i="0" u="none" strike="noStrike" kern="1200" cap="none" spc="0" normalizeH="0" baseline="0" noProof="0" dirty="0" err="1">
                <a:ln>
                  <a:noFill/>
                </a:ln>
                <a:solidFill>
                  <a:prstClr val="white">
                    <a:lumMod val="50000"/>
                  </a:prstClr>
                </a:solidFill>
                <a:effectLst/>
                <a:uLnTx/>
                <a:uFillTx/>
                <a:latin typeface="Avenir Next Condensed" panose="020B0506020202020204" pitchFamily="34" charset="0"/>
                <a:ea typeface="+mn-ea"/>
                <a:cs typeface="+mn-cs"/>
              </a:rPr>
              <a:t>tgdentalsymposium</a:t>
            </a:r>
            <a:endParaRPr kumimoji="0" lang="en-GB" sz="1400" b="0" i="0" u="none" strike="noStrike" kern="1200" cap="none" spc="0" normalizeH="0" baseline="0" noProof="0" dirty="0">
              <a:ln>
                <a:noFill/>
              </a:ln>
              <a:solidFill>
                <a:prstClr val="white">
                  <a:lumMod val="50000"/>
                </a:prstClr>
              </a:solidFill>
              <a:effectLst/>
              <a:uLnTx/>
              <a:uFillTx/>
              <a:latin typeface="Avenir Next Condensed" panose="020B0506020202020204" pitchFamily="34" charset="0"/>
              <a:ea typeface="+mn-ea"/>
              <a:cs typeface="+mn-cs"/>
            </a:endParaRPr>
          </a:p>
        </p:txBody>
      </p:sp>
    </p:spTree>
    <p:extLst>
      <p:ext uri="{BB962C8B-B14F-4D97-AF65-F5344CB8AC3E}">
        <p14:creationId xmlns:p14="http://schemas.microsoft.com/office/powerpoint/2010/main" val="234508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1C1366-694C-8C8F-8143-6775848853BE}"/>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Get involved!</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9" name="TextBox 8">
            <a:extLst>
              <a:ext uri="{FF2B5EF4-FFF2-40B4-BE49-F238E27FC236}">
                <a16:creationId xmlns:a16="http://schemas.microsoft.com/office/drawing/2014/main" id="{4A0B69D2-1439-2F19-A0CB-57B9FF4E365A}"/>
              </a:ext>
            </a:extLst>
          </p:cNvPr>
          <p:cNvSpPr txBox="1"/>
          <p:nvPr/>
        </p:nvSpPr>
        <p:spPr>
          <a:xfrm>
            <a:off x="453192" y="1089958"/>
            <a:ext cx="772239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Prof Falk </a:t>
            </a:r>
            <a:r>
              <a:rPr kumimoji="0" lang="en-GB"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Schwendicke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t>
            </a:r>
            <a:r>
              <a:rPr kumimoji="0" lang="en-GB"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Charité</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 </a:t>
            </a:r>
            <a:r>
              <a:rPr kumimoji="0" lang="en-GB"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Universitätsmedizin</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Berlin, Germany</a:t>
            </a:r>
            <a:b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b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hlinkClick r:id="rId2"/>
              </a:rPr>
              <a:t>falk.schwendicke@charite.de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Joachim </a:t>
            </a:r>
            <a:r>
              <a:rPr kumimoji="0" lang="en-GB"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Krois</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t>
            </a:r>
            <a:r>
              <a:rPr kumimoji="0" lang="en-GB"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rPr>
              <a:t>dentalXrai</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Germany</a:t>
            </a:r>
            <a:b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b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hlinkClick r:id="rId3"/>
              </a:rPr>
              <a:t>joachim.krois@dentalxr.ai</a:t>
            </a:r>
            <a:endPar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pic>
        <p:nvPicPr>
          <p:cNvPr id="10" name="Picture 9">
            <a:extLst>
              <a:ext uri="{FF2B5EF4-FFF2-40B4-BE49-F238E27FC236}">
                <a16:creationId xmlns:a16="http://schemas.microsoft.com/office/drawing/2014/main" id="{7CF23417-346A-1F62-D789-71C6CDD09D0D}"/>
              </a:ext>
            </a:extLst>
          </p:cNvPr>
          <p:cNvPicPr>
            <a:picLocks noChangeAspect="1"/>
          </p:cNvPicPr>
          <p:nvPr/>
        </p:nvPicPr>
        <p:blipFill>
          <a:blip r:embed="rId4"/>
          <a:stretch>
            <a:fillRect/>
          </a:stretch>
        </p:blipFill>
        <p:spPr>
          <a:xfrm>
            <a:off x="4847258" y="2395612"/>
            <a:ext cx="2867994" cy="421652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B45615AC-AD88-7848-C230-A5F855BEBFE5}"/>
              </a:ext>
            </a:extLst>
          </p:cNvPr>
          <p:cNvSpPr txBox="1"/>
          <p:nvPr/>
        </p:nvSpPr>
        <p:spPr>
          <a:xfrm>
            <a:off x="4847258" y="1997796"/>
            <a:ext cx="2850357" cy="400110"/>
          </a:xfrm>
          <a:prstGeom prst="rect">
            <a:avLst/>
          </a:prstGeom>
          <a:noFill/>
        </p:spPr>
        <p:txBody>
          <a:bodyPr wrap="square">
            <a:spAutoFit/>
          </a:bodyPr>
          <a:lstStyle/>
          <a:p>
            <a:pPr marL="3175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venir Next Condensed" panose="020B0506020202020204" pitchFamily="34" charset="0"/>
                <a:ea typeface="+mn-ea"/>
                <a:cs typeface="+mn-cs"/>
                <a:hlinkClick r:id="rId5"/>
              </a:rPr>
              <a:t>CfTGP</a:t>
            </a:r>
            <a:r>
              <a:rPr kumimoji="0" lang="en-US"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hlinkClick r:id="rId5"/>
              </a:rPr>
              <a:t> (TG-Dental): P-010-A02</a:t>
            </a:r>
            <a:endParaRPr kumimoji="0" lang="en-US"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p:txBody>
      </p:sp>
      <p:pic>
        <p:nvPicPr>
          <p:cNvPr id="14" name="Picture 13">
            <a:extLst>
              <a:ext uri="{FF2B5EF4-FFF2-40B4-BE49-F238E27FC236}">
                <a16:creationId xmlns:a16="http://schemas.microsoft.com/office/drawing/2014/main" id="{8D72110D-2D90-2C43-1666-6750F8527311}"/>
              </a:ext>
            </a:extLst>
          </p:cNvPr>
          <p:cNvPicPr>
            <a:picLocks noChangeAspect="1"/>
          </p:cNvPicPr>
          <p:nvPr/>
        </p:nvPicPr>
        <p:blipFill>
          <a:blip r:embed="rId6"/>
          <a:stretch>
            <a:fillRect/>
          </a:stretch>
        </p:blipFill>
        <p:spPr>
          <a:xfrm>
            <a:off x="9239250" y="59268"/>
            <a:ext cx="2819400" cy="577712"/>
          </a:xfrm>
          <a:prstGeom prst="rect">
            <a:avLst/>
          </a:prstGeom>
        </p:spPr>
      </p:pic>
      <p:sp>
        <p:nvSpPr>
          <p:cNvPr id="16" name="TextBox 15">
            <a:extLst>
              <a:ext uri="{FF2B5EF4-FFF2-40B4-BE49-F238E27FC236}">
                <a16:creationId xmlns:a16="http://schemas.microsoft.com/office/drawing/2014/main" id="{33A2EAED-3947-30D5-C693-1603BEA5608C}"/>
              </a:ext>
            </a:extLst>
          </p:cNvPr>
          <p:cNvSpPr txBox="1"/>
          <p:nvPr/>
        </p:nvSpPr>
        <p:spPr>
          <a:xfrm>
            <a:off x="1055053" y="4439339"/>
            <a:ext cx="259318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DE" sz="18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hlinkClick r:id="rId7"/>
              </a:rPr>
              <a:t>https://www.autodontics.com/</a:t>
            </a:r>
            <a:endParaRPr kumimoji="0" lang="en-DE" sz="18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pic>
        <p:nvPicPr>
          <p:cNvPr id="18" name="Picture 17">
            <a:extLst>
              <a:ext uri="{FF2B5EF4-FFF2-40B4-BE49-F238E27FC236}">
                <a16:creationId xmlns:a16="http://schemas.microsoft.com/office/drawing/2014/main" id="{04E92F8E-E4C8-3B7C-EF4D-B5F1C8844C28}"/>
              </a:ext>
            </a:extLst>
          </p:cNvPr>
          <p:cNvPicPr>
            <a:picLocks noChangeAspect="1"/>
          </p:cNvPicPr>
          <p:nvPr/>
        </p:nvPicPr>
        <p:blipFill>
          <a:blip r:embed="rId8"/>
          <a:stretch>
            <a:fillRect/>
          </a:stretch>
        </p:blipFill>
        <p:spPr>
          <a:xfrm>
            <a:off x="8055397" y="926063"/>
            <a:ext cx="3575504" cy="5654495"/>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A8BE968E-9907-9C42-17D4-1F89DD4D57B6}"/>
              </a:ext>
            </a:extLst>
          </p:cNvPr>
          <p:cNvSpPr txBox="1"/>
          <p:nvPr/>
        </p:nvSpPr>
        <p:spPr>
          <a:xfrm>
            <a:off x="7918973" y="635302"/>
            <a:ext cx="3759675" cy="276999"/>
          </a:xfrm>
          <a:prstGeom prst="rect">
            <a:avLst/>
          </a:prstGeom>
          <a:noFill/>
        </p:spPr>
        <p:txBody>
          <a:bodyPr wrap="square">
            <a:spAutoFit/>
          </a:bodyPr>
          <a:lstStyle/>
          <a:p>
            <a:pPr marL="3175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hlinkClick r:id="rId9"/>
              </a:rPr>
              <a:t>https://www.itu.int/en/ITU-T/focusgroups/ai4h/Pages/default.aspx</a:t>
            </a:r>
            <a:endParaRPr kumimoji="0" lang="en-US" sz="12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endParaRPr>
          </a:p>
        </p:txBody>
      </p:sp>
      <p:sp>
        <p:nvSpPr>
          <p:cNvPr id="20" name="Oval 19">
            <a:extLst>
              <a:ext uri="{FF2B5EF4-FFF2-40B4-BE49-F238E27FC236}">
                <a16:creationId xmlns:a16="http://schemas.microsoft.com/office/drawing/2014/main" id="{2EA5FA11-2226-6D79-E817-FDB4DC25475B}"/>
              </a:ext>
            </a:extLst>
          </p:cNvPr>
          <p:cNvSpPr/>
          <p:nvPr/>
        </p:nvSpPr>
        <p:spPr>
          <a:xfrm>
            <a:off x="10205051" y="4684438"/>
            <a:ext cx="876884" cy="24063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65F1572F-6339-B3A4-E902-09CDB4496349}"/>
              </a:ext>
            </a:extLst>
          </p:cNvPr>
          <p:cNvPicPr>
            <a:picLocks noChangeAspect="1"/>
          </p:cNvPicPr>
          <p:nvPr/>
        </p:nvPicPr>
        <p:blipFill rotWithShape="1">
          <a:blip r:embed="rId10"/>
          <a:srcRect l="11482" t="26892" b="12800"/>
          <a:stretch/>
        </p:blipFill>
        <p:spPr>
          <a:xfrm rot="2091803">
            <a:off x="10531137" y="4571004"/>
            <a:ext cx="1752187" cy="226869"/>
          </a:xfrm>
          <a:prstGeom prst="rect">
            <a:avLst/>
          </a:prstGeom>
          <a:ln>
            <a:solidFill>
              <a:srgbClr val="FFC000"/>
            </a:solidFill>
          </a:ln>
        </p:spPr>
      </p:pic>
      <p:pic>
        <p:nvPicPr>
          <p:cNvPr id="23" name="Picture 22" descr="A picture containing accessory&#10;&#10;Description automatically generated">
            <a:extLst>
              <a:ext uri="{FF2B5EF4-FFF2-40B4-BE49-F238E27FC236}">
                <a16:creationId xmlns:a16="http://schemas.microsoft.com/office/drawing/2014/main" id="{96D7480D-7E37-30F8-2950-8499C191C6E8}"/>
              </a:ext>
            </a:extLst>
          </p:cNvPr>
          <p:cNvPicPr>
            <a:picLocks noChangeAspect="1"/>
          </p:cNvPicPr>
          <p:nvPr/>
        </p:nvPicPr>
        <p:blipFill>
          <a:blip r:embed="rId11"/>
          <a:stretch>
            <a:fillRect/>
          </a:stretch>
        </p:blipFill>
        <p:spPr>
          <a:xfrm>
            <a:off x="1852164" y="3331997"/>
            <a:ext cx="1107342" cy="1107342"/>
          </a:xfrm>
          <a:prstGeom prst="rect">
            <a:avLst/>
          </a:prstGeom>
        </p:spPr>
      </p:pic>
      <p:pic>
        <p:nvPicPr>
          <p:cNvPr id="4100" name="Picture 4">
            <a:extLst>
              <a:ext uri="{FF2B5EF4-FFF2-40B4-BE49-F238E27FC236}">
                <a16:creationId xmlns:a16="http://schemas.microsoft.com/office/drawing/2014/main" id="{D6A92107-F705-C966-674E-69BBA319B1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772" y="5218041"/>
            <a:ext cx="782846" cy="7828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F61B02A-63E6-A9D1-B104-69E872C232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8763" y="5307111"/>
            <a:ext cx="2370667" cy="60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6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38310E9-4EEE-0E69-905D-66F37C9B050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4E75D6E-35AF-15D0-4307-35EB6EC2962E}"/>
              </a:ext>
            </a:extLst>
          </p:cNvPr>
          <p:cNvSpPr txBox="1"/>
          <p:nvPr/>
        </p:nvSpPr>
        <p:spPr>
          <a:xfrm>
            <a:off x="384181" y="4853008"/>
            <a:ext cx="5402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rPr>
              <a:t>HTTPS://REMOTE.ITU.INT </a:t>
            </a:r>
            <a:endParaRPr kumimoji="0" lang="en-GB" sz="44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5" name="TextBox 4">
            <a:extLst>
              <a:ext uri="{FF2B5EF4-FFF2-40B4-BE49-F238E27FC236}">
                <a16:creationId xmlns:a16="http://schemas.microsoft.com/office/drawing/2014/main" id="{D93599E8-6A34-A221-2181-3FD6311166B0}"/>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9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C5B2600A-24F9-48CE-6186-9E115637B862}"/>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66D249E-A3AF-0287-F733-DB964C811C05}"/>
              </a:ext>
            </a:extLst>
          </p:cNvPr>
          <p:cNvSpPr txBox="1"/>
          <p:nvPr/>
        </p:nvSpPr>
        <p:spPr>
          <a:xfrm>
            <a:off x="693822" y="2052135"/>
            <a:ext cx="540217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2022/09/19</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1</a:t>
            </a:r>
            <a:r>
              <a:rPr kumimoji="0" lang="en-GB" sz="3600" b="1" i="0" u="none" strike="noStrike" kern="1200" cap="none" spc="0" normalizeH="0" baseline="30000" noProof="0" dirty="0">
                <a:ln>
                  <a:noFill/>
                </a:ln>
                <a:solidFill>
                  <a:srgbClr val="051E33"/>
                </a:solidFill>
                <a:effectLst/>
                <a:uLnTx/>
                <a:uFillTx/>
                <a:latin typeface="Avenir Next Condensed" panose="020B0506020202020204" pitchFamily="34" charset="0"/>
                <a:ea typeface="+mn-ea"/>
                <a:cs typeface="+mn-cs"/>
              </a:rPr>
              <a:t>st</a:t>
            </a: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 TG DENTAL SYMPOSIUM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Keynotes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N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ow"/>
                <a:ea typeface="+mn-ea"/>
                <a:cs typeface="+mn-cs"/>
              </a:rPr>
              <a:t>BIOMEDICUM HELSINKI</a:t>
            </a:r>
            <a:br>
              <a:rPr kumimoji="0" lang="en-GB" sz="1800" b="1" i="0" u="none" strike="noStrike" kern="1200" cap="none" spc="0" normalizeH="0" baseline="0" noProof="0" dirty="0">
                <a:ln>
                  <a:noFill/>
                </a:ln>
                <a:solidFill>
                  <a:prstClr val="black"/>
                </a:solidFill>
                <a:effectLst/>
                <a:uLnTx/>
                <a:uFillTx/>
                <a:latin typeface="Now"/>
                <a:ea typeface="+mn-ea"/>
                <a:cs typeface="+mn-cs"/>
              </a:rPr>
            </a:br>
            <a:r>
              <a:rPr kumimoji="0" lang="en-GB" sz="1800" b="1" i="0" u="none" strike="noStrike" kern="1200" cap="none" spc="0" normalizeH="0" baseline="0" noProof="0" dirty="0">
                <a:ln>
                  <a:noFill/>
                </a:ln>
                <a:solidFill>
                  <a:prstClr val="black"/>
                </a:solidFill>
                <a:effectLst/>
                <a:uLnTx/>
                <a:uFillTx/>
                <a:latin typeface="Now"/>
                <a:ea typeface="+mn-ea"/>
                <a:cs typeface="+mn-cs"/>
              </a:rPr>
              <a:t>THE ACADEMIC MEDICAL CENTER HELSINKI HAARTMANINKATU 8, 00290 HELSINKI , FINLAND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N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ow"/>
                <a:ea typeface="+mn-ea"/>
                <a:cs typeface="+mn-cs"/>
              </a:rPr>
              <a:t>HTTPS://REMOTE.ITU.INT </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2" name="TextBox 1">
            <a:extLst>
              <a:ext uri="{FF2B5EF4-FFF2-40B4-BE49-F238E27FC236}">
                <a16:creationId xmlns:a16="http://schemas.microsoft.com/office/drawing/2014/main" id="{653AA508-4D37-EA08-422A-F6CE39A27306}"/>
              </a:ext>
            </a:extLst>
          </p:cNvPr>
          <p:cNvSpPr txBox="1"/>
          <p:nvPr/>
        </p:nvSpPr>
        <p:spPr>
          <a:xfrm>
            <a:off x="1880558" y="6210387"/>
            <a:ext cx="33621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Urgency contact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hamdanai4h@gmail.com</a:t>
            </a:r>
            <a:endParaRPr kumimoji="0" lang="en-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97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32003-C1D5-CD4D-8017-224870DA2B8D}"/>
              </a:ext>
            </a:extLst>
          </p:cNvPr>
          <p:cNvSpPr txBox="1"/>
          <p:nvPr/>
        </p:nvSpPr>
        <p:spPr>
          <a:xfrm>
            <a:off x="453192" y="279733"/>
            <a:ext cx="54021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51E33"/>
                </a:solidFill>
                <a:effectLst/>
                <a:uLnTx/>
                <a:uFillTx/>
                <a:latin typeface="Avenir Next Condensed" panose="020B0506020202020204" pitchFamily="34" charset="0"/>
                <a:ea typeface="+mn-ea"/>
                <a:cs typeface="+mn-cs"/>
              </a:rPr>
              <a:t>Who are we?</a:t>
            </a:r>
            <a:endParaRPr kumimoji="0" lang="en-GB" sz="36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p:txBody>
      </p:sp>
      <p:sp>
        <p:nvSpPr>
          <p:cNvPr id="4" name="AutoShape 2">
            <a:extLst>
              <a:ext uri="{FF2B5EF4-FFF2-40B4-BE49-F238E27FC236}">
                <a16:creationId xmlns:a16="http://schemas.microsoft.com/office/drawing/2014/main" id="{B384615F-0883-B693-7944-F18033901A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a:extLst>
              <a:ext uri="{FF2B5EF4-FFF2-40B4-BE49-F238E27FC236}">
                <a16:creationId xmlns:a16="http://schemas.microsoft.com/office/drawing/2014/main" id="{FB26F3E7-D271-2BAB-6790-6D12ED92B59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B9EC94-3094-CB4F-F445-A035520A45B6}"/>
              </a:ext>
            </a:extLst>
          </p:cNvPr>
          <p:cNvSpPr txBox="1"/>
          <p:nvPr/>
        </p:nvSpPr>
        <p:spPr>
          <a:xfrm>
            <a:off x="453192" y="1030594"/>
            <a:ext cx="5642808" cy="5147563"/>
          </a:xfrm>
          <a:prstGeom prst="rect">
            <a:avLst/>
          </a:prstGeom>
          <a:noFill/>
        </p:spPr>
        <p:txBody>
          <a:bodyPr wrap="square">
            <a:spAutoFit/>
          </a:bodyPr>
          <a:lstStyle/>
          <a:p>
            <a:pPr marL="0" marR="0" lvl="0" indent="0" algn="l" defTabSz="914400" rtl="0" eaLnBrk="1" fontAlgn="base" latinLnBrk="0" hangingPunct="1">
              <a:lnSpc>
                <a:spcPct val="100000"/>
              </a:lnSpc>
              <a:spcBef>
                <a:spcPts val="1200"/>
              </a:spcBef>
              <a:spcAft>
                <a:spcPts val="3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Topic group: Dental Diagnostics and Digital Dentistry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 topic group is a community of stakeholders from the medical and AI communities with a shared interest in a topic. The objectives of the topic group is manifold:</a:t>
            </a:r>
            <a:endParaRPr kumimoji="0" lang="en-GB" sz="2000" b="0" i="0" u="none" strike="noStrike" kern="1200" cap="none" spc="0" normalizeH="0" baseline="0" noProof="0" dirty="0">
              <a:ln>
                <a:noFill/>
              </a:ln>
              <a:solidFill>
                <a:prstClr val="black"/>
              </a:solidFill>
              <a:effectLst/>
              <a:uLnTx/>
              <a:uFillTx/>
              <a:latin typeface="Avenir Next Condensed" panose="020B0506020202020204" pitchFamily="34" charset="0"/>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provide a forum for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open communication</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among various stakeholders,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agree upon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benchmarking tasks</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of this topic and scoring metrics,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facilitate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the collection of high-quality labelled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from different sources,</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clarify the input and output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format of the test data</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to define and set-up the </a:t>
            </a:r>
            <a:r>
              <a:rPr kumimoji="0" lang="en-GB" sz="2000" b="1"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technical benchmarking infrastructure</a:t>
            </a:r>
            <a:r>
              <a:rPr kumimoji="0" lang="en-GB" sz="2000" b="0" i="0" u="none" strike="noStrike" kern="1200" cap="none" spc="0" normalizeH="0" baseline="0" noProof="0" dirty="0">
                <a:ln>
                  <a:noFill/>
                </a:ln>
                <a:solidFill>
                  <a:srgbClr val="000000"/>
                </a:solidFill>
                <a:effectLst/>
                <a:uLnTx/>
                <a:uFillTx/>
                <a:latin typeface="Avenir Next Condensed" panose="020B0506020202020204" pitchFamily="34" charset="0"/>
                <a:ea typeface="+mn-ea"/>
                <a:cs typeface="+mn-cs"/>
              </a:rPr>
              <a:t>, and</a:t>
            </a:r>
          </a:p>
        </p:txBody>
      </p:sp>
      <p:pic>
        <p:nvPicPr>
          <p:cNvPr id="10" name="Google Shape;131;p17">
            <a:extLst>
              <a:ext uri="{FF2B5EF4-FFF2-40B4-BE49-F238E27FC236}">
                <a16:creationId xmlns:a16="http://schemas.microsoft.com/office/drawing/2014/main" id="{BFEFC57E-8082-BBBD-91B8-BF910B4DF567}"/>
              </a:ext>
            </a:extLst>
          </p:cNvPr>
          <p:cNvPicPr preferRelativeResize="0"/>
          <p:nvPr/>
        </p:nvPicPr>
        <p:blipFill rotWithShape="1">
          <a:blip r:embed="rId2">
            <a:alphaModFix/>
          </a:blip>
          <a:srcRect l="-1345" t="7494" r="-1334" b="-1647"/>
          <a:stretch/>
        </p:blipFill>
        <p:spPr>
          <a:xfrm>
            <a:off x="6262688" y="723273"/>
            <a:ext cx="5642808" cy="5497747"/>
          </a:xfrm>
          <a:prstGeom prst="rect">
            <a:avLst/>
          </a:prstGeom>
          <a:noFill/>
          <a:ln>
            <a:noFill/>
          </a:ln>
        </p:spPr>
      </p:pic>
      <p:pic>
        <p:nvPicPr>
          <p:cNvPr id="16" name="Picture 15">
            <a:extLst>
              <a:ext uri="{FF2B5EF4-FFF2-40B4-BE49-F238E27FC236}">
                <a16:creationId xmlns:a16="http://schemas.microsoft.com/office/drawing/2014/main" id="{61C74BAA-773D-E321-E947-C99C39D8A1FC}"/>
              </a:ext>
            </a:extLst>
          </p:cNvPr>
          <p:cNvPicPr>
            <a:picLocks noChangeAspect="1"/>
          </p:cNvPicPr>
          <p:nvPr/>
        </p:nvPicPr>
        <p:blipFill>
          <a:blip r:embed="rId3"/>
          <a:stretch>
            <a:fillRect/>
          </a:stretch>
        </p:blipFill>
        <p:spPr>
          <a:xfrm>
            <a:off x="9239250" y="59268"/>
            <a:ext cx="2819400" cy="577712"/>
          </a:xfrm>
          <a:prstGeom prst="rect">
            <a:avLst/>
          </a:prstGeom>
        </p:spPr>
      </p:pic>
    </p:spTree>
    <p:extLst>
      <p:ext uri="{BB962C8B-B14F-4D97-AF65-F5344CB8AC3E}">
        <p14:creationId xmlns:p14="http://schemas.microsoft.com/office/powerpoint/2010/main" val="3970029862"/>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C3AE2-C137-4F08-BAA5-86B1A88035E6}"/>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FGAI4H-P-000_PPT-Template-16x9 (1)</Template>
  <TotalTime>21</TotalTime>
  <Words>1155</Words>
  <Application>Microsoft Office PowerPoint</Application>
  <PresentationFormat>Widescreen</PresentationFormat>
  <Paragraphs>126</Paragraphs>
  <Slides>14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Arial</vt:lpstr>
      <vt:lpstr>Avenir Next Condensed</vt:lpstr>
      <vt:lpstr>Calibri</vt:lpstr>
      <vt:lpstr>Calibri Light</vt:lpstr>
      <vt:lpstr>Now</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Att.1 – Presentation – Introduction to the 1st TG Dental Symposium</dc:title>
  <dc:creator>TSB (HT)</dc:creator>
  <cp:lastModifiedBy>TSB (HT)</cp:lastModifiedBy>
  <cp:revision>2</cp:revision>
  <cp:lastPrinted>2019-04-04T08:49:31Z</cp:lastPrinted>
  <dcterms:created xsi:type="dcterms:W3CDTF">2022-09-22T08:44:25Z</dcterms:created>
  <dcterms:modified xsi:type="dcterms:W3CDTF">2022-09-22T09:59:49Z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