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1" r:id="rId6"/>
  </p:sldMasterIdLst>
  <p:notesMasterIdLst>
    <p:notesMasterId r:id="rId23"/>
  </p:notesMasterIdLst>
  <p:sldIdLst>
    <p:sldId id="256" r:id="rId7"/>
    <p:sldId id="1276" r:id="rId8"/>
    <p:sldId id="1330" r:id="rId9"/>
    <p:sldId id="1319" r:id="rId10"/>
    <p:sldId id="1320" r:id="rId11"/>
    <p:sldId id="259" r:id="rId12"/>
    <p:sldId id="1322" r:id="rId13"/>
    <p:sldId id="1323" r:id="rId14"/>
    <p:sldId id="1324" r:id="rId15"/>
    <p:sldId id="1325" r:id="rId16"/>
    <p:sldId id="1307" r:id="rId17"/>
    <p:sldId id="1309" r:id="rId18"/>
    <p:sldId id="1329" r:id="rId19"/>
    <p:sldId id="1313" r:id="rId20"/>
    <p:sldId id="1312" r:id="rId21"/>
    <p:sldId id="1283" r:id="rId22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7" name="Google Shape;1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050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442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1148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8113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5051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07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DFC79-30DA-484F-85C8-36E397180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3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7" name="Google Shape;1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370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7" name="Google Shape;1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370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45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7" name="Google Shape;1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357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7" name="Google Shape;1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13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659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E83871-E6AB-4BBF-8BED-302095872DF3}"/>
              </a:ext>
            </a:extLst>
          </p:cNvPr>
          <p:cNvCxnSpPr>
            <a:cxnSpLocks/>
          </p:cNvCxnSpPr>
          <p:nvPr userDrawn="1"/>
        </p:nvCxnSpPr>
        <p:spPr>
          <a:xfrm>
            <a:off x="4094239" y="0"/>
            <a:ext cx="0" cy="6447692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3F2548-D95C-4794-8DAE-3D051BA7FFD2}"/>
              </a:ext>
            </a:extLst>
          </p:cNvPr>
          <p:cNvCxnSpPr>
            <a:cxnSpLocks/>
          </p:cNvCxnSpPr>
          <p:nvPr userDrawn="1"/>
        </p:nvCxnSpPr>
        <p:spPr>
          <a:xfrm>
            <a:off x="8034727" y="43904"/>
            <a:ext cx="0" cy="617992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36412DD-BB40-4C5D-80F7-E85B84016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2506" y="0"/>
            <a:ext cx="5349494" cy="6858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F21B1B-E674-4F5F-B232-D09DCDA21B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" y="0"/>
            <a:ext cx="6842125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CC06B43-6665-48C4-AD6B-02C047CE31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0500" y="1308100"/>
            <a:ext cx="3414713" cy="1506220"/>
          </a:xfrm>
          <a:prstGeom prst="rect">
            <a:avLst/>
          </a:prstGeom>
        </p:spPr>
        <p:txBody>
          <a:bodyPr/>
          <a:lstStyle>
            <a:lvl1pPr algn="ctr">
              <a:defRPr sz="2400" i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268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AD100C-0F3E-4EEE-92E2-0F2AE7C0FE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475" y="373063"/>
            <a:ext cx="5364163" cy="5111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04040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BB37FC-9573-E541-A2B8-F2BA0D135BEA}"/>
              </a:ext>
            </a:extLst>
          </p:cNvPr>
          <p:cNvSpPr/>
          <p:nvPr userDrawn="1"/>
        </p:nvSpPr>
        <p:spPr>
          <a:xfrm>
            <a:off x="7429116" y="373063"/>
            <a:ext cx="974942" cy="974942"/>
          </a:xfrm>
          <a:prstGeom prst="rect">
            <a:avLst/>
          </a:prstGeom>
          <a:solidFill>
            <a:srgbClr val="00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7A5541-9747-DC45-BA0F-8D9B1C0EE4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0663" y="504396"/>
            <a:ext cx="734554" cy="6940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8201A2-DEE6-CF47-8009-9EDF7F07F7A9}"/>
              </a:ext>
            </a:extLst>
          </p:cNvPr>
          <p:cNvSpPr/>
          <p:nvPr userDrawn="1"/>
        </p:nvSpPr>
        <p:spPr>
          <a:xfrm>
            <a:off x="9622094" y="373063"/>
            <a:ext cx="974942" cy="974942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D0380-0615-AB41-BFC9-524F6F55BC0A}"/>
              </a:ext>
            </a:extLst>
          </p:cNvPr>
          <p:cNvSpPr/>
          <p:nvPr userDrawn="1"/>
        </p:nvSpPr>
        <p:spPr>
          <a:xfrm>
            <a:off x="10718583" y="373063"/>
            <a:ext cx="974942" cy="974942"/>
          </a:xfrm>
          <a:prstGeom prst="rect">
            <a:avLst/>
          </a:prstGeom>
          <a:solidFill>
            <a:srgbClr val="10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6A9492-3A5A-E54C-B549-616E27E52C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084" y="501330"/>
            <a:ext cx="705961" cy="7288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739C4E-FE05-A74C-BD77-828D227958DC}"/>
              </a:ext>
            </a:extLst>
          </p:cNvPr>
          <p:cNvSpPr/>
          <p:nvPr userDrawn="1"/>
        </p:nvSpPr>
        <p:spPr>
          <a:xfrm>
            <a:off x="8525605" y="373063"/>
            <a:ext cx="974942" cy="974942"/>
          </a:xfrm>
          <a:prstGeom prst="rect">
            <a:avLst/>
          </a:prstGeom>
          <a:solidFill>
            <a:srgbClr val="05A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D9AA87-1863-6B43-BC27-5653AE679D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47152" y="493541"/>
            <a:ext cx="732001" cy="7506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BE722B-761D-B344-8C10-779DD5C6BE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2290" y="551436"/>
            <a:ext cx="792190" cy="661419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8E91F33-12D0-7C46-B364-2C93258924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8475" y="1735015"/>
            <a:ext cx="10220108" cy="447821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8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E83871-E6AB-4BBF-8BED-302095872DF3}"/>
              </a:ext>
            </a:extLst>
          </p:cNvPr>
          <p:cNvCxnSpPr>
            <a:cxnSpLocks/>
          </p:cNvCxnSpPr>
          <p:nvPr userDrawn="1"/>
        </p:nvCxnSpPr>
        <p:spPr>
          <a:xfrm>
            <a:off x="4094239" y="0"/>
            <a:ext cx="0" cy="6447692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3F2548-D95C-4794-8DAE-3D051BA7FFD2}"/>
              </a:ext>
            </a:extLst>
          </p:cNvPr>
          <p:cNvCxnSpPr>
            <a:cxnSpLocks/>
          </p:cNvCxnSpPr>
          <p:nvPr userDrawn="1"/>
        </p:nvCxnSpPr>
        <p:spPr>
          <a:xfrm>
            <a:off x="8034727" y="43904"/>
            <a:ext cx="0" cy="617992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E47842FB-DBB1-4F51-BC2A-946616EBEE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713" y="384175"/>
            <a:ext cx="5646041" cy="5619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Google Shape;451;p12">
            <a:extLst>
              <a:ext uri="{FF2B5EF4-FFF2-40B4-BE49-F238E27FC236}">
                <a16:creationId xmlns:a16="http://schemas.microsoft.com/office/drawing/2014/main" id="{48F5EDA0-7203-41D3-8345-C37F1D03E304}"/>
              </a:ext>
            </a:extLst>
          </p:cNvPr>
          <p:cNvSpPr/>
          <p:nvPr userDrawn="1"/>
        </p:nvSpPr>
        <p:spPr>
          <a:xfrm>
            <a:off x="8897395" y="1618765"/>
            <a:ext cx="2786742" cy="1470141"/>
          </a:xfrm>
          <a:prstGeom prst="rect">
            <a:avLst/>
          </a:prstGeom>
          <a:solidFill>
            <a:srgbClr val="109A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42;p12">
            <a:extLst>
              <a:ext uri="{FF2B5EF4-FFF2-40B4-BE49-F238E27FC236}">
                <a16:creationId xmlns:a16="http://schemas.microsoft.com/office/drawing/2014/main" id="{54FD1152-F4C3-45DA-8D17-68AC0FEB3E80}"/>
              </a:ext>
            </a:extLst>
          </p:cNvPr>
          <p:cNvSpPr/>
          <p:nvPr userDrawn="1"/>
        </p:nvSpPr>
        <p:spPr>
          <a:xfrm>
            <a:off x="6094482" y="1618765"/>
            <a:ext cx="2723834" cy="1470141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62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36;p12">
            <a:extLst>
              <a:ext uri="{FF2B5EF4-FFF2-40B4-BE49-F238E27FC236}">
                <a16:creationId xmlns:a16="http://schemas.microsoft.com/office/drawing/2014/main" id="{7722C9E4-C2BE-4A40-816D-C980DBF10A3F}"/>
              </a:ext>
            </a:extLst>
          </p:cNvPr>
          <p:cNvSpPr/>
          <p:nvPr userDrawn="1"/>
        </p:nvSpPr>
        <p:spPr>
          <a:xfrm>
            <a:off x="3243334" y="1618765"/>
            <a:ext cx="2776832" cy="1495065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10000" y="10000"/>
                </a:moveTo>
                <a:lnTo>
                  <a:pt x="1" y="10000"/>
                </a:lnTo>
                <a:cubicBezTo>
                  <a:pt x="1" y="6667"/>
                  <a:pt x="0" y="3333"/>
                  <a:pt x="0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10000" y="10000"/>
                </a:lnTo>
                <a:close/>
              </a:path>
            </a:pathLst>
          </a:custGeom>
          <a:solidFill>
            <a:srgbClr val="05AD7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455;p12">
            <a:extLst>
              <a:ext uri="{FF2B5EF4-FFF2-40B4-BE49-F238E27FC236}">
                <a16:creationId xmlns:a16="http://schemas.microsoft.com/office/drawing/2014/main" id="{994B68AD-E5DF-454B-8C9C-DCF695F9549A}"/>
              </a:ext>
            </a:extLst>
          </p:cNvPr>
          <p:cNvSpPr/>
          <p:nvPr userDrawn="1"/>
        </p:nvSpPr>
        <p:spPr>
          <a:xfrm>
            <a:off x="491370" y="1618765"/>
            <a:ext cx="2666674" cy="1495065"/>
          </a:xfrm>
          <a:custGeom>
            <a:avLst/>
            <a:gdLst/>
            <a:ahLst/>
            <a:cxnLst/>
            <a:rect l="l" t="t" r="r" b="b"/>
            <a:pathLst>
              <a:path w="10053" h="10000" extrusionOk="0">
                <a:moveTo>
                  <a:pt x="10000" y="0"/>
                </a:moveTo>
                <a:cubicBezTo>
                  <a:pt x="10018" y="3316"/>
                  <a:pt x="10035" y="6632"/>
                  <a:pt x="10053" y="9948"/>
                </a:cubicBezTo>
                <a:lnTo>
                  <a:pt x="0" y="10000"/>
                </a:lnTo>
                <a:lnTo>
                  <a:pt x="0" y="0"/>
                </a:lnTo>
                <a:lnTo>
                  <a:pt x="10000" y="0"/>
                </a:lnTo>
                <a:lnTo>
                  <a:pt x="10000" y="0"/>
                </a:lnTo>
                <a:close/>
              </a:path>
            </a:pathLst>
          </a:custGeom>
          <a:solidFill>
            <a:srgbClr val="00538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0476AF3-33B4-4CF6-AA8E-C083F8893D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0423" y="2353835"/>
            <a:ext cx="2508567" cy="3794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FFEB305-91AE-4383-94A4-1FA5057006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7864" y="3554464"/>
            <a:ext cx="2650180" cy="753375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200" b="0">
                <a:solidFill>
                  <a:srgbClr val="404040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5BCF2E8-D7A9-40F2-B55A-AD74CF5B3B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496" y="1784717"/>
            <a:ext cx="2508567" cy="3794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459BDE2-98A8-49D8-8C4A-E5DA676420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53407" y="2353835"/>
            <a:ext cx="2508567" cy="3794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5EE050A-9673-4C93-BA0F-B2C3899BF3C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47480" y="1784717"/>
            <a:ext cx="2508567" cy="3794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F9963B-D429-463A-A681-5CCD5D6C747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16209" y="2348598"/>
            <a:ext cx="2508567" cy="3794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3564C87-2B70-4405-A1A1-AAF385DD41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10282" y="1779480"/>
            <a:ext cx="2508567" cy="3794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3CD0312-0822-4129-9346-E17D098D956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99193" y="2348598"/>
            <a:ext cx="2508567" cy="3794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8C0C828-6EB1-4FF4-89BD-F94F3D2C84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993266" y="1779480"/>
            <a:ext cx="2508567" cy="3794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8D8E26C-28BD-491C-93B2-93237065066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268425" y="3554464"/>
            <a:ext cx="2751739" cy="753375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200" b="0">
                <a:solidFill>
                  <a:srgbClr val="404040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C612C4D-E384-4B31-95E1-5A13BB265F8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091738" y="3546621"/>
            <a:ext cx="2723827" cy="753375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200" b="0">
                <a:solidFill>
                  <a:srgbClr val="404040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2EF41D9-FC54-487A-BF07-C557E59F72C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97394" y="3546621"/>
            <a:ext cx="2786741" cy="753375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200" b="0">
                <a:solidFill>
                  <a:srgbClr val="404040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48B67A7-68C8-4EDF-8D4D-66DEFF175FB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80974" y="6447693"/>
            <a:ext cx="2032005" cy="28838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504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6FE972-DAAE-4D2F-8192-4D7CA9440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428218" cy="6858000"/>
          </a:xfrm>
          <a:prstGeom prst="rect">
            <a:avLst/>
          </a:prstGeom>
        </p:spPr>
      </p:pic>
      <p:sp>
        <p:nvSpPr>
          <p:cNvPr id="6" name="Slide Number Placeholder 57">
            <a:extLst>
              <a:ext uri="{FF2B5EF4-FFF2-40B4-BE49-F238E27FC236}">
                <a16:creationId xmlns:a16="http://schemas.microsoft.com/office/drawing/2014/main" id="{F3CB5560-33C6-C44F-AE01-47375A3A1FE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59091" y="6380937"/>
            <a:ext cx="1052510" cy="365125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‹#›</a:t>
            </a:fld>
            <a:endParaRPr lang="en-GB" sz="1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Slide Number Placeholder 57">
            <a:extLst>
              <a:ext uri="{FF2B5EF4-FFF2-40B4-BE49-F238E27FC236}">
                <a16:creationId xmlns:a16="http://schemas.microsoft.com/office/drawing/2014/main" id="{2D62D5FB-800F-DF4F-9EA8-BEA0DD4F0026}"/>
              </a:ext>
            </a:extLst>
          </p:cNvPr>
          <p:cNvSpPr txBox="1">
            <a:spLocks/>
          </p:cNvSpPr>
          <p:nvPr userDrawn="1"/>
        </p:nvSpPr>
        <p:spPr>
          <a:xfrm>
            <a:off x="180399" y="6380936"/>
            <a:ext cx="27863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en-GB" sz="1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B31E2-A2FD-41F0-B65A-6FD1C69C4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763" y="404813"/>
            <a:ext cx="3603625" cy="1046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FE8572-A23D-4DB0-B103-F2B054D4E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250" y="1740530"/>
            <a:ext cx="3603625" cy="54547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D21E3F-9E45-4D12-971C-66210F91E7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8218" y="-580"/>
            <a:ext cx="6763782" cy="6858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C2102C-C176-4027-B2FC-92B7B9706E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28218" y="0"/>
            <a:ext cx="2435089" cy="4870176"/>
          </a:xfrm>
          <a:prstGeom prst="rect">
            <a:avLst/>
          </a:prstGeom>
        </p:spPr>
      </p:pic>
      <p:sp>
        <p:nvSpPr>
          <p:cNvPr id="13" name="Chord 12">
            <a:extLst>
              <a:ext uri="{FF2B5EF4-FFF2-40B4-BE49-F238E27FC236}">
                <a16:creationId xmlns:a16="http://schemas.microsoft.com/office/drawing/2014/main" id="{C76E1F22-B9E7-45BF-BE38-17C6B8BFBFF0}"/>
              </a:ext>
            </a:extLst>
          </p:cNvPr>
          <p:cNvSpPr/>
          <p:nvPr userDrawn="1"/>
        </p:nvSpPr>
        <p:spPr>
          <a:xfrm flipH="1">
            <a:off x="6641835" y="5179979"/>
            <a:ext cx="1142748" cy="1146422"/>
          </a:xfrm>
          <a:prstGeom prst="chord">
            <a:avLst>
              <a:gd name="adj1" fmla="val 15902175"/>
              <a:gd name="adj2" fmla="val 15888143"/>
            </a:avLst>
          </a:prstGeom>
          <a:solidFill>
            <a:srgbClr val="9BD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EE39241-A2C3-4D8F-B088-7C3316F35B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54582" y="-174058"/>
            <a:ext cx="7338285" cy="7115281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5A14F7-5C6A-664F-AE84-DF773958C6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50" y="5545911"/>
            <a:ext cx="2096086" cy="6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3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48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690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92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2792CB-EE5F-4042-BF73-593FE08E86D9}"/>
              </a:ext>
            </a:extLst>
          </p:cNvPr>
          <p:cNvSpPr txBox="1"/>
          <p:nvPr userDrawn="1"/>
        </p:nvSpPr>
        <p:spPr>
          <a:xfrm>
            <a:off x="11115040" y="6410960"/>
            <a:ext cx="822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20B299-8AA8-47B6-B2FB-EFF3B90374D2}" type="slidenum">
              <a:rPr lang="en-GB" sz="1000" smtClean="0">
                <a:solidFill>
                  <a:srgbClr val="3F3F3F"/>
                </a:solidFill>
                <a:latin typeface="Noto Sans" panose="020B0502040504020204"/>
              </a:rPr>
              <a:t>‹#›</a:t>
            </a:fld>
            <a:endParaRPr lang="en-GB" sz="1000" dirty="0">
              <a:solidFill>
                <a:srgbClr val="3F3F3F"/>
              </a:solidFill>
              <a:latin typeface="Noto Sans" panose="020B050204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8056025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5284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isa@who.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who.int/publications/i/item/978924004079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who.org/courses/ethics-ai?locale=e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who.int/publications/i/item/978924002920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049758" y="935321"/>
            <a:ext cx="195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FGAI4H-P-045-A02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833336" y="1304653"/>
            <a:ext cx="3175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Helsinki, 20-22 September 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14047"/>
              </p:ext>
            </p:extLst>
          </p:nvPr>
        </p:nvGraphicFramePr>
        <p:xfrm>
          <a:off x="1790700" y="3247161"/>
          <a:ext cx="8401049" cy="2080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47648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57821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WHO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Att.2 – Presentation -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Overview of the Ethics and Governance of AI4H</a:t>
                      </a: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Andreas Reis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reisa@who.int</a:t>
                      </a:r>
                      <a:r>
                        <a:rPr lang="en-GB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This PPT contains a presentation from the workshop on AI for health on “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Guidance of Ethics and Governance of Artificial Intelligence for Health”.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3AFE8545-54DC-9AD6-4597-230A6796B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0"/>
          <a:stretch/>
        </p:blipFill>
        <p:spPr bwMode="auto">
          <a:xfrm>
            <a:off x="-13252" y="4975414"/>
            <a:ext cx="12192000" cy="191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9" name="Google Shape;169;p4"/>
          <p:cNvGrpSpPr/>
          <p:nvPr/>
        </p:nvGrpSpPr>
        <p:grpSpPr>
          <a:xfrm>
            <a:off x="457605" y="355599"/>
            <a:ext cx="193527" cy="5867690"/>
            <a:chOff x="298581" y="355599"/>
            <a:chExt cx="193527" cy="5867690"/>
          </a:xfrm>
        </p:grpSpPr>
        <p:sp>
          <p:nvSpPr>
            <p:cNvPr id="170" name="Google Shape;170;p4"/>
            <p:cNvSpPr/>
            <p:nvPr/>
          </p:nvSpPr>
          <p:spPr>
            <a:xfrm>
              <a:off x="298583" y="355599"/>
              <a:ext cx="193525" cy="1466923"/>
            </a:xfrm>
            <a:prstGeom prst="rect">
              <a:avLst/>
            </a:prstGeom>
            <a:solidFill>
              <a:srgbClr val="005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 flipH="1">
              <a:off x="298582" y="1822522"/>
              <a:ext cx="193526" cy="1466922"/>
            </a:xfrm>
            <a:prstGeom prst="rect">
              <a:avLst/>
            </a:prstGeom>
            <a:solidFill>
              <a:srgbClr val="07AD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98581" y="3286261"/>
              <a:ext cx="193524" cy="1470106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98581" y="4753183"/>
              <a:ext cx="193524" cy="1470106"/>
            </a:xfrm>
            <a:prstGeom prst="rect">
              <a:avLst/>
            </a:prstGeom>
            <a:solidFill>
              <a:srgbClr val="0E9A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4"/>
          <p:cNvSpPr/>
          <p:nvPr/>
        </p:nvSpPr>
        <p:spPr>
          <a:xfrm>
            <a:off x="1075037" y="567965"/>
            <a:ext cx="643108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tkinson Hyperlegible"/>
              </a:rPr>
              <a:t>Considerations (Checklists)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tkinson Hyperlegible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445806C-3DF0-BBEC-C6E3-19D89C6A8B6B}"/>
              </a:ext>
            </a:extLst>
          </p:cNvPr>
          <p:cNvSpPr txBox="1">
            <a:spLocks/>
          </p:cNvSpPr>
          <p:nvPr/>
        </p:nvSpPr>
        <p:spPr>
          <a:xfrm>
            <a:off x="975553" y="1881020"/>
            <a:ext cx="11216447" cy="281048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CH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57DA6089-8C7F-112A-2F68-C3BCB7A915B1}"/>
              </a:ext>
            </a:extLst>
          </p:cNvPr>
          <p:cNvSpPr txBox="1">
            <a:spLocks/>
          </p:cNvSpPr>
          <p:nvPr/>
        </p:nvSpPr>
        <p:spPr>
          <a:xfrm>
            <a:off x="1075037" y="1669473"/>
            <a:ext cx="10388093" cy="1914525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Guidance document includes considerations with practical steps to assist with implementation.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Checklists for specific target audiences: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	Designers (programmers)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	Ministries of Health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	Providers (hospital systems and health-care professionals)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Noto Sans" panose="020B0502040504020204"/>
              <a:ea typeface="+mn-ea"/>
              <a:cs typeface="Arial"/>
              <a:sym typeface="Arial"/>
            </a:endParaRPr>
          </a:p>
        </p:txBody>
      </p:sp>
      <p:sp>
        <p:nvSpPr>
          <p:cNvPr id="12" name="Slide Number Placeholder 57">
            <a:extLst>
              <a:ext uri="{FF2B5EF4-FFF2-40B4-BE49-F238E27FC236}">
                <a16:creationId xmlns:a16="http://schemas.microsoft.com/office/drawing/2014/main" id="{17FA0C9C-4894-B743-E2F6-0DAE8541C73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59091" y="6380937"/>
            <a:ext cx="10525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94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7;p2">
            <a:extLst>
              <a:ext uri="{FF2B5EF4-FFF2-40B4-BE49-F238E27FC236}">
                <a16:creationId xmlns:a16="http://schemas.microsoft.com/office/drawing/2014/main" id="{2D230906-C179-9F43-B494-41C5ED46B268}"/>
              </a:ext>
            </a:extLst>
          </p:cNvPr>
          <p:cNvSpPr/>
          <p:nvPr/>
        </p:nvSpPr>
        <p:spPr>
          <a:xfrm>
            <a:off x="5327374" y="562697"/>
            <a:ext cx="579808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Calibri"/>
              </a:rPr>
              <a:t>Dissemination &amp; Implementation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B7C36-B4EA-8B44-9819-4D64FF29FB90}"/>
              </a:ext>
            </a:extLst>
          </p:cNvPr>
          <p:cNvSpPr/>
          <p:nvPr/>
        </p:nvSpPr>
        <p:spPr>
          <a:xfrm>
            <a:off x="424071" y="1272945"/>
            <a:ext cx="10535020" cy="304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Briefings to WHO Member States, global health agencies, private sector, and civil society on findings, recommendations, and ways forward.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New tools to facilitate uptake (e.g., model legislation, online curriculum)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Examine application of AI for health with specific therapeutic areas or social determinants of health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20" name="Slide Number Placeholder 57">
            <a:extLst>
              <a:ext uri="{FF2B5EF4-FFF2-40B4-BE49-F238E27FC236}">
                <a16:creationId xmlns:a16="http://schemas.microsoft.com/office/drawing/2014/main" id="{0A9296AF-3E37-844E-A90D-1E8DDD1F394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59091" y="6380937"/>
            <a:ext cx="10525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1089E6-7A24-964E-878B-5CBF37692992}"/>
              </a:ext>
            </a:extLst>
          </p:cNvPr>
          <p:cNvGrpSpPr/>
          <p:nvPr/>
        </p:nvGrpSpPr>
        <p:grpSpPr>
          <a:xfrm>
            <a:off x="11291819" y="352416"/>
            <a:ext cx="193527" cy="5867690"/>
            <a:chOff x="298581" y="355599"/>
            <a:chExt cx="193527" cy="58676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01F3F4-2974-2E4E-AE09-64EA29C79ECC}"/>
                </a:ext>
              </a:extLst>
            </p:cNvPr>
            <p:cNvSpPr/>
            <p:nvPr/>
          </p:nvSpPr>
          <p:spPr>
            <a:xfrm>
              <a:off x="298583" y="355599"/>
              <a:ext cx="193525" cy="1466923"/>
            </a:xfrm>
            <a:prstGeom prst="rect">
              <a:avLst/>
            </a:prstGeom>
            <a:solidFill>
              <a:srgbClr val="005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08032-D02B-E541-A69D-CDE158587485}"/>
                </a:ext>
              </a:extLst>
            </p:cNvPr>
            <p:cNvSpPr/>
            <p:nvPr/>
          </p:nvSpPr>
          <p:spPr>
            <a:xfrm flipH="1">
              <a:off x="298582" y="1822522"/>
              <a:ext cx="193526" cy="1466922"/>
            </a:xfrm>
            <a:prstGeom prst="rect">
              <a:avLst/>
            </a:prstGeom>
            <a:solidFill>
              <a:srgbClr val="07A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090ADC-B0E8-A648-9719-AC484DF41DA4}"/>
                </a:ext>
              </a:extLst>
            </p:cNvPr>
            <p:cNvSpPr/>
            <p:nvPr/>
          </p:nvSpPr>
          <p:spPr>
            <a:xfrm>
              <a:off x="298581" y="3286261"/>
              <a:ext cx="193524" cy="1470106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FA09B0-2FBA-0B46-A357-869FC4D2B66C}"/>
                </a:ext>
              </a:extLst>
            </p:cNvPr>
            <p:cNvSpPr/>
            <p:nvPr/>
          </p:nvSpPr>
          <p:spPr>
            <a:xfrm>
              <a:off x="298581" y="4753183"/>
              <a:ext cx="193524" cy="1470106"/>
            </a:xfrm>
            <a:prstGeom prst="rect">
              <a:avLst/>
            </a:prstGeom>
            <a:solidFill>
              <a:srgbClr val="0E9A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901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7;p2">
            <a:extLst>
              <a:ext uri="{FF2B5EF4-FFF2-40B4-BE49-F238E27FC236}">
                <a16:creationId xmlns:a16="http://schemas.microsoft.com/office/drawing/2014/main" id="{2D230906-C179-9F43-B494-41C5ED46B268}"/>
              </a:ext>
            </a:extLst>
          </p:cNvPr>
          <p:cNvSpPr/>
          <p:nvPr/>
        </p:nvSpPr>
        <p:spPr>
          <a:xfrm>
            <a:off x="5327374" y="562697"/>
            <a:ext cx="579808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Calibri"/>
              </a:rPr>
              <a:t>Dissemination &amp; Implementation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B7C36-B4EA-8B44-9819-4D64FF29FB90}"/>
              </a:ext>
            </a:extLst>
          </p:cNvPr>
          <p:cNvSpPr/>
          <p:nvPr/>
        </p:nvSpPr>
        <p:spPr>
          <a:xfrm>
            <a:off x="4200944" y="1567708"/>
            <a:ext cx="6994594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Collaboration with Healthy Ageing Unit at WHO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Policy brief on Ageism and AI launched (February 2022)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Examines the use of artificial intelligence (AI) in medicine and public health for older people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Conditions in which AI can exacerbate or introduce new forms of ageism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Legal, non-legal and technical measures that can be used to minimize the risk of ageism in AI and maximize AI’s benefits for older people  </a:t>
            </a:r>
          </a:p>
        </p:txBody>
      </p:sp>
      <p:sp>
        <p:nvSpPr>
          <p:cNvPr id="20" name="Slide Number Placeholder 57">
            <a:extLst>
              <a:ext uri="{FF2B5EF4-FFF2-40B4-BE49-F238E27FC236}">
                <a16:creationId xmlns:a16="http://schemas.microsoft.com/office/drawing/2014/main" id="{0A9296AF-3E37-844E-A90D-1E8DDD1F394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59091" y="6380937"/>
            <a:ext cx="10525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1089E6-7A24-964E-878B-5CBF37692992}"/>
              </a:ext>
            </a:extLst>
          </p:cNvPr>
          <p:cNvGrpSpPr/>
          <p:nvPr/>
        </p:nvGrpSpPr>
        <p:grpSpPr>
          <a:xfrm>
            <a:off x="11291819" y="352416"/>
            <a:ext cx="193527" cy="5867690"/>
            <a:chOff x="298581" y="355599"/>
            <a:chExt cx="193527" cy="58676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01F3F4-2974-2E4E-AE09-64EA29C79ECC}"/>
                </a:ext>
              </a:extLst>
            </p:cNvPr>
            <p:cNvSpPr/>
            <p:nvPr/>
          </p:nvSpPr>
          <p:spPr>
            <a:xfrm>
              <a:off x="298583" y="355599"/>
              <a:ext cx="193525" cy="1466923"/>
            </a:xfrm>
            <a:prstGeom prst="rect">
              <a:avLst/>
            </a:prstGeom>
            <a:solidFill>
              <a:srgbClr val="005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08032-D02B-E541-A69D-CDE158587485}"/>
                </a:ext>
              </a:extLst>
            </p:cNvPr>
            <p:cNvSpPr/>
            <p:nvPr/>
          </p:nvSpPr>
          <p:spPr>
            <a:xfrm flipH="1">
              <a:off x="298582" y="1822522"/>
              <a:ext cx="193526" cy="1466922"/>
            </a:xfrm>
            <a:prstGeom prst="rect">
              <a:avLst/>
            </a:prstGeom>
            <a:solidFill>
              <a:srgbClr val="07A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090ADC-B0E8-A648-9719-AC484DF41DA4}"/>
                </a:ext>
              </a:extLst>
            </p:cNvPr>
            <p:cNvSpPr/>
            <p:nvPr/>
          </p:nvSpPr>
          <p:spPr>
            <a:xfrm>
              <a:off x="298581" y="3286261"/>
              <a:ext cx="193524" cy="1470106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FA09B0-2FBA-0B46-A357-869FC4D2B66C}"/>
                </a:ext>
              </a:extLst>
            </p:cNvPr>
            <p:cNvSpPr/>
            <p:nvPr/>
          </p:nvSpPr>
          <p:spPr>
            <a:xfrm>
              <a:off x="298581" y="4753183"/>
              <a:ext cx="193524" cy="1470106"/>
            </a:xfrm>
            <a:prstGeom prst="rect">
              <a:avLst/>
            </a:prstGeom>
            <a:solidFill>
              <a:srgbClr val="0E9A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2" name="Picture 2" descr="Ageism in artificial intelligence for health">
            <a:extLst>
              <a:ext uri="{FF2B5EF4-FFF2-40B4-BE49-F238E27FC236}">
                <a16:creationId xmlns:a16="http://schemas.microsoft.com/office/drawing/2014/main" id="{7BDFD8FE-B87A-4519-4B80-E2DEDB051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7" y="1085877"/>
            <a:ext cx="3544555" cy="50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C43BD5-2FE0-1C75-7F6A-78988B3EFBB4}"/>
              </a:ext>
            </a:extLst>
          </p:cNvPr>
          <p:cNvSpPr txBox="1"/>
          <p:nvPr/>
        </p:nvSpPr>
        <p:spPr>
          <a:xfrm>
            <a:off x="533601" y="6134715"/>
            <a:ext cx="35445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https://www.who.int/publications/i/item/9789240040793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0312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7;p2">
            <a:extLst>
              <a:ext uri="{FF2B5EF4-FFF2-40B4-BE49-F238E27FC236}">
                <a16:creationId xmlns:a16="http://schemas.microsoft.com/office/drawing/2014/main" id="{2D230906-C179-9F43-B494-41C5ED46B268}"/>
              </a:ext>
            </a:extLst>
          </p:cNvPr>
          <p:cNvSpPr/>
          <p:nvPr/>
        </p:nvSpPr>
        <p:spPr>
          <a:xfrm>
            <a:off x="2714172" y="562697"/>
            <a:ext cx="841128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Calibri"/>
              </a:rPr>
              <a:t>Future Collaborations with WHO Departments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B7C36-B4EA-8B44-9819-4D64FF29FB90}"/>
              </a:ext>
            </a:extLst>
          </p:cNvPr>
          <p:cNvSpPr/>
          <p:nvPr/>
        </p:nvSpPr>
        <p:spPr>
          <a:xfrm>
            <a:off x="424071" y="1206685"/>
            <a:ext cx="10535020" cy="392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Gill San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Developing additional guid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ance and tools through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cross-departmental collaborations for specific areas.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Use of AI for drug development (with Essential Medicines Department)</a:t>
            </a:r>
          </a:p>
          <a:p>
            <a:pPr marL="34290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Use of AI for sexual and reproductive health (with Department of Sexual and Reproductive Health and Research)</a:t>
            </a:r>
          </a:p>
          <a:p>
            <a:pPr marL="34290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Use of AI for health insurance/health financing (with Department of Health Systems Governance and Financing)</a:t>
            </a:r>
          </a:p>
        </p:txBody>
      </p:sp>
      <p:sp>
        <p:nvSpPr>
          <p:cNvPr id="20" name="Slide Number Placeholder 57">
            <a:extLst>
              <a:ext uri="{FF2B5EF4-FFF2-40B4-BE49-F238E27FC236}">
                <a16:creationId xmlns:a16="http://schemas.microsoft.com/office/drawing/2014/main" id="{0A9296AF-3E37-844E-A90D-1E8DDD1F394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59091" y="6380937"/>
            <a:ext cx="10525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1089E6-7A24-964E-878B-5CBF37692992}"/>
              </a:ext>
            </a:extLst>
          </p:cNvPr>
          <p:cNvGrpSpPr/>
          <p:nvPr/>
        </p:nvGrpSpPr>
        <p:grpSpPr>
          <a:xfrm>
            <a:off x="11291819" y="352416"/>
            <a:ext cx="193527" cy="5867690"/>
            <a:chOff x="298581" y="355599"/>
            <a:chExt cx="193527" cy="58676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01F3F4-2974-2E4E-AE09-64EA29C79ECC}"/>
                </a:ext>
              </a:extLst>
            </p:cNvPr>
            <p:cNvSpPr/>
            <p:nvPr/>
          </p:nvSpPr>
          <p:spPr>
            <a:xfrm>
              <a:off x="298583" y="355599"/>
              <a:ext cx="193525" cy="1466923"/>
            </a:xfrm>
            <a:prstGeom prst="rect">
              <a:avLst/>
            </a:prstGeom>
            <a:solidFill>
              <a:srgbClr val="005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08032-D02B-E541-A69D-CDE158587485}"/>
                </a:ext>
              </a:extLst>
            </p:cNvPr>
            <p:cNvSpPr/>
            <p:nvPr/>
          </p:nvSpPr>
          <p:spPr>
            <a:xfrm flipH="1">
              <a:off x="298582" y="1822522"/>
              <a:ext cx="193526" cy="1466922"/>
            </a:xfrm>
            <a:prstGeom prst="rect">
              <a:avLst/>
            </a:prstGeom>
            <a:solidFill>
              <a:srgbClr val="07A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090ADC-B0E8-A648-9719-AC484DF41DA4}"/>
                </a:ext>
              </a:extLst>
            </p:cNvPr>
            <p:cNvSpPr/>
            <p:nvPr/>
          </p:nvSpPr>
          <p:spPr>
            <a:xfrm>
              <a:off x="298581" y="3286261"/>
              <a:ext cx="193524" cy="1470106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FA09B0-2FBA-0B46-A357-869FC4D2B66C}"/>
                </a:ext>
              </a:extLst>
            </p:cNvPr>
            <p:cNvSpPr/>
            <p:nvPr/>
          </p:nvSpPr>
          <p:spPr>
            <a:xfrm>
              <a:off x="298581" y="4753183"/>
              <a:ext cx="193524" cy="1470106"/>
            </a:xfrm>
            <a:prstGeom prst="rect">
              <a:avLst/>
            </a:prstGeom>
            <a:solidFill>
              <a:srgbClr val="0E9A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86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64733-9761-2848-8D91-8782DE81D260}"/>
              </a:ext>
            </a:extLst>
          </p:cNvPr>
          <p:cNvSpPr/>
          <p:nvPr/>
        </p:nvSpPr>
        <p:spPr>
          <a:xfrm>
            <a:off x="457607" y="355599"/>
            <a:ext cx="193525" cy="1466923"/>
          </a:xfrm>
          <a:prstGeom prst="rect">
            <a:avLst/>
          </a:prstGeom>
          <a:solidFill>
            <a:srgbClr val="005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BBE0FE-3889-A440-B13F-0D639CB567B5}"/>
              </a:ext>
            </a:extLst>
          </p:cNvPr>
          <p:cNvSpPr/>
          <p:nvPr/>
        </p:nvSpPr>
        <p:spPr>
          <a:xfrm flipH="1">
            <a:off x="457606" y="1822522"/>
            <a:ext cx="193526" cy="1466922"/>
          </a:xfrm>
          <a:prstGeom prst="rect">
            <a:avLst/>
          </a:prstGeom>
          <a:solidFill>
            <a:srgbClr val="07A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341BED-92E1-B643-919A-438EF1C67953}"/>
              </a:ext>
            </a:extLst>
          </p:cNvPr>
          <p:cNvSpPr/>
          <p:nvPr/>
        </p:nvSpPr>
        <p:spPr>
          <a:xfrm>
            <a:off x="457605" y="3286261"/>
            <a:ext cx="193524" cy="1470106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A5744B-4C52-B94C-8768-C495149687F5}"/>
              </a:ext>
            </a:extLst>
          </p:cNvPr>
          <p:cNvSpPr/>
          <p:nvPr/>
        </p:nvSpPr>
        <p:spPr>
          <a:xfrm>
            <a:off x="457605" y="4753183"/>
            <a:ext cx="193524" cy="1470106"/>
          </a:xfrm>
          <a:prstGeom prst="rect">
            <a:avLst/>
          </a:prstGeom>
          <a:solidFill>
            <a:srgbClr val="0E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Google Shape;187;p2">
            <a:extLst>
              <a:ext uri="{FF2B5EF4-FFF2-40B4-BE49-F238E27FC236}">
                <a16:creationId xmlns:a16="http://schemas.microsoft.com/office/drawing/2014/main" id="{4A5D22E7-2413-3E75-6225-16F567A2AD1B}"/>
              </a:ext>
            </a:extLst>
          </p:cNvPr>
          <p:cNvSpPr/>
          <p:nvPr/>
        </p:nvSpPr>
        <p:spPr>
          <a:xfrm>
            <a:off x="901148" y="526341"/>
            <a:ext cx="579808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Calibri"/>
              </a:rPr>
              <a:t>Outlook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205FD-6941-0112-6B81-04CDF1013533}"/>
              </a:ext>
            </a:extLst>
          </p:cNvPr>
          <p:cNvSpPr/>
          <p:nvPr/>
        </p:nvSpPr>
        <p:spPr>
          <a:xfrm>
            <a:off x="1012159" y="1169644"/>
            <a:ext cx="6202417" cy="488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Dissemination of Online training course on Ethics &amp; Governance of AI4H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https://openwho.org/courses/ethics-ai?locale=en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 </a:t>
            </a:r>
          </a:p>
          <a:p>
            <a:pPr marL="34290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Support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 Member States: 			       Regional workshops and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country missions and guidance for adopting ethical norms in relevant legislation.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Continued participation and support to various initiatives by the FG-AI4H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Slide Number Placeholder 57">
            <a:extLst>
              <a:ext uri="{FF2B5EF4-FFF2-40B4-BE49-F238E27FC236}">
                <a16:creationId xmlns:a16="http://schemas.microsoft.com/office/drawing/2014/main" id="{C2078CA5-E597-B2E9-5CB6-DE2173B12E9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59091" y="6380937"/>
            <a:ext cx="10525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23" name="Picture 2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75E6FC4-6A95-525D-7874-382FDB1C1A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327" r="1867"/>
          <a:stretch/>
        </p:blipFill>
        <p:spPr>
          <a:xfrm>
            <a:off x="7579339" y="677793"/>
            <a:ext cx="4608974" cy="5197792"/>
          </a:xfrm>
          <a:prstGeom prst="rect">
            <a:avLst/>
          </a:prstGeom>
        </p:spPr>
      </p:pic>
      <p:pic>
        <p:nvPicPr>
          <p:cNvPr id="24" name="Picture 2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C2231EF-C8E7-1C5A-49C2-FC89A829CB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6" r="1867" b="82387"/>
          <a:stretch/>
        </p:blipFill>
        <p:spPr>
          <a:xfrm>
            <a:off x="7589939" y="-13447"/>
            <a:ext cx="4608000" cy="1183091"/>
          </a:xfrm>
          <a:prstGeom prst="rect">
            <a:avLst/>
          </a:prstGeom>
        </p:spPr>
      </p:pic>
      <p:pic>
        <p:nvPicPr>
          <p:cNvPr id="26" name="Picture 2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5EC81A6-4821-CF8A-9EFA-5286438990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3" r="1805" b="48057"/>
          <a:stretch/>
        </p:blipFill>
        <p:spPr>
          <a:xfrm>
            <a:off x="7579339" y="5717459"/>
            <a:ext cx="4607107" cy="1183341"/>
          </a:xfrm>
          <a:prstGeom prst="rect">
            <a:avLst/>
          </a:prstGeom>
        </p:spPr>
      </p:pic>
      <p:pic>
        <p:nvPicPr>
          <p:cNvPr id="28" name="Picture 2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6D89212-9FB4-3F21-F9BF-8288895C3C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94" r="1764" b="40675"/>
          <a:stretch/>
        </p:blipFill>
        <p:spPr>
          <a:xfrm>
            <a:off x="7577472" y="6693052"/>
            <a:ext cx="4608974" cy="244075"/>
          </a:xfrm>
          <a:prstGeom prst="rect">
            <a:avLst/>
          </a:prstGeom>
        </p:spPr>
      </p:pic>
      <p:sp>
        <p:nvSpPr>
          <p:cNvPr id="29" name="Slide Number Placeholder 57">
            <a:extLst>
              <a:ext uri="{FF2B5EF4-FFF2-40B4-BE49-F238E27FC236}">
                <a16:creationId xmlns:a16="http://schemas.microsoft.com/office/drawing/2014/main" id="{E8E0023B-3AED-B870-7EC5-676653BCA801}"/>
              </a:ext>
            </a:extLst>
          </p:cNvPr>
          <p:cNvSpPr txBox="1">
            <a:spLocks/>
          </p:cNvSpPr>
          <p:nvPr/>
        </p:nvSpPr>
        <p:spPr>
          <a:xfrm>
            <a:off x="11111491" y="65333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lvl="0" indent="0" algn="r" defTabSz="4572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indent="0" algn="r" defTabSz="4572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lvl="2" indent="0" algn="r" defTabSz="4572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lvl="3" indent="0" algn="r" defTabSz="4572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lvl="4" indent="0" algn="r" defTabSz="4572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lvl="5" indent="0" algn="r" defTabSz="4572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lvl="6" indent="0" algn="r" defTabSz="4572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lvl="7" indent="0" algn="r" defTabSz="4572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lvl="8" indent="0" algn="r" defTabSz="4572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99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7;p2">
            <a:extLst>
              <a:ext uri="{FF2B5EF4-FFF2-40B4-BE49-F238E27FC236}">
                <a16:creationId xmlns:a16="http://schemas.microsoft.com/office/drawing/2014/main" id="{2D230906-C179-9F43-B494-41C5ED46B268}"/>
              </a:ext>
            </a:extLst>
          </p:cNvPr>
          <p:cNvSpPr/>
          <p:nvPr/>
        </p:nvSpPr>
        <p:spPr>
          <a:xfrm>
            <a:off x="2714172" y="562697"/>
            <a:ext cx="841128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Calibri"/>
              </a:rPr>
              <a:t>Future Collaborations with WHO Departments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B7C36-B4EA-8B44-9819-4D64FF29FB90}"/>
              </a:ext>
            </a:extLst>
          </p:cNvPr>
          <p:cNvSpPr/>
          <p:nvPr/>
        </p:nvSpPr>
        <p:spPr>
          <a:xfrm>
            <a:off x="424071" y="1206685"/>
            <a:ext cx="10535020" cy="5006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Gill San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WHO/ITU Focus Group of AI for health, including ethics subgroup and other subgroups (to provide an ethics perspective)</a:t>
            </a:r>
          </a:p>
          <a:p>
            <a:pPr marL="571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Supported drafting of basic Q&amp;A document</a:t>
            </a:r>
          </a:p>
          <a:p>
            <a:pPr marL="34290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Supported clinical evaluation guidance, for which ethics guidance was a key component</a:t>
            </a:r>
          </a:p>
          <a:p>
            <a:pPr marL="34290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Workshop on ethics &amp; governance of AI; Berlin, 30 May 2022</a:t>
            </a:r>
          </a:p>
          <a:p>
            <a:pPr marL="34290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Further collaboration on training course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 designers and potential code of conduct.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0" name="Slide Number Placeholder 57">
            <a:extLst>
              <a:ext uri="{FF2B5EF4-FFF2-40B4-BE49-F238E27FC236}">
                <a16:creationId xmlns:a16="http://schemas.microsoft.com/office/drawing/2014/main" id="{0A9296AF-3E37-844E-A90D-1E8DDD1F394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59091" y="6380937"/>
            <a:ext cx="10525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1089E6-7A24-964E-878B-5CBF37692992}"/>
              </a:ext>
            </a:extLst>
          </p:cNvPr>
          <p:cNvGrpSpPr/>
          <p:nvPr/>
        </p:nvGrpSpPr>
        <p:grpSpPr>
          <a:xfrm>
            <a:off x="11291819" y="352416"/>
            <a:ext cx="193527" cy="5867690"/>
            <a:chOff x="298581" y="355599"/>
            <a:chExt cx="193527" cy="58676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01F3F4-2974-2E4E-AE09-64EA29C79ECC}"/>
                </a:ext>
              </a:extLst>
            </p:cNvPr>
            <p:cNvSpPr/>
            <p:nvPr/>
          </p:nvSpPr>
          <p:spPr>
            <a:xfrm>
              <a:off x="298583" y="355599"/>
              <a:ext cx="193525" cy="1466923"/>
            </a:xfrm>
            <a:prstGeom prst="rect">
              <a:avLst/>
            </a:prstGeom>
            <a:solidFill>
              <a:srgbClr val="005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08032-D02B-E541-A69D-CDE158587485}"/>
                </a:ext>
              </a:extLst>
            </p:cNvPr>
            <p:cNvSpPr/>
            <p:nvPr/>
          </p:nvSpPr>
          <p:spPr>
            <a:xfrm flipH="1">
              <a:off x="298582" y="1822522"/>
              <a:ext cx="193526" cy="1466922"/>
            </a:xfrm>
            <a:prstGeom prst="rect">
              <a:avLst/>
            </a:prstGeom>
            <a:solidFill>
              <a:srgbClr val="07A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090ADC-B0E8-A648-9719-AC484DF41DA4}"/>
                </a:ext>
              </a:extLst>
            </p:cNvPr>
            <p:cNvSpPr/>
            <p:nvPr/>
          </p:nvSpPr>
          <p:spPr>
            <a:xfrm>
              <a:off x="298581" y="3286261"/>
              <a:ext cx="193524" cy="1470106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FA09B0-2FBA-0B46-A357-869FC4D2B66C}"/>
                </a:ext>
              </a:extLst>
            </p:cNvPr>
            <p:cNvSpPr/>
            <p:nvPr/>
          </p:nvSpPr>
          <p:spPr>
            <a:xfrm>
              <a:off x="298581" y="4753183"/>
              <a:ext cx="193524" cy="1470106"/>
            </a:xfrm>
            <a:prstGeom prst="rect">
              <a:avLst/>
            </a:prstGeom>
            <a:solidFill>
              <a:srgbClr val="0E9A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79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AB8516C-15BB-D84E-86C6-9DD5F2FF1B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813" y="5785470"/>
            <a:ext cx="2096086" cy="64155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88E91B-AC7D-8130-746D-D80773C93409}"/>
              </a:ext>
            </a:extLst>
          </p:cNvPr>
          <p:cNvSpPr txBox="1">
            <a:spLocks/>
          </p:cNvSpPr>
          <p:nvPr/>
        </p:nvSpPr>
        <p:spPr>
          <a:xfrm>
            <a:off x="7187025" y="339002"/>
            <a:ext cx="5033550" cy="533789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We must ensure the Digital Health revolution is safe, sustainable and leaves no one behind.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Acknowledgements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Rohit Malpani, Consultant, WHO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Sameer Pujari, Department of Digital Health and Innovation, WHO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43A3C-DD73-27B2-91EB-59E52446F5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Google Shape;521;p14">
            <a:extLst>
              <a:ext uri="{FF2B5EF4-FFF2-40B4-BE49-F238E27FC236}">
                <a16:creationId xmlns:a16="http://schemas.microsoft.com/office/drawing/2014/main" id="{CBEFA4F5-7E16-855F-474D-61997C94B9B7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7063200" cy="6857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9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7E17A-2E15-4E48-B640-F0D6FF418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763" y="404813"/>
            <a:ext cx="4742828" cy="1046162"/>
          </a:xfrm>
        </p:spPr>
        <p:txBody>
          <a:bodyPr lIns="91440" tIns="45720" rIns="91440" bIns="45720" anchor="t"/>
          <a:lstStyle/>
          <a:p>
            <a:r>
              <a:rPr lang="en-GB" dirty="0">
                <a:latin typeface="+mj-lt"/>
              </a:rPr>
              <a:t>WHO Guidance </a:t>
            </a:r>
          </a:p>
          <a:p>
            <a:r>
              <a:rPr lang="en-GB" dirty="0">
                <a:latin typeface="+mj-lt"/>
              </a:rPr>
              <a:t>Ethics &amp; Governance of Artificial Intelligence</a:t>
            </a:r>
          </a:p>
          <a:p>
            <a:r>
              <a:rPr lang="en-GB" dirty="0">
                <a:latin typeface="+mj-lt"/>
              </a:rPr>
              <a:t>for Health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721FD-5C06-6344-81B8-BA8AB6D8D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764" y="4542062"/>
            <a:ext cx="4742828" cy="545470"/>
          </a:xfrm>
        </p:spPr>
        <p:txBody>
          <a:bodyPr lIns="91440" tIns="45720" rIns="91440" bIns="45720" anchor="t"/>
          <a:lstStyle/>
          <a:p>
            <a:r>
              <a:rPr lang="fr-CH" sz="1600" dirty="0">
                <a:latin typeface="+mj-lt"/>
              </a:rPr>
              <a:t>PD Dr. Andreas Reis, MD </a:t>
            </a:r>
            <a:r>
              <a:rPr lang="fr-CH" sz="1600" dirty="0" err="1">
                <a:latin typeface="+mj-lt"/>
              </a:rPr>
              <a:t>MSc</a:t>
            </a:r>
            <a:r>
              <a:rPr lang="fr-CH" sz="1600" dirty="0">
                <a:latin typeface="+mj-lt"/>
              </a:rPr>
              <a:t>  </a:t>
            </a:r>
          </a:p>
          <a:p>
            <a:r>
              <a:rPr lang="fr-CH" sz="1600" dirty="0">
                <a:latin typeface="+mj-lt"/>
              </a:rPr>
              <a:t>Co-Unit Head, Health Ethics &amp; </a:t>
            </a:r>
            <a:r>
              <a:rPr lang="fr-CH" sz="1600" dirty="0" err="1">
                <a:latin typeface="+mj-lt"/>
              </a:rPr>
              <a:t>Governance</a:t>
            </a:r>
            <a:r>
              <a:rPr lang="fr-CH" sz="1600" dirty="0">
                <a:latin typeface="+mj-lt"/>
              </a:rPr>
              <a:t> WHO Geneva</a:t>
            </a:r>
            <a:endParaRPr lang="en-US" sz="1600" dirty="0">
              <a:latin typeface="+mj-lt"/>
            </a:endParaRPr>
          </a:p>
          <a:p>
            <a:endParaRPr lang="en-CH" sz="1600" dirty="0">
              <a:latin typeface="+mj-lt"/>
            </a:endParaRP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366E0191-1ADC-FD26-9A27-99C5D10AB55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r="16734"/>
          <a:stretch>
            <a:fillRect/>
          </a:stretch>
        </p:blipFill>
        <p:spPr>
          <a:xfrm>
            <a:off x="7794338" y="-174058"/>
            <a:ext cx="7338285" cy="7115281"/>
          </a:xfrm>
        </p:spPr>
      </p:pic>
    </p:spTree>
    <p:extLst>
      <p:ext uri="{BB962C8B-B14F-4D97-AF65-F5344CB8AC3E}">
        <p14:creationId xmlns:p14="http://schemas.microsoft.com/office/powerpoint/2010/main" val="3191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4"/>
          <p:cNvGrpSpPr/>
          <p:nvPr/>
        </p:nvGrpSpPr>
        <p:grpSpPr>
          <a:xfrm>
            <a:off x="457605" y="355599"/>
            <a:ext cx="193527" cy="5867690"/>
            <a:chOff x="298581" y="355599"/>
            <a:chExt cx="193527" cy="5867690"/>
          </a:xfrm>
        </p:grpSpPr>
        <p:sp>
          <p:nvSpPr>
            <p:cNvPr id="170" name="Google Shape;170;p4"/>
            <p:cNvSpPr/>
            <p:nvPr/>
          </p:nvSpPr>
          <p:spPr>
            <a:xfrm>
              <a:off x="298583" y="355599"/>
              <a:ext cx="193525" cy="1466923"/>
            </a:xfrm>
            <a:prstGeom prst="rect">
              <a:avLst/>
            </a:prstGeom>
            <a:solidFill>
              <a:srgbClr val="005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 flipH="1">
              <a:off x="298582" y="1822522"/>
              <a:ext cx="193526" cy="1466922"/>
            </a:xfrm>
            <a:prstGeom prst="rect">
              <a:avLst/>
            </a:prstGeom>
            <a:solidFill>
              <a:srgbClr val="07AD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98581" y="3286261"/>
              <a:ext cx="193524" cy="1470106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98581" y="4753183"/>
              <a:ext cx="193524" cy="1470106"/>
            </a:xfrm>
            <a:prstGeom prst="rect">
              <a:avLst/>
            </a:prstGeom>
            <a:solidFill>
              <a:srgbClr val="0E9A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4"/>
          <p:cNvSpPr/>
          <p:nvPr/>
        </p:nvSpPr>
        <p:spPr>
          <a:xfrm>
            <a:off x="1075037" y="567965"/>
            <a:ext cx="1081838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  <a:sym typeface="Atkinson Hyperlegible"/>
              </a:rPr>
              <a:t>WHO publications on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  <a:sym typeface="Atkinson Hyperlegible"/>
              </a:rPr>
              <a:t>Ethics and governance 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  <a:sym typeface="Atkinson Hyperlegible"/>
              </a:rPr>
              <a:t>of artificial intelligence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  <a:sym typeface="Atkinson Hyperlegible"/>
              </a:rPr>
              <a:t>for health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Noto Sans" panose="020B0502040504020204" pitchFamily="34" charset="0"/>
              <a:cs typeface="Noto Sans" panose="020B0502040504020204" pitchFamily="34" charset="0"/>
              <a:sym typeface="Atkinson Hyperlegible"/>
            </a:endParaRPr>
          </a:p>
        </p:txBody>
      </p:sp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5C94045F-8F89-982E-2955-565F0DC250A7}"/>
              </a:ext>
            </a:extLst>
          </p:cNvPr>
          <p:cNvSpPr txBox="1">
            <a:spLocks/>
          </p:cNvSpPr>
          <p:nvPr/>
        </p:nvSpPr>
        <p:spPr>
          <a:xfrm>
            <a:off x="1075037" y="2106789"/>
            <a:ext cx="6032127" cy="1914525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4" name="Picture 4" descr="Diagram, schematic, arrow&#10;&#10;Description automatically generated">
            <a:extLst>
              <a:ext uri="{FF2B5EF4-FFF2-40B4-BE49-F238E27FC236}">
                <a16:creationId xmlns:a16="http://schemas.microsoft.com/office/drawing/2014/main" id="{874F0227-71A5-4636-9DF4-0B6BDE73A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815" y="1609156"/>
            <a:ext cx="3189350" cy="4614131"/>
          </a:xfrm>
          <a:prstGeom prst="rect">
            <a:avLst/>
          </a:prstGeom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Ageism in artificial intelligence for health">
            <a:extLst>
              <a:ext uri="{FF2B5EF4-FFF2-40B4-BE49-F238E27FC236}">
                <a16:creationId xmlns:a16="http://schemas.microsoft.com/office/drawing/2014/main" id="{9668B2C1-C824-E410-5E19-F6C7E641E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4" y="1609157"/>
            <a:ext cx="3263003" cy="461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7A0BDD-139B-346B-E27B-F4E66A934971}"/>
              </a:ext>
            </a:extLst>
          </p:cNvPr>
          <p:cNvSpPr txBox="1"/>
          <p:nvPr/>
        </p:nvSpPr>
        <p:spPr>
          <a:xfrm>
            <a:off x="8033847" y="1522032"/>
            <a:ext cx="3700546" cy="525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WHO is also issuing technical guidance documents 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May 2020: Ethical Considerations to guide use of digital proximity contact tracing (COVID-19)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Future documents will include ethical considerations of use of AI in pharmaceutical R&amp;D, health financing, reproductive health.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BDEC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0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4"/>
          <p:cNvGrpSpPr/>
          <p:nvPr/>
        </p:nvGrpSpPr>
        <p:grpSpPr>
          <a:xfrm>
            <a:off x="457605" y="355599"/>
            <a:ext cx="193527" cy="5867690"/>
            <a:chOff x="298581" y="355599"/>
            <a:chExt cx="193527" cy="5867690"/>
          </a:xfrm>
        </p:grpSpPr>
        <p:sp>
          <p:nvSpPr>
            <p:cNvPr id="170" name="Google Shape;170;p4"/>
            <p:cNvSpPr/>
            <p:nvPr/>
          </p:nvSpPr>
          <p:spPr>
            <a:xfrm>
              <a:off x="298583" y="355599"/>
              <a:ext cx="193525" cy="1466923"/>
            </a:xfrm>
            <a:prstGeom prst="rect">
              <a:avLst/>
            </a:prstGeom>
            <a:solidFill>
              <a:srgbClr val="005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 flipH="1">
              <a:off x="298582" y="1822522"/>
              <a:ext cx="193526" cy="1466922"/>
            </a:xfrm>
            <a:prstGeom prst="rect">
              <a:avLst/>
            </a:prstGeom>
            <a:solidFill>
              <a:srgbClr val="07AD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98581" y="3286261"/>
              <a:ext cx="193524" cy="1470106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98581" y="4753183"/>
              <a:ext cx="193524" cy="1470106"/>
            </a:xfrm>
            <a:prstGeom prst="rect">
              <a:avLst/>
            </a:prstGeom>
            <a:solidFill>
              <a:srgbClr val="0E9A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4"/>
          <p:cNvSpPr/>
          <p:nvPr/>
        </p:nvSpPr>
        <p:spPr>
          <a:xfrm>
            <a:off x="1075037" y="567965"/>
            <a:ext cx="1081838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  <a:sym typeface="Atkinson Hyperlegible"/>
              </a:rPr>
              <a:t>WHO Guidance on Ethics and governance of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  <a:sym typeface="Atkinson Hyperlegible"/>
              </a:rPr>
              <a:t>artificial intelligence for health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Noto Sans" panose="020B0502040504020204" pitchFamily="34" charset="0"/>
              <a:cs typeface="Noto Sans" panose="020B0502040504020204" pitchFamily="34" charset="0"/>
              <a:sym typeface="Atkinson Hyperlegible"/>
            </a:endParaRPr>
          </a:p>
        </p:txBody>
      </p:sp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5C94045F-8F89-982E-2955-565F0DC250A7}"/>
              </a:ext>
            </a:extLst>
          </p:cNvPr>
          <p:cNvSpPr txBox="1">
            <a:spLocks/>
          </p:cNvSpPr>
          <p:nvPr/>
        </p:nvSpPr>
        <p:spPr>
          <a:xfrm>
            <a:off x="1075037" y="2106789"/>
            <a:ext cx="6032127" cy="1914525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Opportunities and ethical challenges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Consensus principles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Governance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Recommendations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Checklists for MoH, designers, providers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4" name="Picture 4" descr="Diagram, schematic, arrow&#10;&#10;Description automatically generated">
            <a:extLst>
              <a:ext uri="{FF2B5EF4-FFF2-40B4-BE49-F238E27FC236}">
                <a16:creationId xmlns:a16="http://schemas.microsoft.com/office/drawing/2014/main" id="{874F0227-71A5-4636-9DF4-0B6BDE73A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157" y="1522032"/>
            <a:ext cx="2940370" cy="4253924"/>
          </a:xfrm>
          <a:prstGeom prst="rect">
            <a:avLst/>
          </a:prstGeom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A37AC0-06EB-6C76-7096-F09AEF8EC2CA}"/>
              </a:ext>
            </a:extLst>
          </p:cNvPr>
          <p:cNvSpPr/>
          <p:nvPr/>
        </p:nvSpPr>
        <p:spPr>
          <a:xfrm>
            <a:off x="7377903" y="5944298"/>
            <a:ext cx="3952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https://www.who.int/publications/i/item/9789240029200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8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7;p2">
            <a:extLst>
              <a:ext uri="{FF2B5EF4-FFF2-40B4-BE49-F238E27FC236}">
                <a16:creationId xmlns:a16="http://schemas.microsoft.com/office/drawing/2014/main" id="{2D230906-C179-9F43-B494-41C5ED46B268}"/>
              </a:ext>
            </a:extLst>
          </p:cNvPr>
          <p:cNvSpPr/>
          <p:nvPr/>
        </p:nvSpPr>
        <p:spPr>
          <a:xfrm>
            <a:off x="8150087" y="562697"/>
            <a:ext cx="297537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  <a:sym typeface="Calibri"/>
              </a:rPr>
              <a:t>Expert 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Noto Sans" panose="020B0502040504020204" pitchFamily="34" charset="0"/>
              <a:cs typeface="Noto Sans" panose="020B0502040504020204" pitchFamily="34" charset="0"/>
              <a:sym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B7C36-B4EA-8B44-9819-4D64FF29FB90}"/>
              </a:ext>
            </a:extLst>
          </p:cNvPr>
          <p:cNvSpPr/>
          <p:nvPr/>
        </p:nvSpPr>
        <p:spPr>
          <a:xfrm>
            <a:off x="424071" y="1206685"/>
            <a:ext cx="10535020" cy="4659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Najeeb Al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Shorbaji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 (Jordan)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Arisa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Ema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 (Japan)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Amel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Ghoulia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 (Tunisia)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Jennifer Gibson (Canada)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Kenneth W. Goodman (USA)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Jeroen van den Hoven (The Netherlands)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Malavika Jayaram (Singapore)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Daudi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Jjingo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 (Uganda)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Tze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 Yun Leong (Singapore)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" panose="020B0502040504020204" pitchFamily="34" charset="0"/>
                <a:cs typeface="Noto Sans" panose="020B0502040504020204" pitchFamily="34" charset="0"/>
              </a:rPr>
              <a:t>Alex John London (USA)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1089E6-7A24-964E-878B-5CBF37692992}"/>
              </a:ext>
            </a:extLst>
          </p:cNvPr>
          <p:cNvGrpSpPr/>
          <p:nvPr/>
        </p:nvGrpSpPr>
        <p:grpSpPr>
          <a:xfrm>
            <a:off x="11291819" y="352416"/>
            <a:ext cx="193527" cy="5867690"/>
            <a:chOff x="298581" y="355599"/>
            <a:chExt cx="193527" cy="58676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01F3F4-2974-2E4E-AE09-64EA29C79ECC}"/>
                </a:ext>
              </a:extLst>
            </p:cNvPr>
            <p:cNvSpPr/>
            <p:nvPr/>
          </p:nvSpPr>
          <p:spPr>
            <a:xfrm>
              <a:off x="298583" y="355599"/>
              <a:ext cx="193525" cy="1466923"/>
            </a:xfrm>
            <a:prstGeom prst="rect">
              <a:avLst/>
            </a:prstGeom>
            <a:solidFill>
              <a:srgbClr val="005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08032-D02B-E541-A69D-CDE158587485}"/>
                </a:ext>
              </a:extLst>
            </p:cNvPr>
            <p:cNvSpPr/>
            <p:nvPr/>
          </p:nvSpPr>
          <p:spPr>
            <a:xfrm flipH="1">
              <a:off x="298582" y="1822522"/>
              <a:ext cx="193526" cy="1466922"/>
            </a:xfrm>
            <a:prstGeom prst="rect">
              <a:avLst/>
            </a:prstGeom>
            <a:solidFill>
              <a:srgbClr val="07A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090ADC-B0E8-A648-9719-AC484DF41DA4}"/>
                </a:ext>
              </a:extLst>
            </p:cNvPr>
            <p:cNvSpPr/>
            <p:nvPr/>
          </p:nvSpPr>
          <p:spPr>
            <a:xfrm>
              <a:off x="298581" y="3286261"/>
              <a:ext cx="193524" cy="1470106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FA09B0-2FBA-0B46-A357-869FC4D2B66C}"/>
                </a:ext>
              </a:extLst>
            </p:cNvPr>
            <p:cNvSpPr/>
            <p:nvPr/>
          </p:nvSpPr>
          <p:spPr>
            <a:xfrm>
              <a:off x="298581" y="4753183"/>
              <a:ext cx="193524" cy="1470106"/>
            </a:xfrm>
            <a:prstGeom prst="rect">
              <a:avLst/>
            </a:prstGeom>
            <a:solidFill>
              <a:srgbClr val="0E9A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2" name="Picture 11" descr="A picture containing sitting, table&#10;&#10;Description generated with high confidence">
            <a:extLst>
              <a:ext uri="{FF2B5EF4-FFF2-40B4-BE49-F238E27FC236}">
                <a16:creationId xmlns:a16="http://schemas.microsoft.com/office/drawing/2014/main" id="{6D2ADB77-7EEC-B3D3-6285-C26721B4BC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46" y="346245"/>
            <a:ext cx="6462903" cy="6470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45F10C-E332-3A8F-5FBF-C757FE83AD1F}"/>
              </a:ext>
            </a:extLst>
          </p:cNvPr>
          <p:cNvSpPr/>
          <p:nvPr/>
        </p:nvSpPr>
        <p:spPr>
          <a:xfrm>
            <a:off x="5940974" y="1136671"/>
            <a:ext cx="5287162" cy="5121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Partha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Majumder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Co-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Chair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(India)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Tshilidzi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Marwala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(South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Africa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Roli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Mathur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(India)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Timo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Minssen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(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Denmark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Andrew Morris (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United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Kingdom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Daniela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Paolotti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(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Italy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Maria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Paz Canales (Chile)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Jerome Singh (South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Africa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Effy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Vayena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Co-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Chair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(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Switzerland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Robyn Whittaker (New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Zealand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Yi Zeng (China)</a:t>
            </a:r>
          </a:p>
        </p:txBody>
      </p:sp>
    </p:spTree>
    <p:extLst>
      <p:ext uri="{BB962C8B-B14F-4D97-AF65-F5344CB8AC3E}">
        <p14:creationId xmlns:p14="http://schemas.microsoft.com/office/powerpoint/2010/main" val="231416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4"/>
          <p:cNvGrpSpPr/>
          <p:nvPr/>
        </p:nvGrpSpPr>
        <p:grpSpPr>
          <a:xfrm>
            <a:off x="457605" y="355599"/>
            <a:ext cx="193527" cy="5867690"/>
            <a:chOff x="298581" y="355599"/>
            <a:chExt cx="193527" cy="5867690"/>
          </a:xfrm>
        </p:grpSpPr>
        <p:sp>
          <p:nvSpPr>
            <p:cNvPr id="170" name="Google Shape;170;p4"/>
            <p:cNvSpPr/>
            <p:nvPr/>
          </p:nvSpPr>
          <p:spPr>
            <a:xfrm>
              <a:off x="298583" y="355599"/>
              <a:ext cx="193525" cy="1466923"/>
            </a:xfrm>
            <a:prstGeom prst="rect">
              <a:avLst/>
            </a:prstGeom>
            <a:solidFill>
              <a:srgbClr val="005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 flipH="1">
              <a:off x="298582" y="1822522"/>
              <a:ext cx="193526" cy="1466922"/>
            </a:xfrm>
            <a:prstGeom prst="rect">
              <a:avLst/>
            </a:prstGeom>
            <a:solidFill>
              <a:srgbClr val="07AD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98581" y="3286261"/>
              <a:ext cx="193524" cy="1470106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98581" y="4753183"/>
              <a:ext cx="193524" cy="1470106"/>
            </a:xfrm>
            <a:prstGeom prst="rect">
              <a:avLst/>
            </a:prstGeom>
            <a:solidFill>
              <a:srgbClr val="0E9A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4"/>
          <p:cNvSpPr/>
          <p:nvPr/>
        </p:nvSpPr>
        <p:spPr>
          <a:xfrm>
            <a:off x="1075037" y="567965"/>
            <a:ext cx="64310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tkinson Hyperlegible"/>
              </a:rPr>
              <a:t>Key ethical challenges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tkinson Hyperlegible"/>
            </a:endParaRP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A26ACB4-ACAA-3A48-37E4-F995945AF259}"/>
              </a:ext>
            </a:extLst>
          </p:cNvPr>
          <p:cNvSpPr txBox="1">
            <a:spLocks/>
          </p:cNvSpPr>
          <p:nvPr/>
        </p:nvSpPr>
        <p:spPr>
          <a:xfrm>
            <a:off x="933871" y="1735016"/>
            <a:ext cx="5055703" cy="16939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/>
                <a:cs typeface="Arial"/>
                <a:sym typeface="Arial"/>
              </a:rPr>
              <a:t>When should AI be used?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Noto Sans" panose="020B0502040504020204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/>
                <a:cs typeface="Arial"/>
                <a:sym typeface="Arial"/>
              </a:rPr>
              <a:t>AI and the digital divide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Noto Sans" panose="020B0502040504020204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/>
                <a:cs typeface="Arial"/>
                <a:sym typeface="Arial"/>
              </a:rPr>
              <a:t>Data collection and use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Noto Sans" panose="020B0502040504020204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/>
                <a:cs typeface="Arial"/>
                <a:sym typeface="Arial"/>
              </a:rPr>
              <a:t>Accountability and responsibility for use of AI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Noto Sans" panose="020B0502040504020204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/>
                <a:cs typeface="Arial"/>
                <a:sym typeface="Arial"/>
              </a:rPr>
              <a:t>Autonomous decision making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B5AB5721-4765-67DE-029E-77B6850D9355}"/>
              </a:ext>
            </a:extLst>
          </p:cNvPr>
          <p:cNvSpPr txBox="1">
            <a:spLocks/>
          </p:cNvSpPr>
          <p:nvPr/>
        </p:nvSpPr>
        <p:spPr>
          <a:xfrm>
            <a:off x="6069090" y="1735015"/>
            <a:ext cx="5599043" cy="16939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3F3F3F"/>
                </a:solidFill>
                <a:latin typeface="Noto Sans" panose="020B0502040504020204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/>
                <a:cs typeface="Arial"/>
                <a:sym typeface="Arial"/>
              </a:rPr>
              <a:t>Bias and discrimination associated with AI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Noto Sans" panose="020B0502040504020204"/>
              <a:cs typeface="Arial"/>
              <a:sym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/>
                <a:cs typeface="Arial"/>
                <a:sym typeface="Arial"/>
              </a:rPr>
              <a:t>Risks of AI to safety and cybersecurity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Noto Sans" panose="020B0502040504020204"/>
              <a:cs typeface="Arial"/>
              <a:sym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/>
                <a:cs typeface="Arial"/>
                <a:sym typeface="Arial"/>
              </a:rPr>
              <a:t>Artificial intelligence and climate change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Noto Sans" panose="020B0502040504020204"/>
              <a:cs typeface="Arial"/>
              <a:sym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/>
                <a:cs typeface="Arial"/>
                <a:sym typeface="Arial"/>
              </a:rPr>
              <a:t>Impacts of AI on labour and employment in healthcare and medicine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Noto Sans" panose="020B0502040504020204"/>
              <a:cs typeface="Arial"/>
              <a:sym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/>
                <a:cs typeface="Arial"/>
                <a:sym typeface="Arial"/>
              </a:rPr>
              <a:t>Challenges in commercialisation of AI for healthcare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7;p2">
            <a:extLst>
              <a:ext uri="{FF2B5EF4-FFF2-40B4-BE49-F238E27FC236}">
                <a16:creationId xmlns:a16="http://schemas.microsoft.com/office/drawing/2014/main" id="{2D230906-C179-9F43-B494-41C5ED46B268}"/>
              </a:ext>
            </a:extLst>
          </p:cNvPr>
          <p:cNvSpPr/>
          <p:nvPr/>
        </p:nvSpPr>
        <p:spPr>
          <a:xfrm>
            <a:off x="6957393" y="562697"/>
            <a:ext cx="374399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tkinson Hyperlegible"/>
              </a:rPr>
              <a:t>Consensus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tkinson Hyperlegible"/>
              </a:rPr>
              <a:t>Principles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1089E6-7A24-964E-878B-5CBF37692992}"/>
              </a:ext>
            </a:extLst>
          </p:cNvPr>
          <p:cNvGrpSpPr/>
          <p:nvPr/>
        </p:nvGrpSpPr>
        <p:grpSpPr>
          <a:xfrm>
            <a:off x="11291819" y="352416"/>
            <a:ext cx="193527" cy="5867690"/>
            <a:chOff x="298581" y="355599"/>
            <a:chExt cx="193527" cy="58676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01F3F4-2974-2E4E-AE09-64EA29C79ECC}"/>
                </a:ext>
              </a:extLst>
            </p:cNvPr>
            <p:cNvSpPr/>
            <p:nvPr/>
          </p:nvSpPr>
          <p:spPr>
            <a:xfrm>
              <a:off x="298583" y="355599"/>
              <a:ext cx="193525" cy="1466923"/>
            </a:xfrm>
            <a:prstGeom prst="rect">
              <a:avLst/>
            </a:prstGeom>
            <a:solidFill>
              <a:srgbClr val="005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08032-D02B-E541-A69D-CDE158587485}"/>
                </a:ext>
              </a:extLst>
            </p:cNvPr>
            <p:cNvSpPr/>
            <p:nvPr/>
          </p:nvSpPr>
          <p:spPr>
            <a:xfrm flipH="1">
              <a:off x="298582" y="1822522"/>
              <a:ext cx="193526" cy="1466922"/>
            </a:xfrm>
            <a:prstGeom prst="rect">
              <a:avLst/>
            </a:prstGeom>
            <a:solidFill>
              <a:srgbClr val="07A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090ADC-B0E8-A648-9719-AC484DF41DA4}"/>
                </a:ext>
              </a:extLst>
            </p:cNvPr>
            <p:cNvSpPr/>
            <p:nvPr/>
          </p:nvSpPr>
          <p:spPr>
            <a:xfrm>
              <a:off x="298581" y="3286261"/>
              <a:ext cx="193524" cy="1470106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FA09B0-2FBA-0B46-A357-869FC4D2B66C}"/>
                </a:ext>
              </a:extLst>
            </p:cNvPr>
            <p:cNvSpPr/>
            <p:nvPr/>
          </p:nvSpPr>
          <p:spPr>
            <a:xfrm>
              <a:off x="298581" y="4753183"/>
              <a:ext cx="193524" cy="1470106"/>
            </a:xfrm>
            <a:prstGeom prst="rect">
              <a:avLst/>
            </a:prstGeom>
            <a:solidFill>
              <a:srgbClr val="0E9A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Google Shape;176;p4">
            <a:extLst>
              <a:ext uri="{FF2B5EF4-FFF2-40B4-BE49-F238E27FC236}">
                <a16:creationId xmlns:a16="http://schemas.microsoft.com/office/drawing/2014/main" id="{BFFE2F88-1BB4-3D20-E99E-09A2FD11D75A}"/>
              </a:ext>
            </a:extLst>
          </p:cNvPr>
          <p:cNvSpPr txBox="1"/>
          <p:nvPr/>
        </p:nvSpPr>
        <p:spPr>
          <a:xfrm>
            <a:off x="1515824" y="1895634"/>
            <a:ext cx="9775992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Protect autonomy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9BDEC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77;p4">
            <a:extLst>
              <a:ext uri="{FF2B5EF4-FFF2-40B4-BE49-F238E27FC236}">
                <a16:creationId xmlns:a16="http://schemas.microsoft.com/office/drawing/2014/main" id="{57CEAE35-4296-15A1-D7A9-7318FCCB1437}"/>
              </a:ext>
            </a:extLst>
          </p:cNvPr>
          <p:cNvSpPr/>
          <p:nvPr/>
        </p:nvSpPr>
        <p:spPr>
          <a:xfrm>
            <a:off x="909466" y="1849215"/>
            <a:ext cx="517570" cy="517570"/>
          </a:xfrm>
          <a:prstGeom prst="ellipse">
            <a:avLst/>
          </a:prstGeom>
          <a:solidFill>
            <a:srgbClr val="0E9A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1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5" name="Google Shape;178;p4">
            <a:extLst>
              <a:ext uri="{FF2B5EF4-FFF2-40B4-BE49-F238E27FC236}">
                <a16:creationId xmlns:a16="http://schemas.microsoft.com/office/drawing/2014/main" id="{2ACB52BB-CA67-4AE5-2133-EF2FD38FBEF5}"/>
              </a:ext>
            </a:extLst>
          </p:cNvPr>
          <p:cNvSpPr txBox="1"/>
          <p:nvPr/>
        </p:nvSpPr>
        <p:spPr>
          <a:xfrm>
            <a:off x="1522609" y="2528650"/>
            <a:ext cx="9775992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Promote human well-being, human safety and the public interest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9BDEC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Google Shape;179;p4">
            <a:extLst>
              <a:ext uri="{FF2B5EF4-FFF2-40B4-BE49-F238E27FC236}">
                <a16:creationId xmlns:a16="http://schemas.microsoft.com/office/drawing/2014/main" id="{A9DD3ED0-703D-0AEA-57D9-6A372F34997E}"/>
              </a:ext>
            </a:extLst>
          </p:cNvPr>
          <p:cNvSpPr/>
          <p:nvPr/>
        </p:nvSpPr>
        <p:spPr>
          <a:xfrm>
            <a:off x="916251" y="2482231"/>
            <a:ext cx="517570" cy="517570"/>
          </a:xfrm>
          <a:prstGeom prst="ellipse">
            <a:avLst/>
          </a:prstGeom>
          <a:solidFill>
            <a:srgbClr val="FF6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2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9" name="Google Shape;180;p4">
            <a:extLst>
              <a:ext uri="{FF2B5EF4-FFF2-40B4-BE49-F238E27FC236}">
                <a16:creationId xmlns:a16="http://schemas.microsoft.com/office/drawing/2014/main" id="{F636C4CC-6738-72C9-7289-DD1800A010A5}"/>
              </a:ext>
            </a:extLst>
          </p:cNvPr>
          <p:cNvSpPr txBox="1"/>
          <p:nvPr/>
        </p:nvSpPr>
        <p:spPr>
          <a:xfrm>
            <a:off x="1522609" y="3125295"/>
            <a:ext cx="9775992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Ensure transparency,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explainability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and intelligibility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9BDEC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Google Shape;181;p4">
            <a:extLst>
              <a:ext uri="{FF2B5EF4-FFF2-40B4-BE49-F238E27FC236}">
                <a16:creationId xmlns:a16="http://schemas.microsoft.com/office/drawing/2014/main" id="{EB9683B2-882A-3566-0BC7-DFC41751E7FA}"/>
              </a:ext>
            </a:extLst>
          </p:cNvPr>
          <p:cNvSpPr/>
          <p:nvPr/>
        </p:nvSpPr>
        <p:spPr>
          <a:xfrm>
            <a:off x="916251" y="3078876"/>
            <a:ext cx="517570" cy="517570"/>
          </a:xfrm>
          <a:prstGeom prst="ellipse">
            <a:avLst/>
          </a:prstGeom>
          <a:solidFill>
            <a:srgbClr val="07AD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3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2" name="Google Shape;182;p4">
            <a:extLst>
              <a:ext uri="{FF2B5EF4-FFF2-40B4-BE49-F238E27FC236}">
                <a16:creationId xmlns:a16="http://schemas.microsoft.com/office/drawing/2014/main" id="{BD17D1A9-6937-D0C0-FD30-013314B1BAA6}"/>
              </a:ext>
            </a:extLst>
          </p:cNvPr>
          <p:cNvSpPr txBox="1"/>
          <p:nvPr/>
        </p:nvSpPr>
        <p:spPr>
          <a:xfrm>
            <a:off x="1522609" y="3721940"/>
            <a:ext cx="9775992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Foster responsibility and accountability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9BDEC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183;p4">
            <a:extLst>
              <a:ext uri="{FF2B5EF4-FFF2-40B4-BE49-F238E27FC236}">
                <a16:creationId xmlns:a16="http://schemas.microsoft.com/office/drawing/2014/main" id="{88F18322-F69C-FDEB-9D96-ED01420C1618}"/>
              </a:ext>
            </a:extLst>
          </p:cNvPr>
          <p:cNvSpPr/>
          <p:nvPr/>
        </p:nvSpPr>
        <p:spPr>
          <a:xfrm>
            <a:off x="916251" y="3675521"/>
            <a:ext cx="517570" cy="517570"/>
          </a:xfrm>
          <a:prstGeom prst="ellipse">
            <a:avLst/>
          </a:prstGeom>
          <a:solidFill>
            <a:srgbClr val="0052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4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4" name="Google Shape;184;p4">
            <a:extLst>
              <a:ext uri="{FF2B5EF4-FFF2-40B4-BE49-F238E27FC236}">
                <a16:creationId xmlns:a16="http://schemas.microsoft.com/office/drawing/2014/main" id="{D35D3E6D-1F70-B29A-2FB9-DC701B448FB3}"/>
              </a:ext>
            </a:extLst>
          </p:cNvPr>
          <p:cNvSpPr txBox="1"/>
          <p:nvPr/>
        </p:nvSpPr>
        <p:spPr>
          <a:xfrm>
            <a:off x="1515824" y="4318585"/>
            <a:ext cx="9775992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Ensure inclusiveness and equity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9BDEC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Google Shape;185;p4">
            <a:extLst>
              <a:ext uri="{FF2B5EF4-FFF2-40B4-BE49-F238E27FC236}">
                <a16:creationId xmlns:a16="http://schemas.microsoft.com/office/drawing/2014/main" id="{988014BB-E4AC-4888-C86D-EBFD3073B8B5}"/>
              </a:ext>
            </a:extLst>
          </p:cNvPr>
          <p:cNvSpPr/>
          <p:nvPr/>
        </p:nvSpPr>
        <p:spPr>
          <a:xfrm>
            <a:off x="909466" y="4272166"/>
            <a:ext cx="517570" cy="517570"/>
          </a:xfrm>
          <a:prstGeom prst="ellipse">
            <a:avLst/>
          </a:prstGeom>
          <a:solidFill>
            <a:srgbClr val="0E9A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5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6" name="Google Shape;186;p4">
            <a:extLst>
              <a:ext uri="{FF2B5EF4-FFF2-40B4-BE49-F238E27FC236}">
                <a16:creationId xmlns:a16="http://schemas.microsoft.com/office/drawing/2014/main" id="{A3F76917-EE69-1165-4130-3096A1CCD5EB}"/>
              </a:ext>
            </a:extLst>
          </p:cNvPr>
          <p:cNvSpPr txBox="1"/>
          <p:nvPr/>
        </p:nvSpPr>
        <p:spPr>
          <a:xfrm>
            <a:off x="1515824" y="4915230"/>
            <a:ext cx="9775992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Promote AI that is responsive and sustainable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9BDEC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Google Shape;187;p4">
            <a:extLst>
              <a:ext uri="{FF2B5EF4-FFF2-40B4-BE49-F238E27FC236}">
                <a16:creationId xmlns:a16="http://schemas.microsoft.com/office/drawing/2014/main" id="{7ACF091B-467A-00DC-58A2-7576EA713722}"/>
              </a:ext>
            </a:extLst>
          </p:cNvPr>
          <p:cNvSpPr/>
          <p:nvPr/>
        </p:nvSpPr>
        <p:spPr>
          <a:xfrm>
            <a:off x="909466" y="4868811"/>
            <a:ext cx="517570" cy="517570"/>
          </a:xfrm>
          <a:prstGeom prst="ellipse">
            <a:avLst/>
          </a:prstGeom>
          <a:solidFill>
            <a:srgbClr val="FF6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6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48709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4"/>
          <p:cNvGrpSpPr/>
          <p:nvPr/>
        </p:nvGrpSpPr>
        <p:grpSpPr>
          <a:xfrm>
            <a:off x="457605" y="355599"/>
            <a:ext cx="193527" cy="5867690"/>
            <a:chOff x="298581" y="355599"/>
            <a:chExt cx="193527" cy="5867690"/>
          </a:xfrm>
        </p:grpSpPr>
        <p:sp>
          <p:nvSpPr>
            <p:cNvPr id="170" name="Google Shape;170;p4"/>
            <p:cNvSpPr/>
            <p:nvPr/>
          </p:nvSpPr>
          <p:spPr>
            <a:xfrm>
              <a:off x="298583" y="355599"/>
              <a:ext cx="193525" cy="1466923"/>
            </a:xfrm>
            <a:prstGeom prst="rect">
              <a:avLst/>
            </a:prstGeom>
            <a:solidFill>
              <a:srgbClr val="005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 flipH="1">
              <a:off x="298582" y="1822522"/>
              <a:ext cx="193526" cy="1466922"/>
            </a:xfrm>
            <a:prstGeom prst="rect">
              <a:avLst/>
            </a:prstGeom>
            <a:solidFill>
              <a:srgbClr val="07AD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98581" y="3286261"/>
              <a:ext cx="193524" cy="1470106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98581" y="4753183"/>
              <a:ext cx="193524" cy="1470106"/>
            </a:xfrm>
            <a:prstGeom prst="rect">
              <a:avLst/>
            </a:prstGeom>
            <a:solidFill>
              <a:srgbClr val="0E9A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4"/>
          <p:cNvSpPr/>
          <p:nvPr/>
        </p:nvSpPr>
        <p:spPr>
          <a:xfrm>
            <a:off x="1075037" y="567965"/>
            <a:ext cx="643108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tkinson Hyperlegible"/>
              </a:rPr>
              <a:t>Governance of AI for health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tkinson Hyperlegible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445806C-3DF0-BBEC-C6E3-19D89C6A8B6B}"/>
              </a:ext>
            </a:extLst>
          </p:cNvPr>
          <p:cNvSpPr txBox="1">
            <a:spLocks/>
          </p:cNvSpPr>
          <p:nvPr/>
        </p:nvSpPr>
        <p:spPr>
          <a:xfrm>
            <a:off x="975553" y="1881020"/>
            <a:ext cx="11216447" cy="281048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CH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57DA6089-8C7F-112A-2F68-C3BCB7A915B1}"/>
              </a:ext>
            </a:extLst>
          </p:cNvPr>
          <p:cNvSpPr txBox="1">
            <a:spLocks/>
          </p:cNvSpPr>
          <p:nvPr/>
        </p:nvSpPr>
        <p:spPr>
          <a:xfrm>
            <a:off x="1075038" y="1669473"/>
            <a:ext cx="7538876" cy="1914525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Legal, regulatory and non-legal measures for ethical use of AI for health.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Identified areas of governance that could resolve the identified ethical challenges and integrate the 6 consensus principles.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47 recommendations for diverse stakeholders to implement.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Noto Sans" panose="020B0502040504020204"/>
              <a:ea typeface="+mn-ea"/>
              <a:cs typeface="Arial"/>
              <a:sym typeface="Arial"/>
            </a:endParaRPr>
          </a:p>
        </p:txBody>
      </p:sp>
      <p:sp>
        <p:nvSpPr>
          <p:cNvPr id="20" name="Slide Number Placeholder 57">
            <a:extLst>
              <a:ext uri="{FF2B5EF4-FFF2-40B4-BE49-F238E27FC236}">
                <a16:creationId xmlns:a16="http://schemas.microsoft.com/office/drawing/2014/main" id="{7C17FDE3-DBAE-DD6F-4DD7-504CAB51A02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59091" y="6380937"/>
            <a:ext cx="10525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73E6AD8-6EA6-90E7-4B55-03533493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52" y="3129898"/>
            <a:ext cx="4637160" cy="464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lide Number Placeholder 57">
            <a:extLst>
              <a:ext uri="{FF2B5EF4-FFF2-40B4-BE49-F238E27FC236}">
                <a16:creationId xmlns:a16="http://schemas.microsoft.com/office/drawing/2014/main" id="{E7688624-F9E3-5E75-63BF-6CDC292AFD0B}"/>
              </a:ext>
            </a:extLst>
          </p:cNvPr>
          <p:cNvSpPr txBox="1">
            <a:spLocks/>
          </p:cNvSpPr>
          <p:nvPr/>
        </p:nvSpPr>
        <p:spPr>
          <a:xfrm>
            <a:off x="11111491" y="65333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lvl="0" indent="0" algn="r" defTabSz="4572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indent="0" algn="r" defTabSz="4572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lvl="2" indent="0" algn="r" defTabSz="4572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lvl="3" indent="0" algn="r" defTabSz="4572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lvl="4" indent="0" algn="r" defTabSz="4572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lvl="5" indent="0" algn="r" defTabSz="4572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lvl="6" indent="0" algn="r" defTabSz="4572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lvl="7" indent="0" algn="r" defTabSz="4572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lvl="8" indent="0" algn="r" defTabSz="4572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368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7;p2">
            <a:extLst>
              <a:ext uri="{FF2B5EF4-FFF2-40B4-BE49-F238E27FC236}">
                <a16:creationId xmlns:a16="http://schemas.microsoft.com/office/drawing/2014/main" id="{2D230906-C179-9F43-B494-41C5ED46B268}"/>
              </a:ext>
            </a:extLst>
          </p:cNvPr>
          <p:cNvSpPr/>
          <p:nvPr/>
        </p:nvSpPr>
        <p:spPr>
          <a:xfrm>
            <a:off x="5632174" y="562697"/>
            <a:ext cx="549328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Calibri"/>
              </a:rPr>
              <a:t>Selected recommendations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B7C36-B4EA-8B44-9819-4D64FF29FB90}"/>
              </a:ext>
            </a:extLst>
          </p:cNvPr>
          <p:cNvSpPr/>
          <p:nvPr/>
        </p:nvSpPr>
        <p:spPr>
          <a:xfrm>
            <a:off x="463828" y="1763276"/>
            <a:ext cx="105350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/>
                <a:ea typeface="+mn-ea"/>
                <a:cs typeface="Arial"/>
                <a:sym typeface="Arial"/>
              </a:rPr>
              <a:t>Designers and other stakeholders should ensure that AI systems are designed to perform well-defined tasks with the accuracy and reliability necessary to improve the capacity of health systems and advance patient interests.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/>
                <a:ea typeface="+mn-ea"/>
                <a:cs typeface="Arial"/>
                <a:sym typeface="Arial"/>
              </a:rPr>
              <a:t>Governments should enact laws and policies that require government agencies and companies to conduct impact assessments of AI technologies. 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/>
                <a:ea typeface="+mn-ea"/>
                <a:cs typeface="Arial"/>
                <a:sym typeface="Arial"/>
              </a:rPr>
              <a:t>Companies must adhere to national and international laws and regulations on the development, commercialization and use of AI for health systems.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/>
                <a:ea typeface="+mn-ea"/>
                <a:cs typeface="Arial"/>
                <a:sym typeface="Arial"/>
              </a:rPr>
              <a:t>Governments and international agencies should engage nongovernmental and community organizations, particularly for marginalized groups, to provide diverse insights.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/>
                <a:ea typeface="+mn-ea"/>
                <a:cs typeface="Arial"/>
                <a:sym typeface="Arial"/>
              </a:rPr>
              <a:t>Civil society should participate in the design and use of AI technologies for health as early as possible in their conceptualization.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1089E6-7A24-964E-878B-5CBF37692992}"/>
              </a:ext>
            </a:extLst>
          </p:cNvPr>
          <p:cNvGrpSpPr/>
          <p:nvPr/>
        </p:nvGrpSpPr>
        <p:grpSpPr>
          <a:xfrm>
            <a:off x="11291819" y="352416"/>
            <a:ext cx="193527" cy="5867690"/>
            <a:chOff x="298581" y="355599"/>
            <a:chExt cx="193527" cy="58676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01F3F4-2974-2E4E-AE09-64EA29C79ECC}"/>
                </a:ext>
              </a:extLst>
            </p:cNvPr>
            <p:cNvSpPr/>
            <p:nvPr/>
          </p:nvSpPr>
          <p:spPr>
            <a:xfrm>
              <a:off x="298583" y="355599"/>
              <a:ext cx="193525" cy="1466923"/>
            </a:xfrm>
            <a:prstGeom prst="rect">
              <a:avLst/>
            </a:prstGeom>
            <a:solidFill>
              <a:srgbClr val="005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08032-D02B-E541-A69D-CDE158587485}"/>
                </a:ext>
              </a:extLst>
            </p:cNvPr>
            <p:cNvSpPr/>
            <p:nvPr/>
          </p:nvSpPr>
          <p:spPr>
            <a:xfrm flipH="1">
              <a:off x="298582" y="1822522"/>
              <a:ext cx="193526" cy="1466922"/>
            </a:xfrm>
            <a:prstGeom prst="rect">
              <a:avLst/>
            </a:prstGeom>
            <a:solidFill>
              <a:srgbClr val="07A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090ADC-B0E8-A648-9719-AC484DF41DA4}"/>
                </a:ext>
              </a:extLst>
            </p:cNvPr>
            <p:cNvSpPr/>
            <p:nvPr/>
          </p:nvSpPr>
          <p:spPr>
            <a:xfrm>
              <a:off x="298581" y="3286261"/>
              <a:ext cx="193524" cy="1470106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FA09B0-2FBA-0B46-A357-869FC4D2B66C}"/>
                </a:ext>
              </a:extLst>
            </p:cNvPr>
            <p:cNvSpPr/>
            <p:nvPr/>
          </p:nvSpPr>
          <p:spPr>
            <a:xfrm>
              <a:off x="298581" y="4753183"/>
              <a:ext cx="193524" cy="1470106"/>
            </a:xfrm>
            <a:prstGeom prst="rect">
              <a:avLst/>
            </a:prstGeom>
            <a:solidFill>
              <a:srgbClr val="0E9A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491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vidend">
  <a:themeElements>
    <a:clrScheme name="Custom 1">
      <a:dk1>
        <a:srgbClr val="9BDEC7"/>
      </a:dk1>
      <a:lt1>
        <a:srgbClr val="FFFFFF"/>
      </a:lt1>
      <a:dk2>
        <a:srgbClr val="FFFFFF"/>
      </a:dk2>
      <a:lt2>
        <a:srgbClr val="FFFFFF"/>
      </a:lt2>
      <a:accent1>
        <a:srgbClr val="1CADE4"/>
      </a:accent1>
      <a:accent2>
        <a:srgbClr val="005286"/>
      </a:accent2>
      <a:accent3>
        <a:srgbClr val="07AD73"/>
      </a:accent3>
      <a:accent4>
        <a:srgbClr val="FF6200"/>
      </a:accent4>
      <a:accent5>
        <a:srgbClr val="FFFFFF"/>
      </a:accent5>
      <a:accent6>
        <a:srgbClr val="FFFFFF"/>
      </a:accent6>
      <a:hlink>
        <a:srgbClr val="262626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ividend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A94516E-E94D-436C-A53F-71EBBF1CC961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1782</TotalTime>
  <Words>1041</Words>
  <Application>Microsoft Office PowerPoint</Application>
  <PresentationFormat>Widescreen</PresentationFormat>
  <Paragraphs>163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Arial</vt:lpstr>
      <vt:lpstr>Atkinson Hyperlegible</vt:lpstr>
      <vt:lpstr>Calibri</vt:lpstr>
      <vt:lpstr>Calibri Light</vt:lpstr>
      <vt:lpstr>Cambria</vt:lpstr>
      <vt:lpstr>Noto Sans</vt:lpstr>
      <vt:lpstr>Noto Sans Symbols</vt:lpstr>
      <vt:lpstr>Segoe UI</vt:lpstr>
      <vt:lpstr>Office 主题​​</vt:lpstr>
      <vt:lpstr>2_Dividend</vt:lpstr>
      <vt:lpstr>3_Dividend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Att.2 – Presentation - Overview of the Ethics and Governance of AI4H</dc:title>
  <dc:creator>Campos, Simao</dc:creator>
  <cp:lastModifiedBy>TSB (HT)</cp:lastModifiedBy>
  <cp:revision>79</cp:revision>
  <cp:lastPrinted>2019-04-04T08:49:31Z</cp:lastPrinted>
  <dcterms:created xsi:type="dcterms:W3CDTF">2019-03-31T15:53:06Z</dcterms:created>
  <dcterms:modified xsi:type="dcterms:W3CDTF">2022-09-20T10:02:46Z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