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6"/>
  </p:notesMasterIdLst>
  <p:sldIdLst>
    <p:sldId id="256" r:id="rId5"/>
    <p:sldId id="257" r:id="rId6"/>
    <p:sldId id="262" r:id="rId7"/>
    <p:sldId id="258" r:id="rId8"/>
    <p:sldId id="259" r:id="rId9"/>
    <p:sldId id="260" r:id="rId10"/>
    <p:sldId id="263" r:id="rId11"/>
    <p:sldId id="261" r:id="rId12"/>
    <p:sldId id="264" r:id="rId13"/>
    <p:sldId id="268" r:id="rId14"/>
    <p:sldId id="267" r:id="rId15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de-DE" dirty="0"/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B8867-9678-054E-AD8C-54F8CDB113C9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996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B8867-9678-054E-AD8C-54F8CDB113C9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979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B8867-9678-054E-AD8C-54F8CDB113C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7278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B8867-9678-054E-AD8C-54F8CDB113C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377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b="1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B8867-9678-054E-AD8C-54F8CDB113C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104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B8867-9678-054E-AD8C-54F8CDB113C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399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B8867-9678-054E-AD8C-54F8CDB113C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111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B8867-9678-054E-AD8C-54F8CDB113C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000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6" indent="-171446">
              <a:buFont typeface="Symbol" pitchFamily="2" charset="2"/>
              <a:buChar char="-"/>
            </a:pPr>
            <a:endParaRPr lang="de-DE" sz="9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46" indent="-171446">
              <a:buFont typeface="Symbol" pitchFamily="2" charset="2"/>
              <a:buChar char="-"/>
            </a:pPr>
            <a:endParaRPr lang="de-DE" sz="9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B8867-9678-054E-AD8C-54F8CDB113C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694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de-DE" dirty="0"/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B8867-9678-054E-AD8C-54F8CDB113C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5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aomi.lee@lance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va.weicken@hhi.fraunhofer.de" TargetMode="External"/><Relationship Id="rId4" Type="http://schemas.openxmlformats.org/officeDocument/2006/relationships/hyperlink" Target="mailto:shubs.upadhyay@ada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naomi.lee@lancet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mailto:eva.weicken@hhi.fraunhofer.de" TargetMode="External"/><Relationship Id="rId4" Type="http://schemas.openxmlformats.org/officeDocument/2006/relationships/hyperlink" Target="mailto:shubs.upadhyay@ada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xtranet.itu.int/sites/itu-t/focusgroups/ai4h/docs/FGAI4H-P-040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49758" y="935321"/>
            <a:ext cx="1959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FGAI4H-P-040-A01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833336" y="1304653"/>
            <a:ext cx="3175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Helsinki, 20-22 September 2022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753471"/>
              </p:ext>
            </p:extLst>
          </p:nvPr>
        </p:nvGraphicFramePr>
        <p:xfrm>
          <a:off x="1790700" y="3247161"/>
          <a:ext cx="8401049" cy="2880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348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01577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4038922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Editors DEL7.4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Att.1 – Presentation – Updated DEL7.4: Clinical evaluation of AI for health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 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Naomi Lee 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Shubs Upadhyay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 Weicken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naomi.lee@lancet.com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shubs.upadhyay@ada.com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eva.weicken@hhi.fraunhofer.de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PPT contains a presentation of: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 update Working Group on Clinical Evaluation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Updates on DEL 7.4 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10F2F-03B0-FCEB-97B8-001BB15B0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/>
                <a:cs typeface="Arial"/>
              </a:rPr>
              <a:t>C – Potential </a:t>
            </a:r>
            <a:r>
              <a:rPr lang="de-DE" err="1">
                <a:latin typeface="Arial"/>
                <a:cs typeface="Arial"/>
              </a:rPr>
              <a:t>next</a:t>
            </a:r>
            <a:r>
              <a:rPr lang="de-DE">
                <a:latin typeface="Arial"/>
                <a:cs typeface="Arial"/>
              </a:rPr>
              <a:t> </a:t>
            </a:r>
            <a:r>
              <a:rPr lang="de-DE" err="1">
                <a:latin typeface="Arial"/>
                <a:cs typeface="Arial"/>
              </a:rPr>
              <a:t>steps</a:t>
            </a:r>
            <a:endParaRPr lang="de-DE">
              <a:latin typeface="Arial"/>
              <a:cs typeface="Arial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A56AB1-A4E1-FFFD-9CDC-39EFB36DE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575"/>
            <a:ext cx="101727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endParaRPr lang="de-DE" dirty="0">
              <a:latin typeface="Arial"/>
              <a:cs typeface="Arial"/>
            </a:endParaRPr>
          </a:p>
          <a:p>
            <a:r>
              <a:rPr lang="de-DE" dirty="0" err="1">
                <a:solidFill>
                  <a:schemeClr val="accent1"/>
                </a:solidFill>
                <a:latin typeface="Arial"/>
                <a:cs typeface="Arial"/>
              </a:rPr>
              <a:t>What</a:t>
            </a:r>
            <a:r>
              <a:rPr lang="de-DE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de-DE" dirty="0" err="1">
                <a:solidFill>
                  <a:schemeClr val="accent1"/>
                </a:solidFill>
                <a:latin typeface="Arial"/>
                <a:cs typeface="Arial"/>
              </a:rPr>
              <a:t>are</a:t>
            </a:r>
            <a:r>
              <a:rPr lang="de-DE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de-DE" dirty="0" err="1">
                <a:solidFill>
                  <a:schemeClr val="accent1"/>
                </a:solidFill>
                <a:latin typeface="Arial"/>
                <a:cs typeface="Arial"/>
              </a:rPr>
              <a:t>the</a:t>
            </a:r>
            <a:r>
              <a:rPr lang="de-DE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de-DE" dirty="0" err="1">
                <a:solidFill>
                  <a:schemeClr val="accent1"/>
                </a:solidFill>
                <a:latin typeface="Arial"/>
                <a:cs typeface="Arial"/>
              </a:rPr>
              <a:t>next</a:t>
            </a:r>
            <a:r>
              <a:rPr lang="de-DE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de-DE" dirty="0" err="1">
                <a:solidFill>
                  <a:schemeClr val="accent1"/>
                </a:solidFill>
                <a:latin typeface="Arial"/>
                <a:cs typeface="Arial"/>
              </a:rPr>
              <a:t>priorities</a:t>
            </a:r>
            <a:r>
              <a:rPr lang="de-DE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de-DE" dirty="0" err="1">
                <a:solidFill>
                  <a:schemeClr val="accent1"/>
                </a:solidFill>
                <a:latin typeface="Arial"/>
                <a:cs typeface="Arial"/>
              </a:rPr>
              <a:t>for</a:t>
            </a:r>
            <a:r>
              <a:rPr lang="de-DE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de-DE" dirty="0" err="1">
                <a:solidFill>
                  <a:schemeClr val="accent1"/>
                </a:solidFill>
                <a:latin typeface="Arial"/>
                <a:cs typeface="Arial"/>
              </a:rPr>
              <a:t>the</a:t>
            </a:r>
            <a:r>
              <a:rPr lang="de-DE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de-DE" dirty="0" err="1">
                <a:solidFill>
                  <a:schemeClr val="accent1"/>
                </a:solidFill>
                <a:latin typeface="Arial"/>
                <a:cs typeface="Arial"/>
              </a:rPr>
              <a:t>group</a:t>
            </a:r>
            <a:r>
              <a:rPr lang="de-DE" dirty="0">
                <a:solidFill>
                  <a:schemeClr val="accent1"/>
                </a:solidFill>
                <a:latin typeface="Arial"/>
                <a:cs typeface="Arial"/>
              </a:rPr>
              <a:t>?</a:t>
            </a:r>
          </a:p>
          <a:p>
            <a:pPr lvl="1">
              <a:buFont typeface="Symbol" pitchFamily="2" charset="2"/>
              <a:buChar char="-"/>
            </a:pPr>
            <a:r>
              <a:rPr lang="de-DE" dirty="0">
                <a:latin typeface="Arial"/>
                <a:cs typeface="Arial"/>
              </a:rPr>
              <a:t>In </a:t>
            </a:r>
            <a:r>
              <a:rPr lang="de-DE" dirty="0" err="1">
                <a:latin typeface="Arial"/>
                <a:cs typeface="Arial"/>
              </a:rPr>
              <a:t>the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context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of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the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b="1" dirty="0" err="1">
                <a:latin typeface="Arial"/>
                <a:cs typeface="Arial"/>
              </a:rPr>
              <a:t>evolution</a:t>
            </a:r>
            <a:r>
              <a:rPr lang="de-DE" b="1" dirty="0">
                <a:latin typeface="Arial"/>
                <a:cs typeface="Arial"/>
              </a:rPr>
              <a:t> </a:t>
            </a:r>
            <a:r>
              <a:rPr lang="de-DE" b="1" dirty="0" err="1">
                <a:latin typeface="Arial"/>
                <a:cs typeface="Arial"/>
              </a:rPr>
              <a:t>of</a:t>
            </a:r>
            <a:r>
              <a:rPr lang="de-DE" b="1" dirty="0">
                <a:latin typeface="Arial"/>
                <a:cs typeface="Arial"/>
              </a:rPr>
              <a:t> </a:t>
            </a:r>
            <a:r>
              <a:rPr lang="de-DE" b="1" dirty="0" err="1">
                <a:latin typeface="Arial"/>
                <a:cs typeface="Arial"/>
              </a:rPr>
              <a:t>the</a:t>
            </a:r>
            <a:r>
              <a:rPr lang="de-DE" b="1" dirty="0">
                <a:latin typeface="Arial"/>
                <a:cs typeface="Arial"/>
              </a:rPr>
              <a:t> FG</a:t>
            </a:r>
            <a:r>
              <a:rPr lang="de-DE" dirty="0">
                <a:latin typeface="Arial"/>
                <a:cs typeface="Arial"/>
              </a:rPr>
              <a:t>, </a:t>
            </a:r>
            <a:r>
              <a:rPr lang="de-DE" b="1" dirty="0" err="1">
                <a:latin typeface="Arial"/>
                <a:cs typeface="Arial"/>
              </a:rPr>
              <a:t>what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should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the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b="1" dirty="0" err="1">
                <a:latin typeface="Arial"/>
                <a:cs typeface="Arial"/>
              </a:rPr>
              <a:t>priorities</a:t>
            </a:r>
            <a:r>
              <a:rPr lang="de-DE" b="1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for </a:t>
            </a:r>
            <a:r>
              <a:rPr lang="de-DE" dirty="0" err="1">
                <a:latin typeface="Arial"/>
                <a:cs typeface="Arial"/>
              </a:rPr>
              <a:t>the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group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be</a:t>
            </a:r>
            <a:r>
              <a:rPr lang="de-DE" dirty="0">
                <a:latin typeface="Arial"/>
                <a:cs typeface="Arial"/>
              </a:rPr>
              <a:t>? </a:t>
            </a:r>
          </a:p>
          <a:p>
            <a:pPr lvl="1">
              <a:buFont typeface="Symbol" pitchFamily="2" charset="2"/>
              <a:buChar char="-"/>
            </a:pPr>
            <a:r>
              <a:rPr lang="de-DE" b="1" dirty="0">
                <a:latin typeface="Arial"/>
                <a:cs typeface="Arial"/>
              </a:rPr>
              <a:t>Who</a:t>
            </a:r>
            <a:r>
              <a:rPr lang="de-DE" dirty="0">
                <a:latin typeface="Arial"/>
                <a:cs typeface="Arial"/>
              </a:rPr>
              <a:t> do </a:t>
            </a:r>
            <a:r>
              <a:rPr lang="de-DE" dirty="0" err="1">
                <a:latin typeface="Arial"/>
                <a:cs typeface="Arial"/>
              </a:rPr>
              <a:t>we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need</a:t>
            </a:r>
            <a:r>
              <a:rPr lang="de-DE" dirty="0">
                <a:latin typeface="Arial"/>
                <a:cs typeface="Arial"/>
              </a:rPr>
              <a:t> to </a:t>
            </a:r>
            <a:r>
              <a:rPr lang="de-DE" dirty="0" err="1">
                <a:latin typeface="Arial"/>
                <a:cs typeface="Arial"/>
              </a:rPr>
              <a:t>work</a:t>
            </a:r>
            <a:r>
              <a:rPr lang="de-DE" dirty="0">
                <a:latin typeface="Arial"/>
                <a:cs typeface="Arial"/>
              </a:rPr>
              <a:t> on </a:t>
            </a:r>
            <a:r>
              <a:rPr lang="de-DE" dirty="0" err="1">
                <a:latin typeface="Arial"/>
                <a:cs typeface="Arial"/>
              </a:rPr>
              <a:t>this</a:t>
            </a:r>
            <a:r>
              <a:rPr lang="de-DE" dirty="0">
                <a:latin typeface="Arial"/>
                <a:cs typeface="Arial"/>
              </a:rPr>
              <a:t>?</a:t>
            </a:r>
          </a:p>
        </p:txBody>
      </p:sp>
      <p:pic>
        <p:nvPicPr>
          <p:cNvPr id="4" name="Google Shape;94;p18">
            <a:extLst>
              <a:ext uri="{FF2B5EF4-FFF2-40B4-BE49-F238E27FC236}">
                <a16:creationId xmlns:a16="http://schemas.microsoft.com/office/drawing/2014/main" id="{94886BD7-33A9-A852-C203-76E807AF485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5012" y="361238"/>
            <a:ext cx="2385975" cy="48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0139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B2272-1ED4-05C8-09B7-1EC8114580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6600" err="1"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de-DE" sz="6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60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660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F97D551-F0F9-2521-777E-DDDD57B72B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de-DE" err="1"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de-DE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err="1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err="1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naomi.lee@lancet.com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shubs.upadhyay@ada.com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eva.weicken@hhi.fraunhofer.de</a:t>
            </a:r>
            <a:endParaRPr lang="de-DE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94;p18">
            <a:extLst>
              <a:ext uri="{FF2B5EF4-FFF2-40B4-BE49-F238E27FC236}">
                <a16:creationId xmlns:a16="http://schemas.microsoft.com/office/drawing/2014/main" id="{5A33AC7B-F6DC-86AE-BAB1-B0F36A92F3B7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475012" y="361238"/>
            <a:ext cx="2385975" cy="48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17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0A9E46-82B5-2A2E-8999-1D89136CB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795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" b="1">
                <a:latin typeface="Arial"/>
                <a:cs typeface="Arial"/>
              </a:rPr>
              <a:t>FG-AI4H Working Group on</a:t>
            </a:r>
            <a:br>
              <a:rPr lang="de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" b="1">
                <a:latin typeface="Arial"/>
                <a:cs typeface="Arial"/>
              </a:rPr>
              <a:t>Clinical Evaluation </a:t>
            </a:r>
            <a:br>
              <a:rPr lang="de" sz="6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" sz="4400">
                <a:latin typeface="Arial"/>
                <a:cs typeface="Arial"/>
              </a:rPr>
              <a:t>D</a:t>
            </a:r>
            <a:r>
              <a:rPr lang="de-DE" sz="4400">
                <a:latin typeface="Arial"/>
                <a:cs typeface="Arial"/>
              </a:rPr>
              <a:t>e</a:t>
            </a:r>
            <a:r>
              <a:rPr lang="de" sz="4400" err="1">
                <a:latin typeface="Arial"/>
                <a:cs typeface="Arial"/>
              </a:rPr>
              <a:t>liverable</a:t>
            </a:r>
            <a:r>
              <a:rPr lang="de" sz="4400">
                <a:latin typeface="Arial"/>
                <a:cs typeface="Arial"/>
              </a:rPr>
              <a:t> 7.4</a:t>
            </a:r>
            <a:endParaRPr lang="de-DE" sz="4400">
              <a:latin typeface="Arial"/>
              <a:cs typeface="Arial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01CF19-F6B8-D85A-07C4-059E29A1C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660673" cy="1655762"/>
          </a:xfrm>
        </p:spPr>
        <p:txBody>
          <a:bodyPr/>
          <a:lstStyle/>
          <a:p>
            <a:r>
              <a:rPr lang="de-DE" sz="3600" i="1" dirty="0">
                <a:latin typeface="Arial" panose="020B0604020202020204" pitchFamily="34" charset="0"/>
                <a:cs typeface="Arial" panose="020B0604020202020204" pitchFamily="34" charset="0"/>
              </a:rPr>
              <a:t>FG-AI4H meeting “P”, 19–22 September 2022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Naomi Lee,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Shubs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Upadhyay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Eva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Weicken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oogle Shape;94;p18">
            <a:extLst>
              <a:ext uri="{FF2B5EF4-FFF2-40B4-BE49-F238E27FC236}">
                <a16:creationId xmlns:a16="http://schemas.microsoft.com/office/drawing/2014/main" id="{B141D5DF-8C9F-4831-B7F6-381862FF60A7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5012" y="361238"/>
            <a:ext cx="2385975" cy="48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13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10F2F-03B0-FCEB-97B8-001BB15B0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err="1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A56AB1-A4E1-FFFD-9CDC-39EFB36DE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 –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 – Summary WG-CE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framework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 – Potential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steps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94;p18">
            <a:extLst>
              <a:ext uri="{FF2B5EF4-FFF2-40B4-BE49-F238E27FC236}">
                <a16:creationId xmlns:a16="http://schemas.microsoft.com/office/drawing/2014/main" id="{94886BD7-33A9-A852-C203-76E807AF485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5012" y="361238"/>
            <a:ext cx="2385975" cy="48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185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B83D4-CA05-D024-E55A-D764C3E7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A – Objective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534B37-53E0-F071-BFA4-32B9B927A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1" y="2128185"/>
            <a:ext cx="11767079" cy="4213755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342265" indent="-342265" fontAlgn="base">
              <a:buFont typeface="Symbol" pitchFamily="2" charset="2"/>
              <a:buChar char="-"/>
            </a:pPr>
            <a:endParaRPr lang="en-US" sz="2800" b="1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342265" indent="-342265" fontAlgn="base">
              <a:buFont typeface="Symbol" pitchFamily="2" charset="2"/>
              <a:buChar char="-"/>
            </a:pPr>
            <a:endParaRPr lang="en-US" b="1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fontAlgn="base">
              <a:buFont typeface="Arial" pitchFamily="2" charset="2"/>
              <a:buChar char="•"/>
            </a:pPr>
            <a:r>
              <a:rPr lang="en-US" sz="24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Collaboration </a:t>
            </a:r>
            <a:r>
              <a:rPr lang="en-US" sz="2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with other expert groups &amp; global stakeholders</a:t>
            </a:r>
          </a:p>
          <a:p>
            <a:pPr fontAlgn="base">
              <a:buFont typeface="Arial" pitchFamily="2" charset="2"/>
              <a:buChar char="•"/>
            </a:pPr>
            <a:r>
              <a:rPr lang="en-US" sz="2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Guidance for </a:t>
            </a:r>
            <a:r>
              <a:rPr lang="en-US" sz="24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best practice evaluation and</a:t>
            </a:r>
            <a:r>
              <a:rPr lang="en-US" sz="2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principles</a:t>
            </a:r>
            <a:r>
              <a:rPr lang="en-US" sz="2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of evaluation</a:t>
            </a:r>
            <a:endParaRPr lang="en-US" sz="2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fontAlgn="base">
              <a:buFont typeface="Arial" pitchFamily="2" charset="2"/>
              <a:buChar char="•"/>
            </a:pPr>
            <a:r>
              <a:rPr lang="en-US" sz="2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Special consideration </a:t>
            </a:r>
            <a:r>
              <a:rPr lang="en-US" sz="24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LMIC settings </a:t>
            </a:r>
          </a:p>
          <a:p>
            <a:pPr fontAlgn="base">
              <a:buFont typeface="Arial" pitchFamily="2" charset="2"/>
              <a:buChar char="•"/>
            </a:pPr>
            <a:r>
              <a:rPr lang="en-US" sz="24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Framework for</a:t>
            </a:r>
            <a:r>
              <a:rPr lang="en-US" sz="2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: clinicians, researchers, developers, regulators, policy makers &amp; patients, public</a:t>
            </a:r>
          </a:p>
          <a:p>
            <a:pPr fontAlgn="base">
              <a:buFont typeface="Arial" pitchFamily="2" charset="2"/>
              <a:buChar char="•"/>
            </a:pPr>
            <a:r>
              <a:rPr lang="en-US" sz="2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To be used with other </a:t>
            </a:r>
            <a:r>
              <a:rPr lang="en-US" sz="24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FG-AI4H guidance</a:t>
            </a:r>
          </a:p>
          <a:p>
            <a:endParaRPr lang="de-DE" dirty="0"/>
          </a:p>
        </p:txBody>
      </p:sp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AC07C19A-1248-163C-FC56-E776A360B5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7585" y="1586551"/>
            <a:ext cx="3910787" cy="108759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Google Shape;80;p16">
            <a:extLst>
              <a:ext uri="{FF2B5EF4-FFF2-40B4-BE49-F238E27FC236}">
                <a16:creationId xmlns:a16="http://schemas.microsoft.com/office/drawing/2014/main" id="{14002F7A-FE73-F684-F606-DE4F09D6265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28925" y="1586551"/>
            <a:ext cx="2540334" cy="108759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Google Shape;94;p18">
            <a:extLst>
              <a:ext uri="{FF2B5EF4-FFF2-40B4-BE49-F238E27FC236}">
                <a16:creationId xmlns:a16="http://schemas.microsoft.com/office/drawing/2014/main" id="{6ADBAB32-79C5-3152-AA30-589D934A7900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475012" y="361238"/>
            <a:ext cx="2385975" cy="48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330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B83D4-CA05-D024-E55A-D764C3E7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A – Collaboration  </a:t>
            </a:r>
            <a:br>
              <a:rPr lang="de-DE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65+ </a:t>
            </a:r>
            <a:r>
              <a:rPr lang="de-DE" sz="360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endParaRPr lang="de-DE" sz="360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534B37-53E0-F071-BFA4-32B9B927A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sz="22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External expert group</a:t>
            </a:r>
            <a:r>
              <a:rPr lang="en-GB" sz="22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(in alphabetical order):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AbouElkhir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Osama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Tachy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Health, Dubai),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Akogo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Darlington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minoHealth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 Labs, Ghana), Allen Megan (Inspired Ideas, Tanzania),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Alsalamah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Shada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(WHO, Switzerland), Balachandran Pradeep (Freelancer E-Health, India),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Bastawrous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Andrew (Peek Vision, Global Eye Health, UK),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Bathke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Arne (Paris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Godron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University Salzburg, Austria),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Chiavegatto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Filho Alexandre (São Paulo University, Brazil),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Cresswell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Kathrin (University of Edinburgh),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Darkoh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Ernest (</a:t>
            </a:r>
            <a:r>
              <a:rPr lang="en-GB" sz="1800" err="1">
                <a:solidFill>
                  <a:srgbClr val="0F14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BroadReach</a:t>
            </a:r>
            <a:r>
              <a:rPr lang="en-GB" sz="1800">
                <a:solidFill>
                  <a:srgbClr val="0F14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Healthcare, South Africa)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Ehrenfeld Jesse (AMA, USA), Fehr Jana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Hasso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-Plattner-Institute, DE),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Fürstenau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Daniel (Copenhagen Business School, Denmark), Gaudin Robert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Charitè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DE), Gilbert Stephen (University of Dresden, DE), Greaves Felix (Science, Evidence and Analytics, NICE, UK), Gupta Saurabh (Department of Cardiology, All Inst. of </a:t>
            </a:r>
            <a:r>
              <a:rPr lang="en-GB" sz="18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edical Sciences, New Delhi),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Gütter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Zdenek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(University Hospital Olomouc, Czechia), Hatton Grace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Sensyne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Health, UK), Ho Dean (National University of Singapore, Singapore), Ibrahim Hussein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Doctors.net.uk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UK), Islam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Shariful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(Deakin University, AUS),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Jarral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Reza (Pro Care, NZ), Jeon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Jonghong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sz="18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Electronics and </a:t>
            </a:r>
            <a:r>
              <a:rPr lang="en-GB" sz="180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Telecommuncations</a:t>
            </a:r>
            <a:r>
              <a:rPr lang="en-GB" sz="18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Research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Institute, South Korea)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John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Oommen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(George Institute for Global Health, India), Kadam Rigveda (Head of digital access, FIND, Switzerland),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Kherif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Ferath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(LREN, Switzerland), Kuku Stephanie (WHO, UCL, Switzerland, UK),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Kurtys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Michal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Infermedica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Poland),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Lapão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Luís (Velez) (University of Lisbon, Portugal), Linder Nina (University of Helsinki, Finland),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Loh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Irving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infermedica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USA), Loveys Kate (University of Auckland, NZ),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Magrabi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Farah (Macquarie University, Sydney, AUS), Mahajan Arnav (Department of Medicine, University College Cork, Ireland),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Malpani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Rohit (WHO, Switzerland)</a:t>
            </a:r>
            <a:r>
              <a:rPr lang="en-GB" sz="180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Mamun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Khondaker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(CMED Health,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Bagladesh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Masud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Jakir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Hossain Bhuiyan (CTS Bangladesh), Matin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Rubeta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(Oxford University Hospitals NHS Foundation Trust, UK), Matthew Fenech (Una Health, DE),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McCradden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Melissa (University of Toronto, Canada), Menezes Audrey (Healthily, UK), Murchison Andrew (Oxford University Hospitals NHS Trust, UK), Murphy Lisa (Centre for Improving Data Collaboration at NHSX, UK),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Nakasi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Rose (Makerere University, Uganda),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Oala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Luis (Fraunhofer Heinrich Hertz Institute, DE),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Pankova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Natalie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Metadvice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UK),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Piekut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Agata (Health Action Tank, Poland), Porras Lina (1Doc3, Colombia), Reddy Sandeep (Deakin University, AUS), Salim Ally (Inspired Ideas, Tanzania),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Schwendicke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Falk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Charitè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DE), Sethi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Tavpritesh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(Indraprastha Institute of Information Technology Delhi, India),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Sood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Harpreet (NHS, UK), Sousa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Inês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(Fraunhofer Portugal, Portugal), Srivastava Manish (Virginia Polytechnic Institute &amp; State Univ., USA),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Starlinger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Johannes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Howto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Health Digital Business Solutions, DE), Wasswa William (Global Auto Systems LTD, Uganda), Werneck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Leite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Alixandro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(Tribal, Mexico)</a:t>
            </a:r>
            <a:endParaRPr lang="de-DE" sz="18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sz="22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Writing group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(in alphabetical order): Carolan Jane (UCL Institute of Health Informatics, UK), Denniston Alastair (University of Birmingham, UK),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Karpathakis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Kassandra (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Decimal.Health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USA), Lee Naomi (Lancet, UK), Liu Xiao (University of Birmingham, UK), Upadhyay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Shubhanan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(Ada Health, DE), </a:t>
            </a:r>
            <a:r>
              <a:rPr lang="en-GB" sz="18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Weicken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Eva (Fraunhofer HHI, DE), Wilkinson Thomas (World Bank Group, USA)</a:t>
            </a:r>
            <a:endParaRPr lang="de-DE" sz="18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94;p18">
            <a:extLst>
              <a:ext uri="{FF2B5EF4-FFF2-40B4-BE49-F238E27FC236}">
                <a16:creationId xmlns:a16="http://schemas.microsoft.com/office/drawing/2014/main" id="{732ACB60-1CD6-D458-F164-8DD0F5AF72E7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5012" y="361238"/>
            <a:ext cx="2385975" cy="48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3150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B83D4-CA05-D024-E55A-D764C3E7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A – Timeline</a:t>
            </a:r>
            <a:endParaRPr lang="de-DE" sz="360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534B37-53E0-F071-BFA4-32B9B927A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endParaRPr lang="de-DE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endParaRPr lang="de-DE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endParaRPr lang="de-DE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de-D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1265F70-4ED9-403E-83DD-313AB9BFD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441" y="2271093"/>
            <a:ext cx="8233272" cy="2925375"/>
          </a:xfrm>
          <a:prstGeom prst="rect">
            <a:avLst/>
          </a:prstGeom>
        </p:spPr>
      </p:pic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CCDCFA90-4170-06F0-53F2-B3FFD25E7C5C}"/>
              </a:ext>
            </a:extLst>
          </p:cNvPr>
          <p:cNvSpPr/>
          <p:nvPr/>
        </p:nvSpPr>
        <p:spPr>
          <a:xfrm>
            <a:off x="8968212" y="2944734"/>
            <a:ext cx="2385587" cy="66790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27DF739-09AC-1C81-75EA-13CC68967CC5}"/>
              </a:ext>
            </a:extLst>
          </p:cNvPr>
          <p:cNvSpPr txBox="1"/>
          <p:nvPr/>
        </p:nvSpPr>
        <p:spPr>
          <a:xfrm>
            <a:off x="9008825" y="3143897"/>
            <a:ext cx="2656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accent2">
                    <a:lumMod val="50000"/>
                  </a:schemeClr>
                </a:solidFill>
              </a:rPr>
              <a:t>Feb / May / Sept / Oct 22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0802B1-D976-187E-2414-4E64A644EB2D}"/>
              </a:ext>
            </a:extLst>
          </p:cNvPr>
          <p:cNvSpPr/>
          <p:nvPr/>
        </p:nvSpPr>
        <p:spPr>
          <a:xfrm>
            <a:off x="9824565" y="3463882"/>
            <a:ext cx="263967" cy="246644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9DDEFEAB-3C9C-A827-6172-130E6841BD98}"/>
              </a:ext>
            </a:extLst>
          </p:cNvPr>
          <p:cNvCxnSpPr>
            <a:cxnSpLocks/>
          </p:cNvCxnSpPr>
          <p:nvPr/>
        </p:nvCxnSpPr>
        <p:spPr>
          <a:xfrm flipH="1">
            <a:off x="9956548" y="3737134"/>
            <a:ext cx="1" cy="2641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1ADC6F0D-1C5F-DBDD-6C20-28CDD4F2BB8E}"/>
              </a:ext>
            </a:extLst>
          </p:cNvPr>
          <p:cNvSpPr txBox="1"/>
          <p:nvPr/>
        </p:nvSpPr>
        <p:spPr>
          <a:xfrm>
            <a:off x="8770144" y="4010916"/>
            <a:ext cx="1429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accent2">
                    <a:lumMod val="50000"/>
                  </a:schemeClr>
                </a:solidFill>
              </a:rPr>
              <a:t>FG-AI4H meetings</a:t>
            </a:r>
          </a:p>
        </p:txBody>
      </p:sp>
      <p:pic>
        <p:nvPicPr>
          <p:cNvPr id="10" name="Google Shape;94;p18">
            <a:extLst>
              <a:ext uri="{FF2B5EF4-FFF2-40B4-BE49-F238E27FC236}">
                <a16:creationId xmlns:a16="http://schemas.microsoft.com/office/drawing/2014/main" id="{8FDA5F71-3E9E-2FBA-9405-128E35C86DD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475012" y="361238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1599F934-770D-CE09-0575-900BADDEE472}"/>
              </a:ext>
            </a:extLst>
          </p:cNvPr>
          <p:cNvSpPr/>
          <p:nvPr/>
        </p:nvSpPr>
        <p:spPr>
          <a:xfrm>
            <a:off x="10857318" y="3482451"/>
            <a:ext cx="263967" cy="246644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7D2986AB-4B70-84A9-6A00-39BB76536B5B}"/>
              </a:ext>
            </a:extLst>
          </p:cNvPr>
          <p:cNvCxnSpPr>
            <a:cxnSpLocks/>
          </p:cNvCxnSpPr>
          <p:nvPr/>
        </p:nvCxnSpPr>
        <p:spPr>
          <a:xfrm flipH="1">
            <a:off x="10989301" y="3679287"/>
            <a:ext cx="1" cy="2641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A689885E-7A2C-A5BD-6C1F-A094D1AE2A2B}"/>
              </a:ext>
            </a:extLst>
          </p:cNvPr>
          <p:cNvSpPr txBox="1"/>
          <p:nvPr/>
        </p:nvSpPr>
        <p:spPr>
          <a:xfrm>
            <a:off x="10199869" y="4010915"/>
            <a:ext cx="1578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accent2">
                    <a:lumMod val="50000"/>
                  </a:schemeClr>
                </a:solidFill>
              </a:rPr>
              <a:t>WG-CE meeting </a:t>
            </a:r>
          </a:p>
        </p:txBody>
      </p:sp>
    </p:spTree>
    <p:extLst>
      <p:ext uri="{BB962C8B-B14F-4D97-AF65-F5344CB8AC3E}">
        <p14:creationId xmlns:p14="http://schemas.microsoft.com/office/powerpoint/2010/main" val="1877412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B83D4-CA05-D024-E55A-D764C3E7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539654" cy="1325563"/>
          </a:xfrm>
        </p:spPr>
        <p:txBody>
          <a:bodyPr>
            <a:normAutofit fontScale="90000"/>
          </a:bodyPr>
          <a:lstStyle/>
          <a:p>
            <a:br>
              <a:rPr lang="de-DE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B – T</a:t>
            </a:r>
            <a:r>
              <a:rPr lang="de-DE" sz="49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able </a:t>
            </a:r>
            <a:r>
              <a:rPr lang="de-DE" sz="490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49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90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de-DE" sz="49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sz="3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36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360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AAA08E-5CA5-6437-CD7F-709D9C75D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457167">
              <a:defRPr/>
            </a:pP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Executive Summary</a:t>
            </a:r>
          </a:p>
          <a:p>
            <a:pPr defTabSz="457167">
              <a:defRPr/>
            </a:pP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167">
              <a:defRPr/>
            </a:pP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 design and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suitability</a:t>
            </a: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167">
              <a:defRPr/>
            </a:pP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Algorithmic</a:t>
            </a: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167">
              <a:defRPr/>
            </a:pP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Clinical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167">
              <a:defRPr/>
            </a:pP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Deployment</a:t>
            </a: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167">
              <a:defRPr/>
            </a:pP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167">
              <a:defRPr/>
            </a:pP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defTabSz="457167">
              <a:defRPr/>
            </a:pP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References </a:t>
            </a:r>
          </a:p>
          <a:p>
            <a:endParaRPr lang="de-DE" dirty="0"/>
          </a:p>
        </p:txBody>
      </p:sp>
      <p:pic>
        <p:nvPicPr>
          <p:cNvPr id="3" name="Google Shape;94;p18">
            <a:extLst>
              <a:ext uri="{FF2B5EF4-FFF2-40B4-BE49-F238E27FC236}">
                <a16:creationId xmlns:a16="http://schemas.microsoft.com/office/drawing/2014/main" id="{8369C003-7D63-E0D5-0EFA-E383812E2AE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5012" y="361238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9218C8C-0CA2-2F74-A709-1EA6214FF426}"/>
              </a:ext>
            </a:extLst>
          </p:cNvPr>
          <p:cNvSpPr txBox="1"/>
          <p:nvPr/>
        </p:nvSpPr>
        <p:spPr>
          <a:xfrm>
            <a:off x="9475012" y="5976908"/>
            <a:ext cx="22383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Link to </a:t>
            </a:r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Del 7.4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339908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B83D4-CA05-D024-E55A-D764C3E7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860522"/>
            <a:ext cx="11539654" cy="1325563"/>
          </a:xfrm>
        </p:spPr>
        <p:txBody>
          <a:bodyPr>
            <a:normAutofit fontScale="90000"/>
          </a:bodyPr>
          <a:lstStyle/>
          <a:p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B – </a:t>
            </a:r>
            <a:r>
              <a:rPr lang="en-US" sz="4900">
                <a:latin typeface="Arial" panose="020B0604020202020204" pitchFamily="34" charset="0"/>
                <a:cs typeface="Arial" panose="020B0604020202020204" pitchFamily="34" charset="0"/>
              </a:rPr>
              <a:t>Framework for evaluation of AI in health</a:t>
            </a:r>
            <a:br>
              <a:rPr lang="de-DE" sz="36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360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Inhaltsplatzhalter 29">
            <a:extLst>
              <a:ext uri="{FF2B5EF4-FFF2-40B4-BE49-F238E27FC236}">
                <a16:creationId xmlns:a16="http://schemas.microsoft.com/office/drawing/2014/main" id="{62ED6680-AC61-B7EC-4289-5BBA69297F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71712" y="1839219"/>
            <a:ext cx="7917095" cy="4500998"/>
          </a:xfr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EE2C63DD-367D-9C3C-7A90-03D04188FCE3}"/>
              </a:ext>
            </a:extLst>
          </p:cNvPr>
          <p:cNvSpPr txBox="1"/>
          <p:nvPr/>
        </p:nvSpPr>
        <p:spPr>
          <a:xfrm>
            <a:off x="10188807" y="6496761"/>
            <a:ext cx="16698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oogle Shape;94;p18">
            <a:extLst>
              <a:ext uri="{FF2B5EF4-FFF2-40B4-BE49-F238E27FC236}">
                <a16:creationId xmlns:a16="http://schemas.microsoft.com/office/drawing/2014/main" id="{D5084A92-7966-BC5F-C3BC-34F4EEE5480A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475012" y="361238"/>
            <a:ext cx="2385975" cy="48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3405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10F2F-03B0-FCEB-97B8-001BB15B0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/>
                <a:cs typeface="Arial"/>
              </a:rPr>
              <a:t>C – Potential </a:t>
            </a:r>
            <a:r>
              <a:rPr lang="de-DE" err="1">
                <a:latin typeface="Arial"/>
                <a:cs typeface="Arial"/>
              </a:rPr>
              <a:t>next</a:t>
            </a:r>
            <a:r>
              <a:rPr lang="de-DE">
                <a:latin typeface="Arial"/>
                <a:cs typeface="Arial"/>
              </a:rPr>
              <a:t> </a:t>
            </a:r>
            <a:r>
              <a:rPr lang="de-DE" err="1">
                <a:latin typeface="Arial"/>
                <a:cs typeface="Arial"/>
              </a:rPr>
              <a:t>steps</a:t>
            </a:r>
            <a:endParaRPr lang="de-DE">
              <a:latin typeface="Arial"/>
              <a:cs typeface="Arial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A56AB1-A4E1-FFFD-9CDC-39EFB36DE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de-DE" dirty="0">
              <a:latin typeface="Arial"/>
              <a:ea typeface="+mn-lt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accent1"/>
                </a:solidFill>
                <a:latin typeface="Arial"/>
                <a:cs typeface="Arial"/>
              </a:rPr>
              <a:t>Publication</a:t>
            </a:r>
            <a:r>
              <a:rPr lang="de-DE" dirty="0">
                <a:solidFill>
                  <a:schemeClr val="accent1"/>
                </a:solidFill>
                <a:latin typeface="Arial"/>
                <a:cs typeface="Arial"/>
              </a:rPr>
              <a:t>:</a:t>
            </a:r>
          </a:p>
          <a:p>
            <a:pPr lvl="1">
              <a:buFont typeface="Symbol" pitchFamily="2" charset="2"/>
              <a:buChar char="-"/>
            </a:pPr>
            <a:r>
              <a:rPr lang="de-DE" dirty="0" err="1">
                <a:latin typeface="Arial"/>
                <a:cs typeface="Arial"/>
              </a:rPr>
              <a:t>Submitted</a:t>
            </a:r>
            <a:r>
              <a:rPr lang="de-DE" dirty="0">
                <a:latin typeface="Arial"/>
                <a:cs typeface="Arial"/>
              </a:rPr>
              <a:t> to </a:t>
            </a:r>
            <a:r>
              <a:rPr lang="de-DE" b="1" dirty="0">
                <a:latin typeface="Arial"/>
                <a:cs typeface="Arial"/>
              </a:rPr>
              <a:t>WHO for </a:t>
            </a:r>
            <a:r>
              <a:rPr lang="de-DE" b="1" dirty="0" err="1">
                <a:latin typeface="Arial"/>
                <a:cs typeface="Arial"/>
              </a:rPr>
              <a:t>publication</a:t>
            </a:r>
            <a:r>
              <a:rPr lang="de-DE" b="1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alongside</a:t>
            </a:r>
            <a:r>
              <a:rPr lang="de-DE" dirty="0">
                <a:latin typeface="Arial"/>
                <a:cs typeface="Arial"/>
              </a:rPr>
              <a:t> WG-RC </a:t>
            </a:r>
            <a:r>
              <a:rPr lang="de-DE" dirty="0" err="1">
                <a:latin typeface="Arial"/>
                <a:cs typeface="Arial"/>
              </a:rPr>
              <a:t>document</a:t>
            </a:r>
            <a:endParaRPr lang="de-DE" dirty="0">
              <a:latin typeface="Arial"/>
              <a:cs typeface="Arial"/>
            </a:endParaRPr>
          </a:p>
          <a:p>
            <a:pPr lvl="1">
              <a:buFont typeface="Symbol" pitchFamily="2" charset="2"/>
              <a:buChar char="-"/>
            </a:pPr>
            <a:r>
              <a:rPr lang="de-DE" dirty="0" err="1">
                <a:latin typeface="Arial"/>
                <a:cs typeface="Arial"/>
              </a:rPr>
              <a:t>Considering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b="1" dirty="0">
                <a:latin typeface="Arial"/>
                <a:cs typeface="Arial"/>
              </a:rPr>
              <a:t>additional </a:t>
            </a:r>
            <a:r>
              <a:rPr lang="de-DE" b="1" dirty="0" err="1">
                <a:latin typeface="Arial"/>
                <a:cs typeface="Arial"/>
              </a:rPr>
              <a:t>journal</a:t>
            </a:r>
            <a:r>
              <a:rPr lang="de-DE" b="1" dirty="0">
                <a:latin typeface="Arial"/>
                <a:cs typeface="Arial"/>
              </a:rPr>
              <a:t> </a:t>
            </a:r>
            <a:r>
              <a:rPr lang="de-DE" b="1" dirty="0" err="1">
                <a:latin typeface="Arial"/>
                <a:cs typeface="Arial"/>
              </a:rPr>
              <a:t>publication</a:t>
            </a:r>
            <a:r>
              <a:rPr lang="de-DE" b="1" dirty="0">
                <a:latin typeface="Arial"/>
                <a:cs typeface="Arial"/>
              </a:rPr>
              <a:t>(s)</a:t>
            </a:r>
          </a:p>
          <a:p>
            <a:endParaRPr lang="de-DE" dirty="0">
              <a:latin typeface="Arial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/>
                </a:solidFill>
                <a:latin typeface="Arial"/>
                <a:cs typeface="Arial"/>
              </a:rPr>
              <a:t>Implementation:</a:t>
            </a:r>
          </a:p>
          <a:p>
            <a:pPr lvl="1">
              <a:buFont typeface="Symbol" pitchFamily="2" charset="2"/>
              <a:buChar char="-"/>
            </a:pPr>
            <a:r>
              <a:rPr lang="de-DE" dirty="0">
                <a:latin typeface="Arial"/>
                <a:cs typeface="Arial"/>
              </a:rPr>
              <a:t>Closing </a:t>
            </a:r>
            <a:r>
              <a:rPr lang="de-DE" dirty="0" err="1">
                <a:latin typeface="Arial"/>
                <a:cs typeface="Arial"/>
              </a:rPr>
              <a:t>the</a:t>
            </a:r>
            <a:r>
              <a:rPr lang="de-DE" b="1" dirty="0">
                <a:latin typeface="Arial"/>
                <a:cs typeface="Arial"/>
              </a:rPr>
              <a:t> </a:t>
            </a:r>
            <a:r>
              <a:rPr lang="de-DE" b="1" dirty="0" err="1">
                <a:latin typeface="Arial"/>
                <a:cs typeface="Arial"/>
              </a:rPr>
              <a:t>implementation</a:t>
            </a:r>
            <a:r>
              <a:rPr lang="de-DE" b="1" dirty="0">
                <a:latin typeface="Arial"/>
                <a:cs typeface="Arial"/>
              </a:rPr>
              <a:t> </a:t>
            </a:r>
            <a:r>
              <a:rPr lang="de-DE" b="1" dirty="0" err="1">
                <a:latin typeface="Arial"/>
                <a:cs typeface="Arial"/>
              </a:rPr>
              <a:t>gap</a:t>
            </a:r>
            <a:r>
              <a:rPr lang="de-DE" dirty="0">
                <a:latin typeface="Arial"/>
                <a:cs typeface="Arial"/>
              </a:rPr>
              <a:t>?</a:t>
            </a:r>
            <a:endParaRPr lang="en-US" dirty="0">
              <a:ea typeface="+mn-lt"/>
              <a:cs typeface="+mn-lt"/>
            </a:endParaRPr>
          </a:p>
          <a:p>
            <a:pPr lvl="1">
              <a:buFont typeface="Symbol" pitchFamily="2" charset="2"/>
              <a:buChar char="-"/>
            </a:pPr>
            <a:r>
              <a:rPr lang="de-DE" dirty="0" err="1">
                <a:latin typeface="Arial"/>
                <a:cs typeface="Arial"/>
              </a:rPr>
              <a:t>Could</a:t>
            </a:r>
            <a:r>
              <a:rPr lang="de-DE" dirty="0">
                <a:latin typeface="Arial"/>
                <a:cs typeface="Arial"/>
              </a:rPr>
              <a:t> include: </a:t>
            </a:r>
            <a:r>
              <a:rPr lang="de-DE" dirty="0" err="1">
                <a:latin typeface="Arial"/>
                <a:cs typeface="Arial"/>
              </a:rPr>
              <a:t>case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studies</a:t>
            </a:r>
            <a:r>
              <a:rPr lang="de-DE" dirty="0">
                <a:latin typeface="Arial"/>
                <a:cs typeface="Arial"/>
              </a:rPr>
              <a:t>, </a:t>
            </a:r>
            <a:r>
              <a:rPr lang="de-DE" dirty="0" err="1">
                <a:latin typeface="Arial"/>
                <a:cs typeface="Arial"/>
              </a:rPr>
              <a:t>round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tables</a:t>
            </a:r>
            <a:r>
              <a:rPr lang="de-DE" dirty="0">
                <a:latin typeface="Arial"/>
                <a:cs typeface="Arial"/>
              </a:rPr>
              <a:t>, WHO </a:t>
            </a:r>
            <a:r>
              <a:rPr lang="de-DE" dirty="0" err="1">
                <a:latin typeface="Arial"/>
                <a:cs typeface="Arial"/>
              </a:rPr>
              <a:t>course</a:t>
            </a:r>
            <a:r>
              <a:rPr lang="de-DE" dirty="0">
                <a:latin typeface="Arial"/>
                <a:cs typeface="Arial"/>
              </a:rPr>
              <a:t>, </a:t>
            </a:r>
            <a:r>
              <a:rPr lang="de-DE" dirty="0" err="1">
                <a:latin typeface="Arial"/>
                <a:cs typeface="Arial"/>
              </a:rPr>
              <a:t>checklist</a:t>
            </a:r>
            <a:r>
              <a:rPr lang="de-DE" dirty="0">
                <a:latin typeface="Arial"/>
                <a:cs typeface="Arial"/>
              </a:rPr>
              <a:t> </a:t>
            </a:r>
          </a:p>
          <a:p>
            <a:pPr lvl="1">
              <a:buFont typeface="Arial,Sans-Serif" panose="020B0604020202020204" pitchFamily="34" charset="0"/>
            </a:pPr>
            <a:endParaRPr lang="de-DE" dirty="0">
              <a:latin typeface="Arial"/>
              <a:cs typeface="Arial"/>
            </a:endParaRP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94;p18">
            <a:extLst>
              <a:ext uri="{FF2B5EF4-FFF2-40B4-BE49-F238E27FC236}">
                <a16:creationId xmlns:a16="http://schemas.microsoft.com/office/drawing/2014/main" id="{94886BD7-33A9-A852-C203-76E807AF485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5012" y="361238"/>
            <a:ext cx="2385975" cy="48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8718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BC1B1C-D591-4EE9-9EB2-166F8DA8D1A9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1776</TotalTime>
  <Words>1019</Words>
  <Application>Microsoft Office PowerPoint</Application>
  <PresentationFormat>Widescreen</PresentationFormat>
  <Paragraphs>89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等线</vt:lpstr>
      <vt:lpstr>Arial</vt:lpstr>
      <vt:lpstr>Arial,Sans-Serif</vt:lpstr>
      <vt:lpstr>Calibri</vt:lpstr>
      <vt:lpstr>Calibri Light</vt:lpstr>
      <vt:lpstr>Symbol</vt:lpstr>
      <vt:lpstr>Office 主题​​</vt:lpstr>
      <vt:lpstr>PowerPoint Presentation</vt:lpstr>
      <vt:lpstr>FG-AI4H Working Group on Clinical Evaluation  Deliverable 7.4</vt:lpstr>
      <vt:lpstr>Structure presentation</vt:lpstr>
      <vt:lpstr>A – Objective</vt:lpstr>
      <vt:lpstr>A – Collaboration   65+ members</vt:lpstr>
      <vt:lpstr>A – Timeline</vt:lpstr>
      <vt:lpstr> B – Table of content   </vt:lpstr>
      <vt:lpstr>B – Framework for evaluation of AI in health </vt:lpstr>
      <vt:lpstr>C – Potential next steps</vt:lpstr>
      <vt:lpstr>C – Potential next steps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Att.1 – Presentation – Updated DEL7.4: Clinical evaluation of AI for health</dc:title>
  <dc:creator>Campos, Simao</dc:creator>
  <cp:lastModifiedBy>TSB (HT)</cp:lastModifiedBy>
  <cp:revision>77</cp:revision>
  <cp:lastPrinted>2019-04-04T08:49:31Z</cp:lastPrinted>
  <dcterms:created xsi:type="dcterms:W3CDTF">2019-03-31T15:53:06Z</dcterms:created>
  <dcterms:modified xsi:type="dcterms:W3CDTF">2022-09-20T07:47:34Z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