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9"/>
  </p:notesMasterIdLst>
  <p:sldIdLst>
    <p:sldId id="256" r:id="rId6"/>
    <p:sldId id="275" r:id="rId7"/>
    <p:sldId id="304" r:id="rId8"/>
    <p:sldId id="328" r:id="rId9"/>
    <p:sldId id="308" r:id="rId10"/>
    <p:sldId id="338" r:id="rId11"/>
    <p:sldId id="329" r:id="rId12"/>
    <p:sldId id="330" r:id="rId13"/>
    <p:sldId id="331" r:id="rId14"/>
    <p:sldId id="333" r:id="rId15"/>
    <p:sldId id="337" r:id="rId16"/>
    <p:sldId id="307" r:id="rId17"/>
    <p:sldId id="335" r:id="rId1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2022/9/20</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26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28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14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15 min esitys suomeksi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30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31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30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8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3 min</a:t>
            </a:r>
            <a:endParaRPr lang="en-US"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34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0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55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3 min</a:t>
            </a:r>
            <a:endParaRPr lang="en-US"/>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4A30BA-0CC1-40AB-AE80-2F533EB157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50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ustomXml" Target="../ink/ink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p:nvPr>
        </p:nvSpPr>
        <p:spPr>
          <a:xfrm>
            <a:off x="868018" y="4745772"/>
            <a:ext cx="7480852" cy="32803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91347"/>
            <a:ext cx="3190045" cy="1186635"/>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2942301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musta">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a:t>Edit Master text styles</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3"/>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5"/>
              <a:stretch>
                <a:fillRect/>
              </a:stretch>
            </p:blipFill>
            <p:spPr>
              <a:xfrm>
                <a:off x="2633576" y="4730040"/>
                <a:ext cx="18000" cy="18000"/>
              </a:xfrm>
              <a:prstGeom prst="rect">
                <a:avLst/>
              </a:prstGeom>
            </p:spPr>
          </p:pic>
        </mc:Fallback>
      </mc:AlternateContent>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69366" y="5193622"/>
            <a:ext cx="3192434" cy="1182085"/>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395442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violetti">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a:t>Edit Master text styles</a:t>
            </a:r>
          </a:p>
        </p:txBody>
      </p:sp>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9366" y="5193622"/>
            <a:ext cx="3192434" cy="1182085"/>
          </a:xfrm>
          <a:prstGeom prst="rect">
            <a:avLst/>
          </a:prstGeom>
        </p:spPr>
      </p:pic>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194860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08970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musta">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12"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Tree>
    <p:extLst>
      <p:ext uri="{BB962C8B-B14F-4D97-AF65-F5344CB8AC3E}">
        <p14:creationId xmlns:p14="http://schemas.microsoft.com/office/powerpoint/2010/main" val="206487920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2218970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4024058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89627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r>
              <a:rPr lang="en-US"/>
              <a:t>Click to edit Master title style</a:t>
            </a:r>
            <a:endParaRPr lang="fi-FI"/>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20.9.2022</a:t>
            </a:fld>
            <a:endParaRPr lang="fi-FI"/>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1777838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r>
              <a:rPr lang="en-US"/>
              <a:t>Click icon to add picture</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r>
              <a:rPr lang="en-US"/>
              <a:t>Click to edit Master title style</a:t>
            </a:r>
            <a:endParaRPr lang="fi-FI"/>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8983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uva - musta">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solidFill>
                  <a:schemeClr val="bg1"/>
                </a:solidFill>
              </a:defRPr>
            </a:lvl1pPr>
          </a:lstStyle>
          <a:p>
            <a:r>
              <a:rPr lang="en-US"/>
              <a:t>Click icon to add picture</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a:t>Click to edit Master title style</a:t>
            </a:r>
            <a:endParaRPr lang="fi-FI"/>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34036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uva - vihreä">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67800" y="0"/>
            <a:ext cx="5219700" cy="6858000"/>
          </a:xfrm>
        </p:spPr>
        <p:txBody>
          <a:bodyPr/>
          <a:lstStyle>
            <a:lvl1pPr marL="0" indent="0" algn="ctr">
              <a:buNone/>
              <a:defRPr>
                <a:solidFill>
                  <a:schemeClr val="bg1"/>
                </a:solidFill>
              </a:defRPr>
            </a:lvl1pPr>
          </a:lstStyle>
          <a:p>
            <a:r>
              <a:rPr lang="en-US"/>
              <a:t>Click icon to add picture</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a:t>Click to edit Master title style</a:t>
            </a:r>
            <a:endParaRPr lang="fi-FI"/>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483401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ja kuva - violetti">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solidFill>
                  <a:schemeClr val="bg1"/>
                </a:solidFill>
              </a:defRPr>
            </a:lvl1pPr>
          </a:lstStyle>
          <a:p>
            <a:r>
              <a:rPr lang="en-US"/>
              <a:t>Click icon to add picture</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a:t>Click to edit Master title style</a:t>
            </a:r>
            <a:endParaRPr lang="fi-FI"/>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649334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ja kuva - turkoosi">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r>
              <a:rPr lang="en-US"/>
              <a:t>Click icon to add picture</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a:t>Click to edit Master title style</a:t>
            </a:r>
            <a:endParaRPr lang="fi-FI"/>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623976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ja kuva - punainen">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r>
              <a:rPr lang="en-US"/>
              <a:t>Click icon to add picture</a:t>
            </a:r>
            <a:endParaRPr lang="fi-FI"/>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spTree>
    <p:extLst>
      <p:ext uri="{BB962C8B-B14F-4D97-AF65-F5344CB8AC3E}">
        <p14:creationId xmlns:p14="http://schemas.microsoft.com/office/powerpoint/2010/main" val="2276450565"/>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 ja sisältö - musta">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5219700" cy="6858000"/>
          </a:xfrm>
        </p:spPr>
        <p:txBody>
          <a:bodyPr/>
          <a:lstStyle>
            <a:lvl1pPr marL="0" indent="0" algn="ctr">
              <a:buNone/>
              <a:defRPr>
                <a:solidFill>
                  <a:schemeClr val="bg1"/>
                </a:solidFill>
              </a:defRPr>
            </a:lvl1pPr>
          </a:lstStyle>
          <a:p>
            <a:r>
              <a:rPr lang="en-US"/>
              <a:t>Click icon to add picture</a:t>
            </a:r>
            <a:endParaRPr lang="fi-FI"/>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789408179"/>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ja sisältö - valkoinen">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5219700" cy="6858000"/>
          </a:xfrm>
        </p:spPr>
        <p:txBody>
          <a:bodyPr/>
          <a:lstStyle>
            <a:lvl1pPr marL="0" indent="0" algn="ctr">
              <a:buNone/>
              <a:defRPr>
                <a:solidFill>
                  <a:schemeClr val="tx1"/>
                </a:solidFill>
              </a:defRPr>
            </a:lvl1pPr>
          </a:lstStyle>
          <a:p>
            <a:r>
              <a:rPr lang="en-US"/>
              <a:t>Click icon to add picture</a:t>
            </a:r>
            <a:endParaRPr lang="fi-FI"/>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14740"/>
            <a:ext cx="2374370" cy="883219"/>
          </a:xfrm>
          <a:prstGeom prst="rect">
            <a:avLst/>
          </a:prstGeom>
        </p:spPr>
      </p:pic>
    </p:spTree>
    <p:extLst>
      <p:ext uri="{BB962C8B-B14F-4D97-AF65-F5344CB8AC3E}">
        <p14:creationId xmlns:p14="http://schemas.microsoft.com/office/powerpoint/2010/main" val="2539758822"/>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 ja sisältö - violetti">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err="1"/>
              <a:t>Nuoli</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137973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otsikko puna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189000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vihreä">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481122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 violetti">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926487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 turkoosi">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2610206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pp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352016"/>
            <a:ext cx="5795784" cy="2153969"/>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en-US"/>
              <a:t>Edit Master text styles</a:t>
            </a:r>
          </a:p>
        </p:txBody>
      </p:sp>
    </p:spTree>
    <p:extLst>
      <p:ext uri="{BB962C8B-B14F-4D97-AF65-F5344CB8AC3E}">
        <p14:creationId xmlns:p14="http://schemas.microsoft.com/office/powerpoint/2010/main" val="174273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t="-4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20.9.2022</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558394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ho.vaiste@utu.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www.privasa.eu/"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s://www.finlex.fi/en/laki/kaannokset/2018/en20181050.pdf"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oi.org/10.1136/bmjopen-2020-043497" TargetMode="External"/><Relationship Id="rId1" Type="http://schemas.openxmlformats.org/officeDocument/2006/relationships/slideLayout" Target="../slideLayouts/slideLayout3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49758" y="935321"/>
            <a:ext cx="1959127" cy="369332"/>
          </a:xfrm>
          <a:prstGeom prst="rect">
            <a:avLst/>
          </a:prstGeom>
        </p:spPr>
        <p:txBody>
          <a:bodyPr wrap="none">
            <a:spAutoFit/>
          </a:bodyPr>
          <a:lstStyle/>
          <a:p>
            <a:pPr algn="r"/>
            <a:r>
              <a:rPr lang="en-GB" b="1" dirty="0"/>
              <a:t>FGAI4H-P-039-A01</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755947775"/>
              </p:ext>
            </p:extLst>
          </p:nvPr>
        </p:nvGraphicFramePr>
        <p:xfrm>
          <a:off x="1607836" y="2371507"/>
          <a:ext cx="8401049" cy="425196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University of Turku</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latin typeface="+mn-lt"/>
                          <a:cs typeface="Arial"/>
                        </a:rPr>
                        <a:t>Att.1 – </a:t>
                      </a:r>
                      <a:r>
                        <a:rPr lang="en-GB" sz="1800" b="0" i="0" kern="1200" dirty="0">
                          <a:solidFill>
                            <a:schemeClr val="tx1"/>
                          </a:solidFill>
                          <a:effectLst/>
                          <a:latin typeface="+mn-lt"/>
                          <a:ea typeface="+mn-ea"/>
                          <a:cs typeface="+mn-cs"/>
                        </a:rPr>
                        <a:t>Presentation </a:t>
                      </a:r>
                      <a:r>
                        <a:rPr lang="fi-FI" sz="1800" dirty="0">
                          <a:latin typeface="+mn-lt"/>
                          <a:cs typeface="Arial"/>
                        </a:rPr>
                        <a:t>–</a:t>
                      </a:r>
                      <a:r>
                        <a:rPr lang="en-GB" sz="1800" b="0" i="0" kern="1200" dirty="0">
                          <a:solidFill>
                            <a:schemeClr val="tx1"/>
                          </a:solidFill>
                          <a:effectLst/>
                          <a:latin typeface="+mn-lt"/>
                          <a:ea typeface="+mn-ea"/>
                          <a:cs typeface="+mn-cs"/>
                        </a:rPr>
                        <a:t> </a:t>
                      </a:r>
                      <a:r>
                        <a:rPr lang="fi-FI" sz="1800" dirty="0">
                          <a:latin typeface="+mn-lt"/>
                          <a:cs typeface="Arial"/>
                        </a:rPr>
                        <a:t>Privacy-preserving AI for synthetic and anonymous health data</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Juho </a:t>
                      </a:r>
                      <a:r>
                        <a:rPr lang="en-US" sz="1800" dirty="0" err="1"/>
                        <a:t>Vaiste</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E-mail: </a:t>
                      </a:r>
                      <a:r>
                        <a:rPr lang="fi-FI" sz="1800" dirty="0">
                          <a:hlinkClick r:id="rId3"/>
                        </a:rPr>
                        <a:t>juho.vaiste@utu.fi</a:t>
                      </a:r>
                      <a:r>
                        <a:rPr lang="fi-FI" sz="1800" dirty="0"/>
                        <a:t> </a:t>
                      </a:r>
                      <a:r>
                        <a:rPr lang="en-GB" sz="1800" kern="1200" dirty="0">
                          <a:effectLst/>
                        </a:rPr>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Data-driven technology solutions offer new opportunities in healthcare, for example in sectors such as disease diagnosis, monitoring and follow-up, and self-care. However, data availability is challenging due in part to privacy restrictions. One proposed solution has been to generate synthetic data via differential privacy techniques that provide a guaranteed level of privacy and advanced privacy protection. New machine learning assisted ways of generating synthetic data have shown promising results to the previous problems with the synthetic data in terms of data accuracy and usability.</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2033D"/>
              </a:solidFill>
              <a:effectLst/>
              <a:uLnTx/>
              <a:uFillTx/>
              <a:latin typeface="Arial" panose="020B0604020202020204" pitchFamily="34" charset="0"/>
              <a:ea typeface="+mj-ea"/>
              <a:cs typeface="Arial" panose="020B0604020202020204" pitchFamily="34" charset="0"/>
            </a:endParaRPr>
          </a:p>
        </p:txBody>
      </p:sp>
      <p:pic>
        <p:nvPicPr>
          <p:cNvPr id="6" name="Picture 7" descr="Timeline&#10;&#10;Description automatically generated">
            <a:extLst>
              <a:ext uri="{FF2B5EF4-FFF2-40B4-BE49-F238E27FC236}">
                <a16:creationId xmlns:a16="http://schemas.microsoft.com/office/drawing/2014/main" id="{513BD324-E6A8-6B4C-BD7C-B3EF32E34DC9}"/>
              </a:ext>
            </a:extLst>
          </p:cNvPr>
          <p:cNvPicPr>
            <a:picLocks noGrp="1" noChangeAspect="1"/>
          </p:cNvPicPr>
          <p:nvPr>
            <p:ph idx="1"/>
          </p:nvPr>
        </p:nvPicPr>
        <p:blipFill>
          <a:blip r:embed="rId3"/>
          <a:stretch>
            <a:fillRect/>
          </a:stretch>
        </p:blipFill>
        <p:spPr>
          <a:xfrm>
            <a:off x="2677339" y="176"/>
            <a:ext cx="6845923" cy="6849891"/>
          </a:xfrm>
        </p:spPr>
      </p:pic>
    </p:spTree>
    <p:extLst>
      <p:ext uri="{BB962C8B-B14F-4D97-AF65-F5344CB8AC3E}">
        <p14:creationId xmlns:p14="http://schemas.microsoft.com/office/powerpoint/2010/main" val="396613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2033D"/>
                </a:solidFill>
                <a:effectLst/>
                <a:uLnTx/>
                <a:uFillTx/>
                <a:latin typeface="Arial"/>
                <a:ea typeface="+mj-ea"/>
                <a:cs typeface="Arial"/>
              </a:rPr>
              <a:t>Summary</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41657" y="1882416"/>
            <a:ext cx="5444275" cy="3483744"/>
          </a:xfrm>
        </p:spPr>
        <p:txBody>
          <a:bodyPr vert="horz" lIns="91440" tIns="45720" rIns="91440" bIns="45720" rtlCol="0" anchor="t">
            <a:normAutofit fontScale="70000" lnSpcReduction="20000"/>
          </a:bodyPr>
          <a:lstStyle/>
          <a:p>
            <a:pPr marL="0" indent="0">
              <a:lnSpc>
                <a:spcPct val="120000"/>
              </a:lnSpc>
              <a:buNone/>
            </a:pPr>
            <a:r>
              <a:rPr lang="fi-FI" sz="2600" b="1" dirty="0">
                <a:solidFill>
                  <a:srgbClr val="42033D"/>
                </a:solidFill>
              </a:rPr>
              <a:t>- A </a:t>
            </a:r>
            <a:r>
              <a:rPr lang="fi-FI" sz="2600" b="1" dirty="0" err="1">
                <a:solidFill>
                  <a:srgbClr val="42033D"/>
                </a:solidFill>
              </a:rPr>
              <a:t>promising</a:t>
            </a:r>
            <a:r>
              <a:rPr lang="fi-FI" sz="2600" b="1" dirty="0">
                <a:solidFill>
                  <a:srgbClr val="42033D"/>
                </a:solidFill>
              </a:rPr>
              <a:t> </a:t>
            </a:r>
            <a:r>
              <a:rPr lang="fi-FI" sz="2600" b="1" dirty="0" err="1">
                <a:solidFill>
                  <a:srgbClr val="42033D"/>
                </a:solidFill>
              </a:rPr>
              <a:t>approach</a:t>
            </a:r>
            <a:r>
              <a:rPr lang="fi-FI" sz="2600" b="1" dirty="0">
                <a:solidFill>
                  <a:srgbClr val="42033D"/>
                </a:solidFill>
              </a:rPr>
              <a:t> for </a:t>
            </a:r>
            <a:r>
              <a:rPr lang="fi-FI" sz="2600" b="1" dirty="0" err="1">
                <a:solidFill>
                  <a:srgbClr val="42033D"/>
                </a:solidFill>
              </a:rPr>
              <a:t>enabling</a:t>
            </a:r>
            <a:r>
              <a:rPr lang="fi-FI" sz="2600" b="1" dirty="0">
                <a:solidFill>
                  <a:srgbClr val="42033D"/>
                </a:solidFill>
              </a:rPr>
              <a:t> some </a:t>
            </a:r>
            <a:r>
              <a:rPr lang="fi-FI" sz="2600" b="1" dirty="0" err="1">
                <a:solidFill>
                  <a:srgbClr val="42033D"/>
                </a:solidFill>
              </a:rPr>
              <a:t>secondary</a:t>
            </a:r>
            <a:r>
              <a:rPr lang="fi-FI" sz="2600" b="1" dirty="0">
                <a:solidFill>
                  <a:srgbClr val="42033D"/>
                </a:solidFill>
              </a:rPr>
              <a:t> </a:t>
            </a:r>
            <a:r>
              <a:rPr lang="fi-FI" sz="2600" b="1" dirty="0" err="1">
                <a:solidFill>
                  <a:srgbClr val="42033D"/>
                </a:solidFill>
              </a:rPr>
              <a:t>use</a:t>
            </a:r>
            <a:r>
              <a:rPr lang="fi-FI" sz="2600" b="1" dirty="0">
                <a:solidFill>
                  <a:srgbClr val="42033D"/>
                </a:solidFill>
              </a:rPr>
              <a:t> of </a:t>
            </a:r>
            <a:r>
              <a:rPr lang="fi-FI" sz="2600" b="1" dirty="0" err="1">
                <a:solidFill>
                  <a:srgbClr val="42033D"/>
                </a:solidFill>
              </a:rPr>
              <a:t>health</a:t>
            </a:r>
            <a:r>
              <a:rPr lang="fi-FI" sz="2600" b="1" dirty="0">
                <a:solidFill>
                  <a:srgbClr val="42033D"/>
                </a:solidFill>
              </a:rPr>
              <a:t> data, </a:t>
            </a:r>
            <a:r>
              <a:rPr lang="fi-FI" sz="2600" b="1" dirty="0" err="1">
                <a:solidFill>
                  <a:srgbClr val="42033D"/>
                </a:solidFill>
              </a:rPr>
              <a:t>but</a:t>
            </a:r>
            <a:r>
              <a:rPr lang="fi-FI" sz="2600" b="1" dirty="0">
                <a:solidFill>
                  <a:srgbClr val="42033D"/>
                </a:solidFill>
              </a:rPr>
              <a:t> </a:t>
            </a:r>
            <a:r>
              <a:rPr lang="fi-FI" sz="2600" b="1" dirty="0" err="1">
                <a:solidFill>
                  <a:srgbClr val="42033D"/>
                </a:solidFill>
              </a:rPr>
              <a:t>not</a:t>
            </a:r>
            <a:r>
              <a:rPr lang="fi-FI" sz="2600" b="1" dirty="0">
                <a:solidFill>
                  <a:srgbClr val="42033D"/>
                </a:solidFill>
              </a:rPr>
              <a:t> a </a:t>
            </a:r>
            <a:r>
              <a:rPr lang="fi-FI" sz="2600" b="1" dirty="0" err="1">
                <a:solidFill>
                  <a:srgbClr val="42033D"/>
                </a:solidFill>
              </a:rPr>
              <a:t>quick-fix</a:t>
            </a:r>
            <a:r>
              <a:rPr lang="fi-FI" sz="2600" b="1" dirty="0">
                <a:solidFill>
                  <a:srgbClr val="42033D"/>
                </a:solidFill>
              </a:rPr>
              <a:t> </a:t>
            </a:r>
            <a:r>
              <a:rPr lang="fi-FI" sz="2600" b="1" dirty="0" err="1">
                <a:solidFill>
                  <a:srgbClr val="42033D"/>
                </a:solidFill>
              </a:rPr>
              <a:t>solution</a:t>
            </a:r>
            <a:r>
              <a:rPr lang="fi-FI" sz="2600" b="1" dirty="0">
                <a:solidFill>
                  <a:srgbClr val="42033D"/>
                </a:solidFill>
              </a:rPr>
              <a:t> for </a:t>
            </a:r>
            <a:r>
              <a:rPr lang="fi-FI" sz="2600" b="1" dirty="0" err="1">
                <a:solidFill>
                  <a:srgbClr val="42033D"/>
                </a:solidFill>
              </a:rPr>
              <a:t>mass-production</a:t>
            </a:r>
            <a:r>
              <a:rPr lang="fi-FI" sz="2600" b="1" dirty="0">
                <a:solidFill>
                  <a:srgbClr val="42033D"/>
                </a:solidFill>
              </a:rPr>
              <a:t> of </a:t>
            </a:r>
            <a:r>
              <a:rPr lang="fi-FI" sz="2600" b="1" dirty="0" err="1">
                <a:solidFill>
                  <a:srgbClr val="42033D"/>
                </a:solidFill>
              </a:rPr>
              <a:t>anonymous</a:t>
            </a:r>
            <a:r>
              <a:rPr lang="fi-FI" sz="2600" b="1" dirty="0">
                <a:solidFill>
                  <a:srgbClr val="42033D"/>
                </a:solidFill>
              </a:rPr>
              <a:t> data</a:t>
            </a:r>
            <a:endParaRPr lang="fi-FI" sz="2600" dirty="0">
              <a:solidFill>
                <a:srgbClr val="340642"/>
              </a:solidFill>
              <a:ea typeface="+mn-lt"/>
              <a:cs typeface="+mn-lt"/>
            </a:endParaRPr>
          </a:p>
          <a:p>
            <a:pPr marL="0" indent="0">
              <a:lnSpc>
                <a:spcPct val="120000"/>
              </a:lnSpc>
              <a:buNone/>
            </a:pPr>
            <a:r>
              <a:rPr lang="fi-FI" sz="2600" b="1" dirty="0">
                <a:solidFill>
                  <a:srgbClr val="42033D"/>
                </a:solidFill>
                <a:ea typeface="+mn-lt"/>
                <a:cs typeface="+mn-lt"/>
              </a:rPr>
              <a:t>- </a:t>
            </a:r>
            <a:r>
              <a:rPr lang="fi-FI" sz="2600" b="1" dirty="0" err="1">
                <a:solidFill>
                  <a:srgbClr val="42033D"/>
                </a:solidFill>
                <a:ea typeface="+mn-lt"/>
                <a:cs typeface="+mn-lt"/>
              </a:rPr>
              <a:t>The</a:t>
            </a:r>
            <a:r>
              <a:rPr lang="fi-FI" sz="2600" b="1" dirty="0">
                <a:solidFill>
                  <a:srgbClr val="42033D"/>
                </a:solidFill>
                <a:ea typeface="+mn-lt"/>
                <a:cs typeface="+mn-lt"/>
              </a:rPr>
              <a:t> </a:t>
            </a:r>
            <a:r>
              <a:rPr lang="fi-FI" sz="2600" b="1" dirty="0" err="1">
                <a:solidFill>
                  <a:srgbClr val="42033D"/>
                </a:solidFill>
                <a:ea typeface="+mn-lt"/>
                <a:cs typeface="+mn-lt"/>
              </a:rPr>
              <a:t>approach</a:t>
            </a:r>
            <a:r>
              <a:rPr lang="fi-FI" sz="2600" b="1" dirty="0">
                <a:solidFill>
                  <a:srgbClr val="42033D"/>
                </a:solidFill>
                <a:ea typeface="+mn-lt"/>
                <a:cs typeface="+mn-lt"/>
              </a:rPr>
              <a:t> </a:t>
            </a:r>
            <a:r>
              <a:rPr lang="fi-FI" sz="2600" b="1" dirty="0" err="1">
                <a:solidFill>
                  <a:srgbClr val="42033D"/>
                </a:solidFill>
                <a:ea typeface="+mn-lt"/>
                <a:cs typeface="+mn-lt"/>
              </a:rPr>
              <a:t>requires</a:t>
            </a:r>
            <a:r>
              <a:rPr lang="fi-FI" sz="2600" b="1" dirty="0">
                <a:solidFill>
                  <a:srgbClr val="42033D"/>
                </a:solidFill>
                <a:ea typeface="+mn-lt"/>
                <a:cs typeface="+mn-lt"/>
              </a:rPr>
              <a:t> a </a:t>
            </a:r>
            <a:r>
              <a:rPr lang="fi-FI" sz="2600" b="1" dirty="0" err="1">
                <a:solidFill>
                  <a:srgbClr val="42033D"/>
                </a:solidFill>
                <a:ea typeface="+mn-lt"/>
                <a:cs typeface="+mn-lt"/>
              </a:rPr>
              <a:t>lot</a:t>
            </a:r>
            <a:r>
              <a:rPr lang="fi-FI" sz="2600" b="1" dirty="0">
                <a:solidFill>
                  <a:srgbClr val="42033D"/>
                </a:solidFill>
                <a:ea typeface="+mn-lt"/>
                <a:cs typeface="+mn-lt"/>
              </a:rPr>
              <a:t> of </a:t>
            </a:r>
            <a:r>
              <a:rPr lang="fi-FI" sz="2600" b="1" dirty="0" err="1">
                <a:solidFill>
                  <a:srgbClr val="42033D"/>
                </a:solidFill>
                <a:ea typeface="+mn-lt"/>
                <a:cs typeface="+mn-lt"/>
              </a:rPr>
              <a:t>technical</a:t>
            </a:r>
            <a:r>
              <a:rPr lang="fi-FI" sz="2600" b="1" dirty="0">
                <a:solidFill>
                  <a:srgbClr val="42033D"/>
                </a:solidFill>
                <a:ea typeface="+mn-lt"/>
                <a:cs typeface="+mn-lt"/>
              </a:rPr>
              <a:t> </a:t>
            </a:r>
            <a:r>
              <a:rPr lang="fi-FI" sz="2600" b="1" dirty="0" err="1">
                <a:solidFill>
                  <a:srgbClr val="42033D"/>
                </a:solidFill>
                <a:ea typeface="+mn-lt"/>
                <a:cs typeface="+mn-lt"/>
              </a:rPr>
              <a:t>expertise</a:t>
            </a:r>
            <a:r>
              <a:rPr lang="fi-FI" sz="2600" b="1" dirty="0">
                <a:solidFill>
                  <a:srgbClr val="42033D"/>
                </a:solidFill>
                <a:ea typeface="+mn-lt"/>
                <a:cs typeface="+mn-lt"/>
              </a:rPr>
              <a:t>: a </a:t>
            </a:r>
            <a:r>
              <a:rPr lang="fi-FI" sz="2600" b="1" dirty="0" err="1">
                <a:solidFill>
                  <a:srgbClr val="42033D"/>
                </a:solidFill>
                <a:ea typeface="+mn-lt"/>
                <a:cs typeface="+mn-lt"/>
              </a:rPr>
              <a:t>possible</a:t>
            </a:r>
            <a:r>
              <a:rPr lang="fi-FI" sz="2600" b="1" dirty="0">
                <a:solidFill>
                  <a:srgbClr val="42033D"/>
                </a:solidFill>
                <a:ea typeface="+mn-lt"/>
                <a:cs typeface="+mn-lt"/>
              </a:rPr>
              <a:t> </a:t>
            </a:r>
            <a:r>
              <a:rPr lang="fi-FI" sz="2600" b="1" dirty="0" err="1">
                <a:solidFill>
                  <a:srgbClr val="42033D"/>
                </a:solidFill>
                <a:ea typeface="+mn-lt"/>
                <a:cs typeface="+mn-lt"/>
              </a:rPr>
              <a:t>organizational</a:t>
            </a:r>
            <a:r>
              <a:rPr lang="fi-FI" sz="2600" b="1" dirty="0">
                <a:solidFill>
                  <a:srgbClr val="42033D"/>
                </a:solidFill>
                <a:ea typeface="+mn-lt"/>
                <a:cs typeface="+mn-lt"/>
              </a:rPr>
              <a:t> </a:t>
            </a:r>
            <a:r>
              <a:rPr lang="fi-FI" sz="2600" b="1" dirty="0" err="1">
                <a:solidFill>
                  <a:srgbClr val="42033D"/>
                </a:solidFill>
                <a:ea typeface="+mn-lt"/>
                <a:cs typeface="+mn-lt"/>
              </a:rPr>
              <a:t>challenge</a:t>
            </a:r>
          </a:p>
          <a:p>
            <a:pPr marL="0" indent="0">
              <a:lnSpc>
                <a:spcPct val="120000"/>
              </a:lnSpc>
              <a:buNone/>
            </a:pPr>
            <a:r>
              <a:rPr lang="fi-FI" sz="2600" b="1" dirty="0">
                <a:solidFill>
                  <a:srgbClr val="42033D"/>
                </a:solidFill>
                <a:ea typeface="+mn-lt"/>
                <a:cs typeface="+mn-lt"/>
              </a:rPr>
              <a:t>- Case-</a:t>
            </a:r>
            <a:r>
              <a:rPr lang="fi-FI" sz="2600" b="1" dirty="0" err="1">
                <a:solidFill>
                  <a:srgbClr val="42033D"/>
                </a:solidFill>
                <a:ea typeface="+mn-lt"/>
                <a:cs typeface="+mn-lt"/>
              </a:rPr>
              <a:t>based</a:t>
            </a:r>
            <a:r>
              <a:rPr lang="fi-FI" sz="2600" b="1" dirty="0">
                <a:solidFill>
                  <a:srgbClr val="42033D"/>
                </a:solidFill>
                <a:ea typeface="+mn-lt"/>
                <a:cs typeface="+mn-lt"/>
              </a:rPr>
              <a:t> </a:t>
            </a:r>
            <a:r>
              <a:rPr lang="fi-FI" sz="2600" b="1" dirty="0" err="1">
                <a:solidFill>
                  <a:srgbClr val="42033D"/>
                </a:solidFill>
                <a:ea typeface="+mn-lt"/>
                <a:cs typeface="+mn-lt"/>
              </a:rPr>
              <a:t>evaluation</a:t>
            </a:r>
            <a:r>
              <a:rPr lang="fi-FI" sz="2600" b="1" dirty="0">
                <a:solidFill>
                  <a:srgbClr val="42033D"/>
                </a:solidFill>
                <a:ea typeface="+mn-lt"/>
                <a:cs typeface="+mn-lt"/>
              </a:rPr>
              <a:t> of </a:t>
            </a:r>
            <a:r>
              <a:rPr lang="fi-FI" sz="2600" b="1" dirty="0" err="1">
                <a:solidFill>
                  <a:srgbClr val="42033D"/>
                </a:solidFill>
                <a:ea typeface="+mn-lt"/>
                <a:cs typeface="+mn-lt"/>
              </a:rPr>
              <a:t>synthetic</a:t>
            </a:r>
            <a:r>
              <a:rPr lang="fi-FI" sz="2600" b="1" dirty="0">
                <a:solidFill>
                  <a:srgbClr val="42033D"/>
                </a:solidFill>
                <a:ea typeface="+mn-lt"/>
                <a:cs typeface="+mn-lt"/>
              </a:rPr>
              <a:t> data and </a:t>
            </a:r>
            <a:r>
              <a:rPr lang="fi-FI" sz="2600" b="1" dirty="0" err="1">
                <a:solidFill>
                  <a:srgbClr val="42033D"/>
                </a:solidFill>
                <a:ea typeface="+mn-lt"/>
                <a:cs typeface="+mn-lt"/>
              </a:rPr>
              <a:t>ethical</a:t>
            </a:r>
            <a:r>
              <a:rPr lang="fi-FI" sz="2600" b="1" dirty="0">
                <a:solidFill>
                  <a:srgbClr val="42033D"/>
                </a:solidFill>
                <a:ea typeface="+mn-lt"/>
                <a:cs typeface="+mn-lt"/>
              </a:rPr>
              <a:t> </a:t>
            </a:r>
            <a:r>
              <a:rPr lang="fi-FI" sz="2600" b="1" dirty="0" err="1">
                <a:solidFill>
                  <a:srgbClr val="42033D"/>
                </a:solidFill>
                <a:ea typeface="+mn-lt"/>
                <a:cs typeface="+mn-lt"/>
              </a:rPr>
              <a:t>aspects</a:t>
            </a:r>
            <a:r>
              <a:rPr lang="fi-FI" sz="2600" b="1" dirty="0">
                <a:solidFill>
                  <a:srgbClr val="42033D"/>
                </a:solidFill>
                <a:ea typeface="+mn-lt"/>
                <a:cs typeface="+mn-lt"/>
              </a:rPr>
              <a:t> </a:t>
            </a:r>
            <a:r>
              <a:rPr lang="fi-FI" sz="2600" b="1" dirty="0" err="1">
                <a:solidFill>
                  <a:srgbClr val="42033D"/>
                </a:solidFill>
                <a:ea typeface="+mn-lt"/>
                <a:cs typeface="+mn-lt"/>
              </a:rPr>
              <a:t>required</a:t>
            </a:r>
            <a:r>
              <a:rPr lang="fi-FI" sz="2600" b="1" dirty="0">
                <a:solidFill>
                  <a:srgbClr val="42033D"/>
                </a:solidFill>
                <a:ea typeface="+mn-lt"/>
                <a:cs typeface="+mn-lt"/>
              </a:rPr>
              <a:t>: </a:t>
            </a:r>
            <a:r>
              <a:rPr lang="en-US" sz="2600" b="1" dirty="0">
                <a:solidFill>
                  <a:srgbClr val="511C58"/>
                </a:solidFill>
                <a:latin typeface="Arial"/>
                <a:ea typeface="Calibri" panose="020F0502020204030204" pitchFamily="34" charset="0"/>
                <a:cs typeface="Times New Roman"/>
              </a:rPr>
              <a:t>privacy assurance</a:t>
            </a:r>
            <a:r>
              <a:rPr lang="en-US" sz="2600" dirty="0">
                <a:solidFill>
                  <a:srgbClr val="511C58"/>
                </a:solidFill>
                <a:latin typeface="Arial"/>
                <a:ea typeface="Calibri" panose="020F0502020204030204" pitchFamily="34" charset="0"/>
                <a:cs typeface="Times New Roman"/>
              </a:rPr>
              <a:t> </a:t>
            </a:r>
            <a:r>
              <a:rPr lang="en-US" sz="2600" b="1" dirty="0">
                <a:solidFill>
                  <a:srgbClr val="511C58"/>
                </a:solidFill>
                <a:latin typeface="Arial"/>
                <a:ea typeface="Calibri" panose="020F0502020204030204" pitchFamily="34" charset="0"/>
                <a:cs typeface="Times New Roman"/>
              </a:rPr>
              <a:t>and</a:t>
            </a:r>
            <a:r>
              <a:rPr lang="en-US" sz="2600" dirty="0">
                <a:solidFill>
                  <a:srgbClr val="511C58"/>
                </a:solidFill>
                <a:latin typeface="Arial"/>
                <a:ea typeface="Calibri" panose="020F0502020204030204" pitchFamily="34" charset="0"/>
                <a:cs typeface="Times New Roman"/>
              </a:rPr>
              <a:t> </a:t>
            </a:r>
            <a:r>
              <a:rPr lang="en-US" sz="2600" b="1" dirty="0">
                <a:solidFill>
                  <a:srgbClr val="511C58"/>
                </a:solidFill>
                <a:latin typeface="Arial"/>
                <a:ea typeface="Calibri" panose="020F0502020204030204" pitchFamily="34" charset="0"/>
                <a:cs typeface="Times New Roman"/>
              </a:rPr>
              <a:t>quality assurance</a:t>
            </a:r>
            <a:endParaRPr lang="fi-FI" sz="2600" b="1" dirty="0" err="1">
              <a:solidFill>
                <a:srgbClr val="42033D"/>
              </a:solidFill>
              <a:ea typeface="+mn-lt"/>
              <a:cs typeface="+mn-lt"/>
            </a:endParaRPr>
          </a:p>
          <a:p>
            <a:pPr marL="0" indent="0">
              <a:lnSpc>
                <a:spcPct val="120000"/>
              </a:lnSpc>
              <a:buNone/>
            </a:pPr>
            <a:r>
              <a:rPr lang="fi-FI" sz="2600" b="1" dirty="0">
                <a:solidFill>
                  <a:srgbClr val="511C58"/>
                </a:solidFill>
                <a:ea typeface="+mn-lt"/>
                <a:cs typeface="+mn-lt"/>
              </a:rPr>
              <a:t>- </a:t>
            </a:r>
            <a:r>
              <a:rPr lang="en-US" sz="2600" b="1" dirty="0">
                <a:solidFill>
                  <a:srgbClr val="511C58"/>
                </a:solidFill>
                <a:latin typeface="Arial"/>
                <a:ea typeface="+mn-lt"/>
                <a:cs typeface="Times New Roman"/>
              </a:rPr>
              <a:t>M</a:t>
            </a:r>
            <a:r>
              <a:rPr lang="en-US" sz="2600" b="1" dirty="0">
                <a:solidFill>
                  <a:srgbClr val="511C58"/>
                </a:solidFill>
                <a:latin typeface="Arial"/>
                <a:ea typeface="Calibri" panose="020F0502020204030204" pitchFamily="34" charset="0"/>
                <a:cs typeface="Times New Roman"/>
              </a:rPr>
              <a:t>ore than a privacy-preserving mechanism</a:t>
            </a:r>
            <a:endParaRPr lang="fi-FI" sz="2200" b="1" dirty="0">
              <a:solidFill>
                <a:srgbClr val="511C58"/>
              </a:solidFill>
              <a:ea typeface="+mn-lt"/>
              <a:cs typeface="+mn-lt"/>
            </a:endParaRPr>
          </a:p>
        </p:txBody>
      </p:sp>
      <p:pic>
        <p:nvPicPr>
          <p:cNvPr id="3" name="Picture 3" descr="Logo, company name&#10;&#10;Description automatically generated">
            <a:extLst>
              <a:ext uri="{FF2B5EF4-FFF2-40B4-BE49-F238E27FC236}">
                <a16:creationId xmlns:a16="http://schemas.microsoft.com/office/drawing/2014/main" id="{73703AAA-48C2-C52D-F70C-4AF16376E203}"/>
              </a:ext>
            </a:extLst>
          </p:cNvPr>
          <p:cNvPicPr>
            <a:picLocks noChangeAspect="1"/>
          </p:cNvPicPr>
          <p:nvPr/>
        </p:nvPicPr>
        <p:blipFill>
          <a:blip r:embed="rId5"/>
          <a:stretch>
            <a:fillRect/>
          </a:stretch>
        </p:blipFill>
        <p:spPr>
          <a:xfrm>
            <a:off x="6547737" y="1930612"/>
            <a:ext cx="5645322" cy="3172729"/>
          </a:xfrm>
          <a:prstGeom prst="rect">
            <a:avLst/>
          </a:prstGeom>
        </p:spPr>
      </p:pic>
    </p:spTree>
    <p:extLst>
      <p:ext uri="{BB962C8B-B14F-4D97-AF65-F5344CB8AC3E}">
        <p14:creationId xmlns:p14="http://schemas.microsoft.com/office/powerpoint/2010/main" val="425568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11C58"/>
        </a:solidFill>
        <a:effectLst/>
      </p:bgPr>
    </p:bg>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F8A4A055-875A-446E-ADFE-FDCC0C0777EC}"/>
              </a:ext>
            </a:extLst>
          </p:cNvPr>
          <p:cNvSpPr>
            <a:spLocks noGrp="1"/>
          </p:cNvSpPr>
          <p:nvPr>
            <p:ph type="subTitle" idx="1"/>
          </p:nvPr>
        </p:nvSpPr>
        <p:spPr>
          <a:xfrm>
            <a:off x="2355573" y="464827"/>
            <a:ext cx="7480852" cy="1552375"/>
          </a:xfrm>
        </p:spPr>
        <p:txBody>
          <a:bodyPr>
            <a:normAutofit/>
          </a:bodyPr>
          <a:lstStyle/>
          <a:p>
            <a:r>
              <a:rPr lang="fi-FI" sz="4600" err="1">
                <a:solidFill>
                  <a:schemeClr val="bg2"/>
                </a:solidFill>
              </a:rPr>
              <a:t>Thank</a:t>
            </a:r>
            <a:r>
              <a:rPr lang="fi-FI" sz="4600">
                <a:solidFill>
                  <a:schemeClr val="bg2"/>
                </a:solidFill>
              </a:rPr>
              <a:t> </a:t>
            </a:r>
            <a:r>
              <a:rPr lang="fi-FI" sz="4600" err="1">
                <a:solidFill>
                  <a:schemeClr val="bg2"/>
                </a:solidFill>
              </a:rPr>
              <a:t>you</a:t>
            </a:r>
            <a:r>
              <a:rPr lang="fi-FI" sz="4600">
                <a:solidFill>
                  <a:schemeClr val="bg2"/>
                </a:solidFill>
              </a:rPr>
              <a:t>!</a:t>
            </a:r>
            <a:br>
              <a:rPr lang="fi-FI">
                <a:solidFill>
                  <a:srgbClr val="F7A278"/>
                </a:solidFill>
              </a:rPr>
            </a:br>
            <a:endParaRPr lang="en-US">
              <a:solidFill>
                <a:srgbClr val="F7A278"/>
              </a:solidFill>
            </a:endParaRPr>
          </a:p>
        </p:txBody>
      </p:sp>
      <p:sp>
        <p:nvSpPr>
          <p:cNvPr id="9" name="Tekstin paikkamerkki 8">
            <a:extLst>
              <a:ext uri="{FF2B5EF4-FFF2-40B4-BE49-F238E27FC236}">
                <a16:creationId xmlns:a16="http://schemas.microsoft.com/office/drawing/2014/main" id="{DBD2AEAC-0072-D121-6CA2-22DBA2887A57}"/>
              </a:ext>
            </a:extLst>
          </p:cNvPr>
          <p:cNvSpPr>
            <a:spLocks noGrp="1"/>
          </p:cNvSpPr>
          <p:nvPr>
            <p:ph type="body" sz="quarter" idx="12"/>
          </p:nvPr>
        </p:nvSpPr>
        <p:spPr>
          <a:xfrm>
            <a:off x="2642578" y="4625141"/>
            <a:ext cx="7478692" cy="1627620"/>
          </a:xfrm>
        </p:spPr>
        <p:txBody>
          <a:bodyPr vert="horz" lIns="91440" tIns="45720" rIns="91440" bIns="45720" rtlCol="0" anchor="t">
            <a:normAutofit fontScale="92500" lnSpcReduction="10000"/>
          </a:bodyPr>
          <a:lstStyle/>
          <a:p>
            <a:r>
              <a:rPr lang="fi-FI" sz="2800" b="1">
                <a:solidFill>
                  <a:schemeClr val="bg2"/>
                </a:solidFill>
              </a:rPr>
              <a:t>CONTACT:  </a:t>
            </a:r>
            <a:endParaRPr lang="fi-FI" sz="2800" b="1" err="1">
              <a:solidFill>
                <a:schemeClr val="bg2"/>
              </a:solidFill>
            </a:endParaRPr>
          </a:p>
          <a:p>
            <a:r>
              <a:rPr lang="fi-FI" sz="2800" b="1">
                <a:solidFill>
                  <a:schemeClr val="bg2"/>
                </a:solidFill>
              </a:rPr>
              <a:t>Juho </a:t>
            </a:r>
            <a:r>
              <a:rPr lang="fi-FI" sz="2800" b="1" err="1">
                <a:solidFill>
                  <a:schemeClr val="bg2"/>
                </a:solidFill>
              </a:rPr>
              <a:t>Vaiste</a:t>
            </a:r>
            <a:br>
              <a:rPr lang="fi-FI" sz="2800" b="1">
                <a:solidFill>
                  <a:schemeClr val="bg2"/>
                </a:solidFill>
              </a:rPr>
            </a:br>
            <a:r>
              <a:rPr lang="fi-FI" sz="2800" b="1">
                <a:solidFill>
                  <a:schemeClr val="bg2"/>
                </a:solidFill>
              </a:rPr>
              <a:t>juho</a:t>
            </a:r>
            <a:r>
              <a:rPr lang="fi-FI" sz="2800" b="1">
                <a:solidFill>
                  <a:schemeClr val="bg2"/>
                </a:solidFill>
                <a:cs typeface="Arial"/>
              </a:rPr>
              <a:t>.vaiste@utu.fi</a:t>
            </a:r>
          </a:p>
          <a:p>
            <a:r>
              <a:rPr lang="fi-FI" sz="2800" b="1">
                <a:solidFill>
                  <a:srgbClr val="7E71B1"/>
                </a:solidFill>
                <a:hlinkClick r:id="rId3">
                  <a:extLst>
                    <a:ext uri="{A12FA001-AC4F-418D-AE19-62706E023703}">
                      <ahyp:hlinkClr xmlns:ahyp="http://schemas.microsoft.com/office/drawing/2018/hyperlinkcolor" val="tx"/>
                    </a:ext>
                  </a:extLst>
                </a:hlinkClick>
              </a:rPr>
              <a:t>www.privasa.eu</a:t>
            </a:r>
            <a:r>
              <a:rPr lang="fi-FI" sz="2800" b="1">
                <a:solidFill>
                  <a:srgbClr val="7E71B1"/>
                </a:solidFill>
              </a:rPr>
              <a:t> </a:t>
            </a:r>
            <a:endParaRPr lang="en-US" sz="2800" b="1">
              <a:solidFill>
                <a:srgbClr val="7E71B1"/>
              </a:solidFill>
            </a:endParaRPr>
          </a:p>
        </p:txBody>
      </p:sp>
    </p:spTree>
    <p:extLst>
      <p:ext uri="{BB962C8B-B14F-4D97-AF65-F5344CB8AC3E}">
        <p14:creationId xmlns:p14="http://schemas.microsoft.com/office/powerpoint/2010/main" val="396781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2033D"/>
                </a:solidFill>
                <a:effectLst/>
                <a:uLnTx/>
                <a:uFillTx/>
                <a:latin typeface="Arial"/>
                <a:ea typeface="+mj-ea"/>
                <a:cs typeface="Arial"/>
              </a:rPr>
              <a:t>References</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41657" y="1882416"/>
            <a:ext cx="9751691" cy="3483744"/>
          </a:xfrm>
        </p:spPr>
        <p:txBody>
          <a:bodyPr vert="horz" lIns="91440" tIns="45720" rIns="91440" bIns="45720" rtlCol="0" anchor="t">
            <a:normAutofit fontScale="70000" lnSpcReduction="20000"/>
          </a:bodyPr>
          <a:lstStyle/>
          <a:p>
            <a:pPr marL="0" indent="0">
              <a:buNone/>
            </a:pPr>
            <a:r>
              <a:rPr lang="en-GB" sz="2200" b="0" i="0" u="none" strike="noStrike" dirty="0">
                <a:solidFill>
                  <a:srgbClr val="42033D"/>
                </a:solidFill>
                <a:effectLst/>
                <a:latin typeface="Arial" panose="020B0604020202020204" pitchFamily="34" charset="0"/>
              </a:rPr>
              <a:t>Azizi, Z., Zheng, C., Mosquera, L., </a:t>
            </a:r>
            <a:r>
              <a:rPr lang="en-GB" sz="2200" b="0" i="0" u="none" strike="noStrike" dirty="0" err="1">
                <a:solidFill>
                  <a:srgbClr val="42033D"/>
                </a:solidFill>
                <a:effectLst/>
                <a:latin typeface="Arial" panose="020B0604020202020204" pitchFamily="34" charset="0"/>
              </a:rPr>
              <a:t>Pilote</a:t>
            </a:r>
            <a:r>
              <a:rPr lang="en-GB" sz="2200" b="0" i="0" u="none" strike="noStrike" dirty="0">
                <a:solidFill>
                  <a:srgbClr val="42033D"/>
                </a:solidFill>
                <a:effectLst/>
                <a:latin typeface="Arial" panose="020B0604020202020204" pitchFamily="34" charset="0"/>
              </a:rPr>
              <a:t>, L., &amp; El </a:t>
            </a:r>
            <a:r>
              <a:rPr lang="en-GB" sz="2200" b="0" i="0" u="none" strike="noStrike" dirty="0" err="1">
                <a:solidFill>
                  <a:srgbClr val="42033D"/>
                </a:solidFill>
                <a:effectLst/>
                <a:latin typeface="Arial" panose="020B0604020202020204" pitchFamily="34" charset="0"/>
              </a:rPr>
              <a:t>Emam</a:t>
            </a:r>
            <a:r>
              <a:rPr lang="en-GB" sz="2200" b="0" i="0" u="none" strike="noStrike" dirty="0">
                <a:solidFill>
                  <a:srgbClr val="42033D"/>
                </a:solidFill>
                <a:effectLst/>
                <a:latin typeface="Arial" panose="020B0604020202020204" pitchFamily="34" charset="0"/>
              </a:rPr>
              <a:t>, K. (2021). Can synthetic data be a proxy for real clinical trial data? A validation study. </a:t>
            </a:r>
            <a:r>
              <a:rPr lang="en-GB" sz="2200" b="0" i="1" u="none" strike="noStrike" dirty="0">
                <a:solidFill>
                  <a:srgbClr val="42033D"/>
                </a:solidFill>
                <a:effectLst/>
                <a:latin typeface="Arial" panose="020B0604020202020204" pitchFamily="34" charset="0"/>
              </a:rPr>
              <a:t>BMJ open</a:t>
            </a:r>
            <a:r>
              <a:rPr lang="en-GB" sz="2200" b="0" i="0" u="none" strike="noStrike" dirty="0">
                <a:solidFill>
                  <a:srgbClr val="42033D"/>
                </a:solidFill>
                <a:effectLst/>
                <a:latin typeface="Arial" panose="020B0604020202020204" pitchFamily="34" charset="0"/>
              </a:rPr>
              <a:t>, </a:t>
            </a:r>
            <a:r>
              <a:rPr lang="en-GB" sz="2200" b="0" i="1" u="none" strike="noStrike" dirty="0">
                <a:solidFill>
                  <a:srgbClr val="42033D"/>
                </a:solidFill>
                <a:effectLst/>
                <a:latin typeface="Arial" panose="020B0604020202020204" pitchFamily="34" charset="0"/>
              </a:rPr>
              <a:t>11</a:t>
            </a:r>
            <a:r>
              <a:rPr lang="en-GB" sz="2200" b="0" i="0" u="none" strike="noStrike" dirty="0">
                <a:solidFill>
                  <a:srgbClr val="42033D"/>
                </a:solidFill>
                <a:effectLst/>
                <a:latin typeface="Arial" panose="020B0604020202020204" pitchFamily="34" charset="0"/>
              </a:rPr>
              <a:t>(4), e043497.</a:t>
            </a:r>
            <a:endParaRPr lang="fi-FI" sz="2200" dirty="0">
              <a:solidFill>
                <a:srgbClr val="42033D"/>
              </a:solidFill>
              <a:cs typeface="Arial"/>
            </a:endParaRPr>
          </a:p>
          <a:p>
            <a:pPr marL="0" indent="0">
              <a:buNone/>
            </a:pPr>
            <a:r>
              <a:rPr lang="fi-FI" sz="2200" dirty="0">
                <a:solidFill>
                  <a:srgbClr val="511C58"/>
                </a:solidFill>
                <a:cs typeface="Arial"/>
              </a:rPr>
              <a:t>Data </a:t>
            </a:r>
            <a:r>
              <a:rPr lang="fi-FI" sz="2200" dirty="0" err="1">
                <a:solidFill>
                  <a:srgbClr val="511C58"/>
                </a:solidFill>
                <a:cs typeface="Arial"/>
              </a:rPr>
              <a:t>Protection</a:t>
            </a:r>
            <a:r>
              <a:rPr lang="fi-FI" sz="2200" dirty="0">
                <a:solidFill>
                  <a:srgbClr val="511C58"/>
                </a:solidFill>
                <a:cs typeface="Arial"/>
              </a:rPr>
              <a:t> Act (1050/2018) </a:t>
            </a:r>
            <a:r>
              <a:rPr lang="fi-FI" sz="2200" dirty="0">
                <a:solidFill>
                  <a:srgbClr val="511C58"/>
                </a:solidFill>
                <a:cs typeface="Arial"/>
                <a:hlinkClick r:id="rId5">
                  <a:extLst>
                    <a:ext uri="{A12FA001-AC4F-418D-AE19-62706E023703}">
                      <ahyp:hlinkClr xmlns:ahyp="http://schemas.microsoft.com/office/drawing/2018/hyperlinkcolor" val="tx"/>
                    </a:ext>
                  </a:extLst>
                </a:hlinkClick>
              </a:rPr>
              <a:t>https://www.finlex.fi/en/laki/kaannokset/2018/en20181050.pdf</a:t>
            </a:r>
            <a:endParaRPr lang="fi-FI" sz="2200" dirty="0">
              <a:solidFill>
                <a:srgbClr val="511C58"/>
              </a:solidFill>
              <a:cs typeface="Arial"/>
            </a:endParaRPr>
          </a:p>
          <a:p>
            <a:pPr marL="0" indent="0">
              <a:buNone/>
            </a:pPr>
            <a:r>
              <a:rPr lang="fi-FI" sz="2200" dirty="0" err="1">
                <a:solidFill>
                  <a:srgbClr val="42033D"/>
                </a:solidFill>
                <a:ea typeface="+mn-lt"/>
                <a:cs typeface="+mn-lt"/>
              </a:rPr>
              <a:t>Jafari</a:t>
            </a:r>
            <a:r>
              <a:rPr lang="fi-FI" sz="2200" dirty="0">
                <a:solidFill>
                  <a:srgbClr val="42033D"/>
                </a:solidFill>
                <a:ea typeface="+mn-lt"/>
                <a:cs typeface="+mn-lt"/>
              </a:rPr>
              <a:t> </a:t>
            </a:r>
            <a:r>
              <a:rPr lang="fi-FI" sz="2200" dirty="0" err="1">
                <a:solidFill>
                  <a:srgbClr val="42033D"/>
                </a:solidFill>
                <a:ea typeface="+mn-lt"/>
                <a:cs typeface="+mn-lt"/>
              </a:rPr>
              <a:t>Tadi</a:t>
            </a:r>
            <a:r>
              <a:rPr lang="fi-FI" sz="2200" dirty="0">
                <a:solidFill>
                  <a:srgbClr val="42033D"/>
                </a:solidFill>
                <a:ea typeface="+mn-lt"/>
                <a:cs typeface="+mn-lt"/>
              </a:rPr>
              <a:t>, M. et al. (2022) </a:t>
            </a:r>
            <a:r>
              <a:rPr lang="fi-FI" sz="2200" dirty="0" err="1">
                <a:solidFill>
                  <a:srgbClr val="42033D"/>
                </a:solidFill>
                <a:latin typeface="Arial"/>
                <a:cs typeface="Arial"/>
              </a:rPr>
              <a:t>Generating</a:t>
            </a:r>
            <a:r>
              <a:rPr lang="fi-FI" sz="2200" dirty="0">
                <a:solidFill>
                  <a:srgbClr val="42033D"/>
                </a:solidFill>
                <a:latin typeface="Arial"/>
                <a:cs typeface="Arial"/>
              </a:rPr>
              <a:t> </a:t>
            </a:r>
            <a:r>
              <a:rPr lang="fi-FI" sz="2200" dirty="0" err="1">
                <a:solidFill>
                  <a:srgbClr val="42033D"/>
                </a:solidFill>
                <a:latin typeface="Arial"/>
                <a:cs typeface="Arial"/>
              </a:rPr>
              <a:t>synthetic</a:t>
            </a:r>
            <a:r>
              <a:rPr lang="fi-FI" sz="2200" dirty="0">
                <a:solidFill>
                  <a:srgbClr val="42033D"/>
                </a:solidFill>
                <a:latin typeface="Arial"/>
                <a:cs typeface="Arial"/>
              </a:rPr>
              <a:t> </a:t>
            </a:r>
            <a:r>
              <a:rPr lang="fi-FI" sz="2200" dirty="0" err="1">
                <a:solidFill>
                  <a:srgbClr val="42033D"/>
                </a:solidFill>
                <a:latin typeface="Arial"/>
                <a:cs typeface="Arial"/>
              </a:rPr>
              <a:t>full-dose</a:t>
            </a:r>
            <a:r>
              <a:rPr lang="fi-FI" sz="2200" dirty="0">
                <a:solidFill>
                  <a:srgbClr val="42033D"/>
                </a:solidFill>
                <a:latin typeface="Arial"/>
                <a:cs typeface="Arial"/>
              </a:rPr>
              <a:t> PET </a:t>
            </a:r>
            <a:r>
              <a:rPr lang="fi-FI" sz="2200" dirty="0" err="1">
                <a:solidFill>
                  <a:srgbClr val="42033D"/>
                </a:solidFill>
                <a:latin typeface="Arial"/>
                <a:cs typeface="Arial"/>
              </a:rPr>
              <a:t>images</a:t>
            </a:r>
            <a:r>
              <a:rPr lang="fi-FI" sz="2200" dirty="0">
                <a:solidFill>
                  <a:srgbClr val="42033D"/>
                </a:solidFill>
                <a:latin typeface="Arial"/>
                <a:cs typeface="Arial"/>
              </a:rPr>
              <a:t> </a:t>
            </a:r>
            <a:r>
              <a:rPr lang="fi-FI" sz="2200" dirty="0" err="1">
                <a:solidFill>
                  <a:srgbClr val="42033D"/>
                </a:solidFill>
                <a:latin typeface="Arial"/>
                <a:cs typeface="Arial"/>
              </a:rPr>
              <a:t>from</a:t>
            </a:r>
            <a:r>
              <a:rPr lang="fi-FI" sz="2200" dirty="0">
                <a:solidFill>
                  <a:srgbClr val="42033D"/>
                </a:solidFill>
                <a:latin typeface="Arial"/>
                <a:cs typeface="Arial"/>
              </a:rPr>
              <a:t> </a:t>
            </a:r>
            <a:r>
              <a:rPr lang="fi-FI" sz="2200" dirty="0" err="1">
                <a:solidFill>
                  <a:srgbClr val="42033D"/>
                </a:solidFill>
                <a:latin typeface="Arial"/>
                <a:cs typeface="Arial"/>
              </a:rPr>
              <a:t>low-dose</a:t>
            </a:r>
            <a:r>
              <a:rPr lang="fi-FI" sz="2200" dirty="0">
                <a:solidFill>
                  <a:srgbClr val="42033D"/>
                </a:solidFill>
                <a:latin typeface="Arial"/>
                <a:cs typeface="Arial"/>
              </a:rPr>
              <a:t> </a:t>
            </a:r>
            <a:r>
              <a:rPr lang="fi-FI" sz="2200" dirty="0" err="1">
                <a:solidFill>
                  <a:srgbClr val="42033D"/>
                </a:solidFill>
                <a:latin typeface="Arial"/>
                <a:cs typeface="Arial"/>
              </a:rPr>
              <a:t>images</a:t>
            </a:r>
            <a:r>
              <a:rPr lang="fi-FI" sz="2200" dirty="0">
                <a:solidFill>
                  <a:srgbClr val="42033D"/>
                </a:solidFill>
                <a:latin typeface="Arial"/>
                <a:cs typeface="Arial"/>
              </a:rPr>
              <a:t>. </a:t>
            </a:r>
            <a:r>
              <a:rPr lang="fi-FI" sz="2200" dirty="0">
                <a:solidFill>
                  <a:srgbClr val="42033D"/>
                </a:solidFill>
                <a:ea typeface="+mn-lt"/>
                <a:cs typeface="+mn-lt"/>
              </a:rPr>
              <a:t>To </a:t>
            </a:r>
            <a:r>
              <a:rPr lang="fi-FI" sz="2200" dirty="0" err="1">
                <a:solidFill>
                  <a:srgbClr val="42033D"/>
                </a:solidFill>
                <a:ea typeface="+mn-lt"/>
                <a:cs typeface="+mn-lt"/>
              </a:rPr>
              <a:t>be</a:t>
            </a:r>
            <a:r>
              <a:rPr lang="fi-FI" sz="2200" dirty="0">
                <a:solidFill>
                  <a:srgbClr val="42033D"/>
                </a:solidFill>
                <a:ea typeface="+mn-lt"/>
                <a:cs typeface="+mn-lt"/>
              </a:rPr>
              <a:t> </a:t>
            </a:r>
            <a:r>
              <a:rPr lang="fi-FI" sz="2200" dirty="0" err="1">
                <a:solidFill>
                  <a:srgbClr val="42033D"/>
                </a:solidFill>
                <a:ea typeface="+mn-lt"/>
                <a:cs typeface="+mn-lt"/>
              </a:rPr>
              <a:t>published</a:t>
            </a:r>
            <a:r>
              <a:rPr lang="fi-FI" sz="2200" dirty="0">
                <a:solidFill>
                  <a:srgbClr val="42033D"/>
                </a:solidFill>
                <a:ea typeface="+mn-lt"/>
                <a:cs typeface="+mn-lt"/>
              </a:rPr>
              <a:t>.</a:t>
            </a:r>
            <a:endParaRPr lang="fi-FI" sz="2200" dirty="0">
              <a:solidFill>
                <a:srgbClr val="511C58"/>
              </a:solidFill>
              <a:cs typeface="Arial"/>
            </a:endParaRPr>
          </a:p>
          <a:p>
            <a:pPr marL="0" indent="0">
              <a:buNone/>
            </a:pPr>
            <a:r>
              <a:rPr lang="en-GB" sz="2200" b="0" i="0" u="none" strike="noStrike" dirty="0">
                <a:solidFill>
                  <a:srgbClr val="511C58"/>
                </a:solidFill>
                <a:effectLst/>
                <a:latin typeface="Arial" panose="020B0604020202020204" pitchFamily="34" charset="0"/>
              </a:rPr>
              <a:t>Narayanan, A., &amp; </a:t>
            </a:r>
            <a:r>
              <a:rPr lang="en-GB" sz="2200" b="0" i="0" u="none" strike="noStrike" dirty="0" err="1">
                <a:solidFill>
                  <a:srgbClr val="511C58"/>
                </a:solidFill>
                <a:effectLst/>
                <a:latin typeface="Arial" panose="020B0604020202020204" pitchFamily="34" charset="0"/>
              </a:rPr>
              <a:t>Shmatikov</a:t>
            </a:r>
            <a:r>
              <a:rPr lang="en-GB" sz="2200" b="0" i="0" u="none" strike="noStrike" dirty="0">
                <a:solidFill>
                  <a:srgbClr val="511C58"/>
                </a:solidFill>
                <a:effectLst/>
                <a:latin typeface="Arial" panose="020B0604020202020204" pitchFamily="34" charset="0"/>
              </a:rPr>
              <a:t>, V. (2008, May). Robust de-anonymization of large sparse datasets. In </a:t>
            </a:r>
            <a:r>
              <a:rPr lang="en-GB" sz="2200" b="0" i="1" u="none" strike="noStrike" dirty="0">
                <a:solidFill>
                  <a:srgbClr val="511C58"/>
                </a:solidFill>
                <a:effectLst/>
                <a:latin typeface="Arial" panose="020B0604020202020204" pitchFamily="34" charset="0"/>
              </a:rPr>
              <a:t>2008 IEEE Symposium on Security and Privacy (</a:t>
            </a:r>
            <a:r>
              <a:rPr lang="en-GB" sz="2200" b="0" i="1" u="none" strike="noStrike" dirty="0" err="1">
                <a:solidFill>
                  <a:srgbClr val="511C58"/>
                </a:solidFill>
                <a:effectLst/>
                <a:latin typeface="Arial" panose="020B0604020202020204" pitchFamily="34" charset="0"/>
              </a:rPr>
              <a:t>sp</a:t>
            </a:r>
            <a:r>
              <a:rPr lang="en-GB" sz="2200" b="0" i="1" u="none" strike="noStrike" dirty="0">
                <a:solidFill>
                  <a:srgbClr val="511C58"/>
                </a:solidFill>
                <a:effectLst/>
                <a:latin typeface="Arial" panose="020B0604020202020204" pitchFamily="34" charset="0"/>
              </a:rPr>
              <a:t> 2008)</a:t>
            </a:r>
            <a:r>
              <a:rPr lang="en-GB" sz="2200" b="0" i="0" u="none" strike="noStrike" dirty="0">
                <a:solidFill>
                  <a:srgbClr val="511C58"/>
                </a:solidFill>
                <a:effectLst/>
                <a:latin typeface="Arial" panose="020B0604020202020204" pitchFamily="34" charset="0"/>
              </a:rPr>
              <a:t> (pp. 111-125). IEEE.</a:t>
            </a:r>
          </a:p>
          <a:p>
            <a:pPr marL="0" indent="0">
              <a:buNone/>
            </a:pPr>
            <a:r>
              <a:rPr lang="en-GB" sz="2100" b="0" i="0" u="none" strike="noStrike" dirty="0">
                <a:solidFill>
                  <a:srgbClr val="340642"/>
                </a:solidFill>
                <a:effectLst/>
                <a:latin typeface="Arial" panose="020B0604020202020204" pitchFamily="34" charset="0"/>
              </a:rPr>
              <a:t>Niemine</a:t>
            </a:r>
            <a:r>
              <a:rPr lang="en-GB" sz="2100" dirty="0">
                <a:solidFill>
                  <a:srgbClr val="340642"/>
                </a:solidFill>
                <a:latin typeface="Arial" panose="020B0604020202020204" pitchFamily="34" charset="0"/>
              </a:rPr>
              <a:t>n, V. (2022) </a:t>
            </a:r>
            <a:r>
              <a:rPr lang="en-GB" sz="2100" dirty="0" err="1">
                <a:solidFill>
                  <a:srgbClr val="340642"/>
                </a:solidFill>
                <a:latin typeface="Arial" panose="020B0604020202020204" pitchFamily="34" charset="0"/>
              </a:rPr>
              <a:t>Synteettinen</a:t>
            </a:r>
            <a:r>
              <a:rPr lang="en-GB" sz="2100" dirty="0">
                <a:solidFill>
                  <a:srgbClr val="340642"/>
                </a:solidFill>
                <a:latin typeface="Arial" panose="020B0604020202020204" pitchFamily="34" charset="0"/>
              </a:rPr>
              <a:t> data </a:t>
            </a:r>
            <a:r>
              <a:rPr lang="en-GB" sz="2100" dirty="0" err="1">
                <a:solidFill>
                  <a:srgbClr val="340642"/>
                </a:solidFill>
                <a:latin typeface="Arial" panose="020B0604020202020204" pitchFamily="34" charset="0"/>
              </a:rPr>
              <a:t>ja</a:t>
            </a:r>
            <a:r>
              <a:rPr lang="en-GB" sz="2100" dirty="0">
                <a:solidFill>
                  <a:srgbClr val="340642"/>
                </a:solidFill>
                <a:latin typeface="Arial" panose="020B0604020202020204" pitchFamily="34" charset="0"/>
              </a:rPr>
              <a:t> </a:t>
            </a:r>
            <a:r>
              <a:rPr lang="en-GB" sz="2100" dirty="0" err="1">
                <a:solidFill>
                  <a:srgbClr val="340642"/>
                </a:solidFill>
                <a:latin typeface="Arial" panose="020B0604020202020204" pitchFamily="34" charset="0"/>
              </a:rPr>
              <a:t>yksityisyys</a:t>
            </a:r>
            <a:r>
              <a:rPr lang="en-GB" sz="2100" dirty="0">
                <a:solidFill>
                  <a:srgbClr val="340642"/>
                </a:solidFill>
                <a:latin typeface="Arial" panose="020B0604020202020204" pitchFamily="34" charset="0"/>
              </a:rPr>
              <a:t>. </a:t>
            </a:r>
            <a:r>
              <a:rPr lang="en-GB" sz="2100" b="0" i="0" u="none" strike="noStrike" dirty="0">
                <a:solidFill>
                  <a:srgbClr val="340642"/>
                </a:solidFill>
                <a:effectLst/>
                <a:latin typeface="MessinaSans"/>
              </a:rPr>
              <a:t>HYTKI-</a:t>
            </a:r>
            <a:r>
              <a:rPr lang="en-GB" sz="2100" b="0" i="0" u="none" strike="noStrike" dirty="0" err="1">
                <a:solidFill>
                  <a:srgbClr val="340642"/>
                </a:solidFill>
                <a:effectLst/>
                <a:latin typeface="MessinaSans"/>
              </a:rPr>
              <a:t>webinaari</a:t>
            </a:r>
            <a:r>
              <a:rPr lang="en-GB" sz="2100" b="0" i="0" u="none" strike="noStrike" dirty="0">
                <a:solidFill>
                  <a:srgbClr val="340642"/>
                </a:solidFill>
                <a:effectLst/>
                <a:latin typeface="MessinaSans"/>
              </a:rPr>
              <a:t> - </a:t>
            </a:r>
            <a:r>
              <a:rPr lang="en-GB" sz="2100" b="0" i="0" u="none" strike="noStrike" dirty="0" err="1">
                <a:solidFill>
                  <a:srgbClr val="340642"/>
                </a:solidFill>
                <a:effectLst/>
                <a:latin typeface="MessinaSans"/>
              </a:rPr>
              <a:t>Synteettinen</a:t>
            </a:r>
            <a:r>
              <a:rPr lang="en-GB" sz="2100" b="0" i="0" u="none" strike="noStrike" dirty="0">
                <a:solidFill>
                  <a:srgbClr val="340642"/>
                </a:solidFill>
                <a:effectLst/>
                <a:latin typeface="MessinaSans"/>
              </a:rPr>
              <a:t> data </a:t>
            </a:r>
            <a:r>
              <a:rPr lang="en-GB" sz="2100" b="0" i="0" u="none" strike="noStrike" dirty="0" err="1">
                <a:solidFill>
                  <a:srgbClr val="340642"/>
                </a:solidFill>
                <a:effectLst/>
                <a:latin typeface="MessinaSans"/>
              </a:rPr>
              <a:t>terveysalalla</a:t>
            </a:r>
            <a:r>
              <a:rPr lang="en-GB" sz="2100" b="0" i="0" u="none" strike="noStrike" dirty="0">
                <a:solidFill>
                  <a:srgbClr val="340642"/>
                </a:solidFill>
                <a:effectLst/>
                <a:latin typeface="MessinaSans"/>
              </a:rPr>
              <a:t>, 28.4.2022.</a:t>
            </a:r>
            <a:endParaRPr lang="en-GB" sz="2100" b="0" i="0" u="none" strike="noStrike" dirty="0">
              <a:solidFill>
                <a:srgbClr val="340642"/>
              </a:solidFill>
              <a:effectLst/>
              <a:latin typeface="Arial" panose="020B0604020202020204" pitchFamily="34" charset="0"/>
            </a:endParaRPr>
          </a:p>
          <a:p>
            <a:pPr marL="0" indent="0">
              <a:buNone/>
            </a:pPr>
            <a:r>
              <a:rPr lang="fi-FI" sz="2200" dirty="0" err="1">
                <a:solidFill>
                  <a:srgbClr val="511C58"/>
                </a:solidFill>
                <a:cs typeface="Arial"/>
              </a:rPr>
              <a:t>Regulation</a:t>
            </a:r>
            <a:r>
              <a:rPr lang="fi-FI" sz="2200" dirty="0">
                <a:solidFill>
                  <a:srgbClr val="511C58"/>
                </a:solidFill>
                <a:cs typeface="Arial"/>
              </a:rPr>
              <a:t> (EU) 2016/679 (General Data </a:t>
            </a:r>
            <a:r>
              <a:rPr lang="fi-FI" sz="2200" dirty="0" err="1">
                <a:solidFill>
                  <a:srgbClr val="511C58"/>
                </a:solidFill>
                <a:cs typeface="Arial"/>
              </a:rPr>
              <a:t>Protection</a:t>
            </a:r>
            <a:r>
              <a:rPr lang="fi-FI" sz="2200" dirty="0">
                <a:solidFill>
                  <a:srgbClr val="511C58"/>
                </a:solidFill>
                <a:cs typeface="Arial"/>
              </a:rPr>
              <a:t> </a:t>
            </a:r>
            <a:r>
              <a:rPr lang="fi-FI" sz="2200" dirty="0" err="1">
                <a:solidFill>
                  <a:srgbClr val="511C58"/>
                </a:solidFill>
                <a:cs typeface="Arial"/>
              </a:rPr>
              <a:t>Regulation</a:t>
            </a:r>
            <a:r>
              <a:rPr lang="fi-FI" sz="2200" dirty="0">
                <a:solidFill>
                  <a:srgbClr val="511C58"/>
                </a:solidFill>
                <a:cs typeface="Arial"/>
              </a:rPr>
              <a:t>)</a:t>
            </a:r>
          </a:p>
          <a:p>
            <a:pPr marL="0" indent="0">
              <a:buNone/>
            </a:pPr>
            <a:r>
              <a:rPr lang="fi-FI" sz="2200" dirty="0">
                <a:solidFill>
                  <a:srgbClr val="511C58"/>
                </a:solidFill>
                <a:ea typeface="+mn-lt"/>
                <a:cs typeface="+mn-lt"/>
              </a:rPr>
              <a:t>Sweeney, L. (2002). k-</a:t>
            </a:r>
            <a:r>
              <a:rPr lang="fi-FI" sz="2200" dirty="0" err="1">
                <a:solidFill>
                  <a:srgbClr val="511C58"/>
                </a:solidFill>
                <a:ea typeface="+mn-lt"/>
                <a:cs typeface="+mn-lt"/>
              </a:rPr>
              <a:t>anonymity</a:t>
            </a:r>
            <a:r>
              <a:rPr lang="fi-FI" sz="2200" dirty="0">
                <a:solidFill>
                  <a:srgbClr val="511C58"/>
                </a:solidFill>
                <a:ea typeface="+mn-lt"/>
                <a:cs typeface="+mn-lt"/>
              </a:rPr>
              <a:t>: A </a:t>
            </a:r>
            <a:r>
              <a:rPr lang="fi-FI" sz="2200" dirty="0" err="1">
                <a:solidFill>
                  <a:srgbClr val="511C58"/>
                </a:solidFill>
                <a:ea typeface="+mn-lt"/>
                <a:cs typeface="+mn-lt"/>
              </a:rPr>
              <a:t>model</a:t>
            </a:r>
            <a:r>
              <a:rPr lang="fi-FI" sz="2200" dirty="0">
                <a:solidFill>
                  <a:srgbClr val="511C58"/>
                </a:solidFill>
                <a:ea typeface="+mn-lt"/>
                <a:cs typeface="+mn-lt"/>
              </a:rPr>
              <a:t> for </a:t>
            </a:r>
            <a:r>
              <a:rPr lang="fi-FI" sz="2200" dirty="0" err="1">
                <a:solidFill>
                  <a:srgbClr val="511C58"/>
                </a:solidFill>
                <a:ea typeface="+mn-lt"/>
                <a:cs typeface="+mn-lt"/>
              </a:rPr>
              <a:t>protecting</a:t>
            </a:r>
            <a:r>
              <a:rPr lang="fi-FI" sz="2200" dirty="0">
                <a:solidFill>
                  <a:srgbClr val="511C58"/>
                </a:solidFill>
                <a:ea typeface="+mn-lt"/>
                <a:cs typeface="+mn-lt"/>
              </a:rPr>
              <a:t> </a:t>
            </a:r>
            <a:r>
              <a:rPr lang="fi-FI" sz="2200" dirty="0" err="1">
                <a:solidFill>
                  <a:srgbClr val="511C58"/>
                </a:solidFill>
                <a:ea typeface="+mn-lt"/>
                <a:cs typeface="+mn-lt"/>
              </a:rPr>
              <a:t>privacy</a:t>
            </a:r>
            <a:r>
              <a:rPr lang="fi-FI" sz="2200" dirty="0">
                <a:solidFill>
                  <a:srgbClr val="511C58"/>
                </a:solidFill>
                <a:ea typeface="+mn-lt"/>
                <a:cs typeface="+mn-lt"/>
              </a:rPr>
              <a:t>. </a:t>
            </a:r>
            <a:r>
              <a:rPr lang="fi-FI" sz="2200" i="1" dirty="0">
                <a:solidFill>
                  <a:srgbClr val="511C58"/>
                </a:solidFill>
                <a:ea typeface="+mn-lt"/>
                <a:cs typeface="+mn-lt"/>
              </a:rPr>
              <a:t>International </a:t>
            </a:r>
            <a:r>
              <a:rPr lang="fi-FI" sz="2200" i="1" dirty="0" err="1">
                <a:solidFill>
                  <a:srgbClr val="511C58"/>
                </a:solidFill>
                <a:ea typeface="+mn-lt"/>
                <a:cs typeface="+mn-lt"/>
              </a:rPr>
              <a:t>journal</a:t>
            </a:r>
            <a:r>
              <a:rPr lang="fi-FI" sz="2200" i="1" dirty="0">
                <a:solidFill>
                  <a:srgbClr val="511C58"/>
                </a:solidFill>
                <a:ea typeface="+mn-lt"/>
                <a:cs typeface="+mn-lt"/>
              </a:rPr>
              <a:t> of </a:t>
            </a:r>
            <a:r>
              <a:rPr lang="fi-FI" sz="2200" i="1" dirty="0" err="1">
                <a:solidFill>
                  <a:srgbClr val="511C58"/>
                </a:solidFill>
                <a:ea typeface="+mn-lt"/>
                <a:cs typeface="+mn-lt"/>
              </a:rPr>
              <a:t>uncertainty</a:t>
            </a:r>
            <a:r>
              <a:rPr lang="fi-FI" sz="2200" i="1" dirty="0">
                <a:solidFill>
                  <a:srgbClr val="511C58"/>
                </a:solidFill>
                <a:ea typeface="+mn-lt"/>
                <a:cs typeface="+mn-lt"/>
              </a:rPr>
              <a:t>, </a:t>
            </a:r>
            <a:r>
              <a:rPr lang="fi-FI" sz="2200" i="1" dirty="0" err="1">
                <a:solidFill>
                  <a:srgbClr val="511C58"/>
                </a:solidFill>
                <a:ea typeface="+mn-lt"/>
                <a:cs typeface="+mn-lt"/>
              </a:rPr>
              <a:t>fuzziness</a:t>
            </a:r>
            <a:r>
              <a:rPr lang="fi-FI" sz="2200" i="1" dirty="0">
                <a:solidFill>
                  <a:srgbClr val="511C58"/>
                </a:solidFill>
                <a:ea typeface="+mn-lt"/>
                <a:cs typeface="+mn-lt"/>
              </a:rPr>
              <a:t> and </a:t>
            </a:r>
            <a:r>
              <a:rPr lang="fi-FI" sz="2200" i="1" dirty="0" err="1">
                <a:solidFill>
                  <a:srgbClr val="511C58"/>
                </a:solidFill>
                <a:ea typeface="+mn-lt"/>
                <a:cs typeface="+mn-lt"/>
              </a:rPr>
              <a:t>knowledge-based</a:t>
            </a:r>
            <a:r>
              <a:rPr lang="fi-FI" sz="2200" i="1" dirty="0">
                <a:solidFill>
                  <a:srgbClr val="511C58"/>
                </a:solidFill>
                <a:ea typeface="+mn-lt"/>
                <a:cs typeface="+mn-lt"/>
              </a:rPr>
              <a:t> </a:t>
            </a:r>
            <a:r>
              <a:rPr lang="fi-FI" sz="2200" i="1" dirty="0" err="1">
                <a:solidFill>
                  <a:srgbClr val="511C58"/>
                </a:solidFill>
                <a:ea typeface="+mn-lt"/>
                <a:cs typeface="+mn-lt"/>
              </a:rPr>
              <a:t>systems</a:t>
            </a:r>
            <a:r>
              <a:rPr lang="fi-FI" sz="2200" dirty="0">
                <a:solidFill>
                  <a:srgbClr val="511C58"/>
                </a:solidFill>
                <a:ea typeface="+mn-lt"/>
                <a:cs typeface="+mn-lt"/>
              </a:rPr>
              <a:t>, </a:t>
            </a:r>
            <a:r>
              <a:rPr lang="fi-FI" sz="2200" i="1" dirty="0">
                <a:solidFill>
                  <a:srgbClr val="511C58"/>
                </a:solidFill>
                <a:ea typeface="+mn-lt"/>
                <a:cs typeface="+mn-lt"/>
              </a:rPr>
              <a:t>10</a:t>
            </a:r>
            <a:r>
              <a:rPr lang="fi-FI" sz="2200" dirty="0">
                <a:solidFill>
                  <a:srgbClr val="511C58"/>
                </a:solidFill>
                <a:ea typeface="+mn-lt"/>
                <a:cs typeface="+mn-lt"/>
              </a:rPr>
              <a:t>(05), 557-570.</a:t>
            </a:r>
            <a:endParaRPr lang="en-US" sz="2200" dirty="0">
              <a:solidFill>
                <a:srgbClr val="511C58"/>
              </a:solidFill>
              <a:cs typeface="Arial"/>
            </a:endParaRPr>
          </a:p>
          <a:p>
            <a:pPr marL="0" indent="0">
              <a:buNone/>
            </a:pP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Finnish</a:t>
            </a:r>
            <a:r>
              <a:rPr lang="fi-FI" sz="2200" dirty="0">
                <a:solidFill>
                  <a:srgbClr val="511C58"/>
                </a:solidFill>
                <a:ea typeface="+mn-lt"/>
                <a:cs typeface="+mn-lt"/>
              </a:rPr>
              <a:t> Act on </a:t>
            </a: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Secondary</a:t>
            </a:r>
            <a:r>
              <a:rPr lang="fi-FI" sz="2200" dirty="0">
                <a:solidFill>
                  <a:srgbClr val="511C58"/>
                </a:solidFill>
                <a:ea typeface="+mn-lt"/>
                <a:cs typeface="+mn-lt"/>
              </a:rPr>
              <a:t> </a:t>
            </a:r>
            <a:r>
              <a:rPr lang="fi-FI" sz="2200" dirty="0" err="1">
                <a:solidFill>
                  <a:srgbClr val="511C58"/>
                </a:solidFill>
                <a:ea typeface="+mn-lt"/>
                <a:cs typeface="+mn-lt"/>
              </a:rPr>
              <a:t>Use</a:t>
            </a:r>
            <a:r>
              <a:rPr lang="fi-FI" sz="2200" dirty="0">
                <a:solidFill>
                  <a:srgbClr val="511C58"/>
                </a:solidFill>
                <a:ea typeface="+mn-lt"/>
                <a:cs typeface="+mn-lt"/>
              </a:rPr>
              <a:t> of </a:t>
            </a:r>
            <a:r>
              <a:rPr lang="fi-FI" sz="2200" dirty="0" err="1">
                <a:solidFill>
                  <a:srgbClr val="511C58"/>
                </a:solidFill>
                <a:ea typeface="+mn-lt"/>
                <a:cs typeface="+mn-lt"/>
              </a:rPr>
              <a:t>Social</a:t>
            </a:r>
            <a:r>
              <a:rPr lang="fi-FI" sz="2200" dirty="0">
                <a:solidFill>
                  <a:srgbClr val="511C58"/>
                </a:solidFill>
                <a:ea typeface="+mn-lt"/>
                <a:cs typeface="+mn-lt"/>
              </a:rPr>
              <a:t> and Health Data (552/2019) </a:t>
            </a:r>
          </a:p>
          <a:p>
            <a:pPr marL="0" indent="0">
              <a:buNone/>
            </a:pPr>
            <a:endParaRPr lang="fi-FI" sz="2200" dirty="0">
              <a:solidFill>
                <a:srgbClr val="000000"/>
              </a:solidFill>
              <a:ea typeface="+mn-lt"/>
              <a:cs typeface="+mn-lt"/>
            </a:endParaRPr>
          </a:p>
          <a:p>
            <a:pPr marL="0" indent="0">
              <a:buNone/>
            </a:pPr>
            <a:r>
              <a:rPr lang="fi-FI" sz="2200" dirty="0">
                <a:ea typeface="+mn-lt"/>
                <a:cs typeface="+mn-lt"/>
              </a:rPr>
              <a:t> Data</a:t>
            </a:r>
            <a:endParaRPr lang="fi-FI" sz="2200" b="1" dirty="0">
              <a:solidFill>
                <a:srgbClr val="42033D"/>
              </a:solidFill>
              <a:cs typeface="Arial"/>
            </a:endParaRPr>
          </a:p>
        </p:txBody>
      </p:sp>
    </p:spTree>
    <p:extLst>
      <p:ext uri="{BB962C8B-B14F-4D97-AF65-F5344CB8AC3E}">
        <p14:creationId xmlns:p14="http://schemas.microsoft.com/office/powerpoint/2010/main" val="28669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1C58"/>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1DB888B5-89DA-4726-89AF-3C1C6A848D13}"/>
              </a:ext>
            </a:extLst>
          </p:cNvPr>
          <p:cNvSpPr/>
          <p:nvPr/>
        </p:nvSpPr>
        <p:spPr>
          <a:xfrm>
            <a:off x="-1" y="5162551"/>
            <a:ext cx="8424809" cy="944363"/>
          </a:xfrm>
          <a:prstGeom prst="homePlate">
            <a:avLst/>
          </a:prstGeom>
          <a:solidFill>
            <a:srgbClr val="F7A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ctrTitle"/>
          </p:nvPr>
        </p:nvSpPr>
        <p:spPr>
          <a:xfrm>
            <a:off x="868018" y="1504949"/>
            <a:ext cx="9921902" cy="2452649"/>
          </a:xfrm>
        </p:spPr>
        <p:txBody>
          <a:bodyPr>
            <a:normAutofit/>
          </a:bodyPr>
          <a:lstStyle/>
          <a:p>
            <a:r>
              <a:rPr lang="fi-FI">
                <a:solidFill>
                  <a:srgbClr val="F7A278"/>
                </a:solidFill>
                <a:latin typeface="Arial"/>
                <a:cs typeface="Arial"/>
              </a:rPr>
              <a:t>PRIVASA</a:t>
            </a:r>
            <a:br>
              <a:rPr lang="fi-FI"/>
            </a:br>
            <a:r>
              <a:rPr lang="fi-FI" sz="3600" err="1">
                <a:latin typeface="Arial"/>
                <a:cs typeface="Arial"/>
              </a:rPr>
              <a:t>Privacy-preserving</a:t>
            </a:r>
            <a:r>
              <a:rPr lang="fi-FI" sz="3600">
                <a:latin typeface="Arial"/>
                <a:cs typeface="Arial"/>
              </a:rPr>
              <a:t> AI for </a:t>
            </a:r>
            <a:r>
              <a:rPr lang="fi-FI" sz="3600" err="1">
                <a:latin typeface="Arial"/>
                <a:cs typeface="Arial"/>
              </a:rPr>
              <a:t>synthetic</a:t>
            </a:r>
            <a:r>
              <a:rPr lang="fi-FI" sz="3600">
                <a:latin typeface="Arial"/>
                <a:cs typeface="Arial"/>
              </a:rPr>
              <a:t> and </a:t>
            </a:r>
            <a:r>
              <a:rPr lang="fi-FI" sz="3600" err="1">
                <a:latin typeface="Arial"/>
                <a:cs typeface="Arial"/>
              </a:rPr>
              <a:t>anonymous</a:t>
            </a:r>
            <a:r>
              <a:rPr lang="fi-FI" sz="3600">
                <a:latin typeface="Arial"/>
                <a:cs typeface="Arial"/>
              </a:rPr>
              <a:t> </a:t>
            </a:r>
            <a:r>
              <a:rPr lang="fi-FI" sz="3600" err="1">
                <a:latin typeface="Arial"/>
                <a:cs typeface="Arial"/>
              </a:rPr>
              <a:t>health</a:t>
            </a:r>
            <a:r>
              <a:rPr lang="fi-FI" sz="3600">
                <a:latin typeface="Arial"/>
                <a:cs typeface="Arial"/>
              </a:rPr>
              <a:t> data</a:t>
            </a:r>
            <a:endParaRPr lang="fi-FI" sz="3600">
              <a:solidFill>
                <a:schemeClr val="bg2"/>
              </a:solidFill>
              <a:latin typeface="Arial"/>
              <a:cs typeface="Arial"/>
            </a:endParaRPr>
          </a:p>
        </p:txBody>
      </p:sp>
      <p:sp>
        <p:nvSpPr>
          <p:cNvPr id="7" name="Text Placeholder 6"/>
          <p:cNvSpPr>
            <a:spLocks noGrp="1"/>
          </p:cNvSpPr>
          <p:nvPr>
            <p:ph type="body" sz="quarter" idx="12"/>
          </p:nvPr>
        </p:nvSpPr>
        <p:spPr>
          <a:xfrm>
            <a:off x="868018" y="5262760"/>
            <a:ext cx="7478692" cy="513063"/>
          </a:xfrm>
        </p:spPr>
        <p:txBody>
          <a:bodyPr anchor="ctr">
            <a:noAutofit/>
          </a:bodyPr>
          <a:lstStyle/>
          <a:p>
            <a:br>
              <a:rPr lang="fi-FI" sz="2000" b="1" dirty="0">
                <a:solidFill>
                  <a:srgbClr val="42033D"/>
                </a:solidFill>
              </a:rPr>
            </a:br>
            <a:endParaRPr lang="en-US" dirty="0"/>
          </a:p>
          <a:p>
            <a:r>
              <a:rPr lang="fi-FI" sz="2000" b="1" dirty="0">
                <a:solidFill>
                  <a:srgbClr val="000000"/>
                </a:solidFill>
              </a:rPr>
              <a:t>Juho </a:t>
            </a:r>
            <a:r>
              <a:rPr lang="fi-FI" sz="2000" b="1" dirty="0" err="1">
                <a:solidFill>
                  <a:srgbClr val="000000"/>
                </a:solidFill>
              </a:rPr>
              <a:t>Vaiste</a:t>
            </a:r>
            <a:r>
              <a:rPr lang="fi-FI" sz="2000" b="1" dirty="0">
                <a:solidFill>
                  <a:srgbClr val="000000"/>
                </a:solidFill>
              </a:rPr>
              <a:t>, </a:t>
            </a:r>
            <a:r>
              <a:rPr lang="fi-FI" sz="2000" b="1" dirty="0" err="1">
                <a:solidFill>
                  <a:srgbClr val="000000"/>
                </a:solidFill>
              </a:rPr>
              <a:t>University</a:t>
            </a:r>
            <a:r>
              <a:rPr lang="fi-FI" sz="2000" b="1" dirty="0">
                <a:solidFill>
                  <a:srgbClr val="000000"/>
                </a:solidFill>
              </a:rPr>
              <a:t> of Turku</a:t>
            </a:r>
            <a:endParaRPr lang="fi-FI" sz="2000" b="1" dirty="0">
              <a:solidFill>
                <a:srgbClr val="000000"/>
              </a:solidFill>
              <a:cs typeface="Arial" panose="020B0604020202020204"/>
            </a:endParaRPr>
          </a:p>
          <a:p>
            <a:r>
              <a:rPr lang="fi-FI" sz="2000" b="1" dirty="0">
                <a:solidFill>
                  <a:srgbClr val="42033D"/>
                </a:solidFill>
              </a:rPr>
              <a:t>ITU/WHO Focus </a:t>
            </a:r>
            <a:r>
              <a:rPr lang="fi-FI" sz="2000" b="1" dirty="0" err="1">
                <a:solidFill>
                  <a:srgbClr val="42033D"/>
                </a:solidFill>
              </a:rPr>
              <a:t>group</a:t>
            </a:r>
            <a:r>
              <a:rPr lang="fi-FI" sz="2000" b="1" dirty="0">
                <a:solidFill>
                  <a:srgbClr val="42033D"/>
                </a:solidFill>
              </a:rPr>
              <a:t> 20.9.2022</a:t>
            </a:r>
          </a:p>
          <a:p>
            <a:endParaRPr lang="fi-FI" b="1" dirty="0"/>
          </a:p>
        </p:txBody>
      </p:sp>
    </p:spTree>
    <p:extLst>
      <p:ext uri="{BB962C8B-B14F-4D97-AF65-F5344CB8AC3E}">
        <p14:creationId xmlns:p14="http://schemas.microsoft.com/office/powerpoint/2010/main" val="349633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215195-AE8A-4979-8B50-ACAD707E5819}"/>
              </a:ext>
            </a:extLst>
          </p:cNvPr>
          <p:cNvSpPr/>
          <p:nvPr/>
        </p:nvSpPr>
        <p:spPr>
          <a:xfrm>
            <a:off x="0" y="-133172"/>
            <a:ext cx="12192000" cy="2870790"/>
          </a:xfrm>
          <a:prstGeom prst="rect">
            <a:avLst/>
          </a:prstGeom>
          <a:solidFill>
            <a:srgbClr val="F7A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F35ED7D7-9EF0-49CB-A0BE-BF097B770CA1}"/>
              </a:ext>
            </a:extLst>
          </p:cNvPr>
          <p:cNvSpPr>
            <a:spLocks noGrp="1"/>
          </p:cNvSpPr>
          <p:nvPr>
            <p:ph type="title"/>
          </p:nvPr>
        </p:nvSpPr>
        <p:spPr>
          <a:xfrm>
            <a:off x="870319" y="444156"/>
            <a:ext cx="10964842" cy="1469704"/>
          </a:xfrm>
        </p:spPr>
        <p:txBody>
          <a:bodyPr>
            <a:noAutofit/>
          </a:bodyPr>
          <a:lstStyle/>
          <a:p>
            <a:r>
              <a:rPr lang="en-GB" sz="4400"/>
              <a:t>PRIVASA 2021-2023</a:t>
            </a:r>
            <a:br>
              <a:rPr lang="en-GB" sz="4800">
                <a:solidFill>
                  <a:schemeClr val="bg2"/>
                </a:solidFill>
              </a:rPr>
            </a:br>
            <a:r>
              <a:rPr lang="en-GB" sz="3000" u="sng">
                <a:solidFill>
                  <a:srgbClr val="4F1456"/>
                </a:solidFill>
              </a:rPr>
              <a:t>www.privasa.eu</a:t>
            </a:r>
            <a:br>
              <a:rPr lang="en-GB" sz="3800">
                <a:solidFill>
                  <a:schemeClr val="bg2"/>
                </a:solidFill>
              </a:rPr>
            </a:br>
            <a:endParaRPr lang="en-GB" sz="3800">
              <a:solidFill>
                <a:srgbClr val="F7A278"/>
              </a:solidFill>
            </a:endParaRPr>
          </a:p>
        </p:txBody>
      </p:sp>
      <p:sp>
        <p:nvSpPr>
          <p:cNvPr id="10" name="TextBox 9">
            <a:extLst>
              <a:ext uri="{FF2B5EF4-FFF2-40B4-BE49-F238E27FC236}">
                <a16:creationId xmlns:a16="http://schemas.microsoft.com/office/drawing/2014/main" id="{A112D83D-061B-449D-B8B5-1F9B4C80A123}"/>
              </a:ext>
            </a:extLst>
          </p:cNvPr>
          <p:cNvSpPr txBox="1"/>
          <p:nvPr/>
        </p:nvSpPr>
        <p:spPr>
          <a:xfrm>
            <a:off x="617558" y="1724359"/>
            <a:ext cx="112176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    A Co-Innovation project focused on privacy-preserving AI and synthetic data.</a:t>
            </a:r>
          </a:p>
        </p:txBody>
      </p:sp>
      <p:sp>
        <p:nvSpPr>
          <p:cNvPr id="7" name="Rectangle 8">
            <a:extLst>
              <a:ext uri="{FF2B5EF4-FFF2-40B4-BE49-F238E27FC236}">
                <a16:creationId xmlns:a16="http://schemas.microsoft.com/office/drawing/2014/main" id="{80BF1414-69BC-43F3-8084-9266AED3EA4D}"/>
              </a:ext>
            </a:extLst>
          </p:cNvPr>
          <p:cNvSpPr/>
          <p:nvPr/>
        </p:nvSpPr>
        <p:spPr>
          <a:xfrm>
            <a:off x="0" y="2491188"/>
            <a:ext cx="12192000" cy="4366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Kuva 5">
            <a:extLst>
              <a:ext uri="{FF2B5EF4-FFF2-40B4-BE49-F238E27FC236}">
                <a16:creationId xmlns:a16="http://schemas.microsoft.com/office/drawing/2014/main" id="{570057DD-7EE1-45D9-A6CC-00BAB88CD49B}"/>
              </a:ext>
            </a:extLst>
          </p:cNvPr>
          <p:cNvPicPr>
            <a:picLocks noChangeAspect="1"/>
          </p:cNvPicPr>
          <p:nvPr/>
        </p:nvPicPr>
        <p:blipFill>
          <a:blip r:embed="rId3"/>
          <a:stretch>
            <a:fillRect/>
          </a:stretch>
        </p:blipFill>
        <p:spPr>
          <a:xfrm>
            <a:off x="339047" y="2558537"/>
            <a:ext cx="11852953" cy="4232113"/>
          </a:xfrm>
          <a:prstGeom prst="rect">
            <a:avLst/>
          </a:prstGeom>
        </p:spPr>
      </p:pic>
    </p:spTree>
    <p:extLst>
      <p:ext uri="{BB962C8B-B14F-4D97-AF65-F5344CB8AC3E}">
        <p14:creationId xmlns:p14="http://schemas.microsoft.com/office/powerpoint/2010/main" val="145891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fontScale="55000" lnSpcReduction="200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srgbClr val="42033D"/>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2033D"/>
                </a:solidFill>
                <a:effectLst/>
                <a:uLnTx/>
                <a:uFillTx/>
                <a:latin typeface="Arial"/>
                <a:ea typeface="+mj-ea"/>
                <a:cs typeface="Arial"/>
              </a:rPr>
              <a:t>Privacy-preserving AI for synthetic and anonymous health data</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41657" y="1882416"/>
            <a:ext cx="9751691" cy="3483744"/>
          </a:xfrm>
        </p:spPr>
        <p:txBody>
          <a:bodyPr vert="horz" lIns="91440" tIns="45720" rIns="91440" bIns="45720" rtlCol="0" anchor="t">
            <a:normAutofit lnSpcReduction="10000"/>
          </a:bodyPr>
          <a:lstStyle/>
          <a:p>
            <a:pPr marL="0" indent="0">
              <a:buNone/>
            </a:pP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core</a:t>
            </a:r>
            <a:r>
              <a:rPr lang="fi-FI" sz="2200" dirty="0">
                <a:solidFill>
                  <a:srgbClr val="511C58"/>
                </a:solidFill>
                <a:ea typeface="+mn-lt"/>
                <a:cs typeface="+mn-lt"/>
              </a:rPr>
              <a:t> </a:t>
            </a:r>
            <a:r>
              <a:rPr lang="fi-FI" sz="2200" dirty="0" err="1">
                <a:solidFill>
                  <a:srgbClr val="511C58"/>
                </a:solidFill>
                <a:ea typeface="+mn-lt"/>
                <a:cs typeface="+mn-lt"/>
              </a:rPr>
              <a:t>aim</a:t>
            </a:r>
            <a:r>
              <a:rPr lang="fi-FI" sz="2200" dirty="0">
                <a:solidFill>
                  <a:srgbClr val="511C58"/>
                </a:solidFill>
                <a:ea typeface="+mn-lt"/>
                <a:cs typeface="+mn-lt"/>
              </a:rPr>
              <a:t> of </a:t>
            </a: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project</a:t>
            </a:r>
            <a:r>
              <a:rPr lang="fi-FI" sz="2200" dirty="0">
                <a:solidFill>
                  <a:srgbClr val="511C58"/>
                </a:solidFill>
                <a:ea typeface="+mn-lt"/>
                <a:cs typeface="+mn-lt"/>
              </a:rPr>
              <a:t> is to </a:t>
            </a:r>
            <a:r>
              <a:rPr lang="fi-FI" sz="2200" dirty="0" err="1">
                <a:solidFill>
                  <a:srgbClr val="511C58"/>
                </a:solidFill>
                <a:ea typeface="+mn-lt"/>
                <a:cs typeface="+mn-lt"/>
              </a:rPr>
              <a:t>add</a:t>
            </a:r>
            <a:r>
              <a:rPr lang="fi-FI" sz="2200" dirty="0">
                <a:solidFill>
                  <a:srgbClr val="511C58"/>
                </a:solidFill>
                <a:ea typeface="+mn-lt"/>
                <a:cs typeface="+mn-lt"/>
              </a:rPr>
              <a:t> </a:t>
            </a:r>
            <a:r>
              <a:rPr lang="fi-FI" sz="2200" dirty="0" err="1">
                <a:solidFill>
                  <a:srgbClr val="511C58"/>
                </a:solidFill>
                <a:ea typeface="+mn-lt"/>
                <a:cs typeface="+mn-lt"/>
              </a:rPr>
              <a:t>flexibility</a:t>
            </a:r>
            <a:r>
              <a:rPr lang="fi-FI" sz="2200" dirty="0">
                <a:solidFill>
                  <a:srgbClr val="511C58"/>
                </a:solidFill>
                <a:ea typeface="+mn-lt"/>
                <a:cs typeface="+mn-lt"/>
              </a:rPr>
              <a:t> in </a:t>
            </a: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way</a:t>
            </a:r>
            <a:r>
              <a:rPr lang="fi-FI" sz="2200" dirty="0">
                <a:solidFill>
                  <a:srgbClr val="511C58"/>
                </a:solidFill>
                <a:ea typeface="+mn-lt"/>
                <a:cs typeface="+mn-lt"/>
              </a:rPr>
              <a:t> </a:t>
            </a:r>
            <a:r>
              <a:rPr lang="fi-FI" sz="2200" dirty="0" err="1">
                <a:solidFill>
                  <a:srgbClr val="511C58"/>
                </a:solidFill>
                <a:ea typeface="+mn-lt"/>
                <a:cs typeface="+mn-lt"/>
              </a:rPr>
              <a:t>that</a:t>
            </a:r>
            <a:r>
              <a:rPr lang="fi-FI" sz="2200" dirty="0">
                <a:solidFill>
                  <a:srgbClr val="511C58"/>
                </a:solidFill>
                <a:ea typeface="+mn-lt"/>
                <a:cs typeface="+mn-lt"/>
              </a:rPr>
              <a:t> </a:t>
            </a:r>
            <a:r>
              <a:rPr lang="fi-FI" sz="2200" dirty="0" err="1">
                <a:solidFill>
                  <a:srgbClr val="511C58"/>
                </a:solidFill>
                <a:ea typeface="+mn-lt"/>
                <a:cs typeface="+mn-lt"/>
              </a:rPr>
              <a:t>health</a:t>
            </a:r>
            <a:r>
              <a:rPr lang="fi-FI" sz="2200" dirty="0">
                <a:solidFill>
                  <a:srgbClr val="511C58"/>
                </a:solidFill>
                <a:ea typeface="+mn-lt"/>
                <a:cs typeface="+mn-lt"/>
              </a:rPr>
              <a:t> data </a:t>
            </a:r>
            <a:r>
              <a:rPr lang="fi-FI" sz="2200" dirty="0" err="1">
                <a:solidFill>
                  <a:srgbClr val="511C58"/>
                </a:solidFill>
                <a:ea typeface="+mn-lt"/>
                <a:cs typeface="+mn-lt"/>
              </a:rPr>
              <a:t>can</a:t>
            </a:r>
            <a:r>
              <a:rPr lang="fi-FI" sz="2200" dirty="0">
                <a:solidFill>
                  <a:srgbClr val="511C58"/>
                </a:solidFill>
                <a:ea typeface="+mn-lt"/>
                <a:cs typeface="+mn-lt"/>
              </a:rPr>
              <a:t> </a:t>
            </a:r>
            <a:r>
              <a:rPr lang="fi-FI" sz="2200" dirty="0" err="1">
                <a:solidFill>
                  <a:srgbClr val="511C58"/>
                </a:solidFill>
                <a:ea typeface="+mn-lt"/>
                <a:cs typeface="+mn-lt"/>
              </a:rPr>
              <a:t>be</a:t>
            </a:r>
            <a:r>
              <a:rPr lang="fi-FI" sz="2200" dirty="0">
                <a:solidFill>
                  <a:srgbClr val="511C58"/>
                </a:solidFill>
                <a:ea typeface="+mn-lt"/>
                <a:cs typeface="+mn-lt"/>
              </a:rPr>
              <a:t> </a:t>
            </a:r>
            <a:r>
              <a:rPr lang="fi-FI" sz="2200" dirty="0" err="1">
                <a:solidFill>
                  <a:srgbClr val="511C58"/>
                </a:solidFill>
                <a:ea typeface="+mn-lt"/>
                <a:cs typeface="+mn-lt"/>
              </a:rPr>
              <a:t>utilized</a:t>
            </a:r>
            <a:r>
              <a:rPr lang="fi-FI" sz="2200" dirty="0">
                <a:solidFill>
                  <a:srgbClr val="511C58"/>
                </a:solidFill>
                <a:ea typeface="+mn-lt"/>
                <a:cs typeface="+mn-lt"/>
              </a:rPr>
              <a:t> in </a:t>
            </a:r>
            <a:r>
              <a:rPr lang="fi-FI" sz="2200" dirty="0" err="1">
                <a:solidFill>
                  <a:srgbClr val="511C58"/>
                </a:solidFill>
                <a:ea typeface="+mn-lt"/>
                <a:cs typeface="+mn-lt"/>
              </a:rPr>
              <a:t>various</a:t>
            </a:r>
            <a:r>
              <a:rPr lang="fi-FI" sz="2200" dirty="0">
                <a:solidFill>
                  <a:srgbClr val="511C58"/>
                </a:solidFill>
                <a:ea typeface="+mn-lt"/>
                <a:cs typeface="+mn-lt"/>
              </a:rPr>
              <a:t> </a:t>
            </a:r>
            <a:r>
              <a:rPr lang="fi-FI" sz="2200" dirty="0" err="1">
                <a:solidFill>
                  <a:srgbClr val="511C58"/>
                </a:solidFill>
                <a:ea typeface="+mn-lt"/>
                <a:cs typeface="+mn-lt"/>
              </a:rPr>
              <a:t>stages</a:t>
            </a:r>
            <a:r>
              <a:rPr lang="fi-FI" sz="2200" dirty="0">
                <a:solidFill>
                  <a:srgbClr val="511C58"/>
                </a:solidFill>
                <a:ea typeface="+mn-lt"/>
                <a:cs typeface="+mn-lt"/>
              </a:rPr>
              <a:t> of </a:t>
            </a:r>
            <a:r>
              <a:rPr lang="fi-FI" sz="2200" dirty="0" err="1">
                <a:solidFill>
                  <a:srgbClr val="511C58"/>
                </a:solidFill>
                <a:ea typeface="+mn-lt"/>
                <a:cs typeface="+mn-lt"/>
              </a:rPr>
              <a:t>product</a:t>
            </a:r>
            <a:r>
              <a:rPr lang="fi-FI" sz="2200" dirty="0">
                <a:solidFill>
                  <a:srgbClr val="511C58"/>
                </a:solidFill>
                <a:ea typeface="+mn-lt"/>
                <a:cs typeface="+mn-lt"/>
              </a:rPr>
              <a:t> </a:t>
            </a:r>
            <a:r>
              <a:rPr lang="fi-FI" sz="2200" dirty="0" err="1">
                <a:solidFill>
                  <a:srgbClr val="511C58"/>
                </a:solidFill>
                <a:ea typeface="+mn-lt"/>
                <a:cs typeface="+mn-lt"/>
              </a:rPr>
              <a:t>development</a:t>
            </a:r>
            <a:r>
              <a:rPr lang="fi-FI" sz="2200" dirty="0">
                <a:solidFill>
                  <a:srgbClr val="511C58"/>
                </a:solidFill>
                <a:ea typeface="+mn-lt"/>
                <a:cs typeface="+mn-lt"/>
              </a:rPr>
              <a:t>. </a:t>
            </a:r>
            <a:r>
              <a:rPr lang="fi-FI" sz="2200" dirty="0" err="1">
                <a:solidFill>
                  <a:srgbClr val="511C58"/>
                </a:solidFill>
                <a:ea typeface="+mn-lt"/>
                <a:cs typeface="+mn-lt"/>
              </a:rPr>
              <a:t>This</a:t>
            </a:r>
            <a:r>
              <a:rPr lang="fi-FI" sz="2200" dirty="0">
                <a:solidFill>
                  <a:srgbClr val="511C58"/>
                </a:solidFill>
                <a:ea typeface="+mn-lt"/>
                <a:cs typeface="+mn-lt"/>
              </a:rPr>
              <a:t> </a:t>
            </a:r>
            <a:r>
              <a:rPr lang="fi-FI" sz="2200" dirty="0" err="1">
                <a:solidFill>
                  <a:srgbClr val="511C58"/>
                </a:solidFill>
                <a:ea typeface="+mn-lt"/>
                <a:cs typeface="+mn-lt"/>
              </a:rPr>
              <a:t>aim</a:t>
            </a:r>
            <a:r>
              <a:rPr lang="fi-FI" sz="2200" dirty="0">
                <a:solidFill>
                  <a:srgbClr val="511C58"/>
                </a:solidFill>
                <a:ea typeface="+mn-lt"/>
                <a:cs typeface="+mn-lt"/>
              </a:rPr>
              <a:t> </a:t>
            </a:r>
            <a:r>
              <a:rPr lang="fi-FI" sz="2200" dirty="0" err="1">
                <a:solidFill>
                  <a:srgbClr val="511C58"/>
                </a:solidFill>
                <a:ea typeface="+mn-lt"/>
                <a:cs typeface="+mn-lt"/>
              </a:rPr>
              <a:t>extends</a:t>
            </a:r>
            <a:r>
              <a:rPr lang="fi-FI" sz="2200" dirty="0">
                <a:solidFill>
                  <a:srgbClr val="511C58"/>
                </a:solidFill>
                <a:ea typeface="+mn-lt"/>
                <a:cs typeface="+mn-lt"/>
              </a:rPr>
              <a:t> </a:t>
            </a:r>
            <a:r>
              <a:rPr lang="fi-FI" sz="2200" dirty="0" err="1">
                <a:solidFill>
                  <a:srgbClr val="511C58"/>
                </a:solidFill>
                <a:ea typeface="+mn-lt"/>
                <a:cs typeface="+mn-lt"/>
              </a:rPr>
              <a:t>beyond</a:t>
            </a:r>
            <a:r>
              <a:rPr lang="fi-FI" sz="2200" dirty="0">
                <a:solidFill>
                  <a:srgbClr val="511C58"/>
                </a:solidFill>
                <a:ea typeface="+mn-lt"/>
                <a:cs typeface="+mn-lt"/>
              </a:rPr>
              <a:t> </a:t>
            </a:r>
            <a:r>
              <a:rPr lang="fi-FI" sz="2200" dirty="0" err="1">
                <a:solidFill>
                  <a:srgbClr val="511C58"/>
                </a:solidFill>
                <a:ea typeface="+mn-lt"/>
                <a:cs typeface="+mn-lt"/>
              </a:rPr>
              <a:t>technical</a:t>
            </a:r>
            <a:r>
              <a:rPr lang="fi-FI" sz="2200" dirty="0">
                <a:solidFill>
                  <a:srgbClr val="511C58"/>
                </a:solidFill>
                <a:ea typeface="+mn-lt"/>
                <a:cs typeface="+mn-lt"/>
              </a:rPr>
              <a:t> </a:t>
            </a:r>
            <a:r>
              <a:rPr lang="fi-FI" sz="2200" dirty="0" err="1">
                <a:solidFill>
                  <a:srgbClr val="511C58"/>
                </a:solidFill>
                <a:ea typeface="+mn-lt"/>
                <a:cs typeface="+mn-lt"/>
              </a:rPr>
              <a:t>solutions</a:t>
            </a:r>
            <a:r>
              <a:rPr lang="fi-FI" sz="2200" dirty="0">
                <a:solidFill>
                  <a:srgbClr val="511C58"/>
                </a:solidFill>
                <a:ea typeface="+mn-lt"/>
                <a:cs typeface="+mn-lt"/>
              </a:rPr>
              <a:t>, as it </a:t>
            </a:r>
            <a:r>
              <a:rPr lang="fi-FI" sz="2200" dirty="0" err="1">
                <a:solidFill>
                  <a:srgbClr val="511C58"/>
                </a:solidFill>
                <a:ea typeface="+mn-lt"/>
                <a:cs typeface="+mn-lt"/>
              </a:rPr>
              <a:t>also</a:t>
            </a:r>
            <a:r>
              <a:rPr lang="fi-FI" sz="2200" dirty="0">
                <a:solidFill>
                  <a:srgbClr val="511C58"/>
                </a:solidFill>
                <a:ea typeface="+mn-lt"/>
                <a:cs typeface="+mn-lt"/>
              </a:rPr>
              <a:t> </a:t>
            </a:r>
            <a:r>
              <a:rPr lang="fi-FI" sz="2200" dirty="0" err="1">
                <a:solidFill>
                  <a:srgbClr val="511C58"/>
                </a:solidFill>
                <a:ea typeface="+mn-lt"/>
                <a:cs typeface="+mn-lt"/>
              </a:rPr>
              <a:t>requires</a:t>
            </a:r>
            <a:r>
              <a:rPr lang="fi-FI" sz="2200" dirty="0">
                <a:solidFill>
                  <a:srgbClr val="511C58"/>
                </a:solidFill>
                <a:ea typeface="+mn-lt"/>
                <a:cs typeface="+mn-lt"/>
              </a:rPr>
              <a:t> </a:t>
            </a:r>
            <a:r>
              <a:rPr lang="fi-FI" sz="2200" dirty="0" err="1">
                <a:solidFill>
                  <a:srgbClr val="511C58"/>
                </a:solidFill>
                <a:ea typeface="+mn-lt"/>
                <a:cs typeface="+mn-lt"/>
              </a:rPr>
              <a:t>trust-building</a:t>
            </a:r>
            <a:r>
              <a:rPr lang="fi-FI" sz="2200" dirty="0">
                <a:solidFill>
                  <a:srgbClr val="511C58"/>
                </a:solidFill>
                <a:ea typeface="+mn-lt"/>
                <a:cs typeface="+mn-lt"/>
              </a:rPr>
              <a:t> </a:t>
            </a:r>
            <a:r>
              <a:rPr lang="fi-FI" sz="2200" dirty="0" err="1">
                <a:solidFill>
                  <a:srgbClr val="511C58"/>
                </a:solidFill>
                <a:ea typeface="+mn-lt"/>
                <a:cs typeface="+mn-lt"/>
              </a:rPr>
              <a:t>between</a:t>
            </a:r>
            <a:r>
              <a:rPr lang="fi-FI" sz="2200" dirty="0">
                <a:solidFill>
                  <a:srgbClr val="511C58"/>
                </a:solidFill>
                <a:ea typeface="+mn-lt"/>
                <a:cs typeface="+mn-lt"/>
              </a:rPr>
              <a:t> </a:t>
            </a:r>
            <a:r>
              <a:rPr lang="fi-FI" sz="2200" dirty="0" err="1">
                <a:solidFill>
                  <a:srgbClr val="511C58"/>
                </a:solidFill>
                <a:ea typeface="+mn-lt"/>
                <a:cs typeface="+mn-lt"/>
              </a:rPr>
              <a:t>owners</a:t>
            </a:r>
            <a:r>
              <a:rPr lang="fi-FI" sz="2200" dirty="0">
                <a:solidFill>
                  <a:srgbClr val="511C58"/>
                </a:solidFill>
                <a:ea typeface="+mn-lt"/>
                <a:cs typeface="+mn-lt"/>
              </a:rPr>
              <a:t>, </a:t>
            </a:r>
            <a:r>
              <a:rPr lang="fi-FI" sz="2200" dirty="0" err="1">
                <a:solidFill>
                  <a:srgbClr val="511C58"/>
                </a:solidFill>
                <a:ea typeface="+mn-lt"/>
                <a:cs typeface="+mn-lt"/>
              </a:rPr>
              <a:t>holders</a:t>
            </a:r>
            <a:r>
              <a:rPr lang="fi-FI" sz="2200" dirty="0">
                <a:solidFill>
                  <a:srgbClr val="511C58"/>
                </a:solidFill>
                <a:ea typeface="+mn-lt"/>
                <a:cs typeface="+mn-lt"/>
              </a:rPr>
              <a:t> and </a:t>
            </a:r>
            <a:r>
              <a:rPr lang="fi-FI" sz="2200" dirty="0" err="1">
                <a:solidFill>
                  <a:srgbClr val="511C58"/>
                </a:solidFill>
                <a:ea typeface="+mn-lt"/>
                <a:cs typeface="+mn-lt"/>
              </a:rPr>
              <a:t>users</a:t>
            </a:r>
            <a:r>
              <a:rPr lang="fi-FI" sz="2200" dirty="0">
                <a:solidFill>
                  <a:srgbClr val="511C58"/>
                </a:solidFill>
                <a:ea typeface="+mn-lt"/>
                <a:cs typeface="+mn-lt"/>
              </a:rPr>
              <a:t> of </a:t>
            </a:r>
            <a:r>
              <a:rPr lang="fi-FI" sz="2200" dirty="0" err="1">
                <a:solidFill>
                  <a:srgbClr val="511C58"/>
                </a:solidFill>
                <a:ea typeface="+mn-lt"/>
                <a:cs typeface="+mn-lt"/>
              </a:rPr>
              <a:t>the</a:t>
            </a:r>
            <a:r>
              <a:rPr lang="fi-FI" sz="2200" dirty="0">
                <a:solidFill>
                  <a:srgbClr val="511C58"/>
                </a:solidFill>
                <a:ea typeface="+mn-lt"/>
                <a:cs typeface="+mn-lt"/>
              </a:rPr>
              <a:t> data. </a:t>
            </a:r>
            <a:r>
              <a:rPr lang="fi-FI" sz="2200" dirty="0" err="1">
                <a:solidFill>
                  <a:srgbClr val="511C58"/>
                </a:solidFill>
                <a:ea typeface="+mn-lt"/>
                <a:cs typeface="+mn-lt"/>
              </a:rPr>
              <a:t>Transparency</a:t>
            </a:r>
            <a:r>
              <a:rPr lang="fi-FI" sz="2200" dirty="0">
                <a:solidFill>
                  <a:srgbClr val="511C58"/>
                </a:solidFill>
                <a:ea typeface="+mn-lt"/>
                <a:cs typeface="+mn-lt"/>
              </a:rPr>
              <a:t>, </a:t>
            </a:r>
            <a:r>
              <a:rPr lang="fi-FI" sz="2200" dirty="0" err="1">
                <a:solidFill>
                  <a:srgbClr val="511C58"/>
                </a:solidFill>
                <a:ea typeface="+mn-lt"/>
                <a:cs typeface="+mn-lt"/>
              </a:rPr>
              <a:t>legal</a:t>
            </a:r>
            <a:r>
              <a:rPr lang="fi-FI" sz="2200" dirty="0">
                <a:solidFill>
                  <a:srgbClr val="511C58"/>
                </a:solidFill>
                <a:ea typeface="+mn-lt"/>
                <a:cs typeface="+mn-lt"/>
              </a:rPr>
              <a:t> </a:t>
            </a:r>
            <a:r>
              <a:rPr lang="fi-FI" sz="2200" dirty="0" err="1">
                <a:solidFill>
                  <a:srgbClr val="511C58"/>
                </a:solidFill>
                <a:ea typeface="+mn-lt"/>
                <a:cs typeface="+mn-lt"/>
              </a:rPr>
              <a:t>aspects</a:t>
            </a:r>
            <a:r>
              <a:rPr lang="fi-FI" sz="2200" dirty="0">
                <a:solidFill>
                  <a:srgbClr val="511C58"/>
                </a:solidFill>
                <a:ea typeface="+mn-lt"/>
                <a:cs typeface="+mn-lt"/>
              </a:rPr>
              <a:t> and </a:t>
            </a:r>
            <a:r>
              <a:rPr lang="fi-FI" sz="2200" dirty="0" err="1">
                <a:solidFill>
                  <a:srgbClr val="511C58"/>
                </a:solidFill>
                <a:ea typeface="+mn-lt"/>
                <a:cs typeface="+mn-lt"/>
              </a:rPr>
              <a:t>ethics</a:t>
            </a:r>
            <a:r>
              <a:rPr lang="fi-FI" sz="2200" dirty="0">
                <a:solidFill>
                  <a:srgbClr val="511C58"/>
                </a:solidFill>
                <a:ea typeface="+mn-lt"/>
                <a:cs typeface="+mn-lt"/>
              </a:rPr>
              <a:t> </a:t>
            </a:r>
            <a:r>
              <a:rPr lang="fi-FI" sz="2200" dirty="0" err="1">
                <a:solidFill>
                  <a:srgbClr val="511C58"/>
                </a:solidFill>
                <a:ea typeface="+mn-lt"/>
                <a:cs typeface="+mn-lt"/>
              </a:rPr>
              <a:t>are</a:t>
            </a:r>
            <a:r>
              <a:rPr lang="fi-FI" sz="2200" dirty="0">
                <a:solidFill>
                  <a:srgbClr val="511C58"/>
                </a:solidFill>
                <a:ea typeface="+mn-lt"/>
                <a:cs typeface="+mn-lt"/>
              </a:rPr>
              <a:t> </a:t>
            </a:r>
            <a:r>
              <a:rPr lang="fi-FI" sz="2200" dirty="0" err="1">
                <a:solidFill>
                  <a:srgbClr val="511C58"/>
                </a:solidFill>
                <a:ea typeface="+mn-lt"/>
                <a:cs typeface="+mn-lt"/>
              </a:rPr>
              <a:t>the</a:t>
            </a:r>
            <a:r>
              <a:rPr lang="fi-FI" sz="2200" dirty="0">
                <a:solidFill>
                  <a:srgbClr val="511C58"/>
                </a:solidFill>
                <a:ea typeface="+mn-lt"/>
                <a:cs typeface="+mn-lt"/>
              </a:rPr>
              <a:t> cross-</a:t>
            </a:r>
            <a:r>
              <a:rPr lang="fi-FI" sz="2200" dirty="0" err="1">
                <a:solidFill>
                  <a:srgbClr val="511C58"/>
                </a:solidFill>
                <a:ea typeface="+mn-lt"/>
                <a:cs typeface="+mn-lt"/>
              </a:rPr>
              <a:t>cutting</a:t>
            </a:r>
            <a:r>
              <a:rPr lang="fi-FI" sz="2200" dirty="0">
                <a:solidFill>
                  <a:srgbClr val="511C58"/>
                </a:solidFill>
                <a:ea typeface="+mn-lt"/>
                <a:cs typeface="+mn-lt"/>
              </a:rPr>
              <a:t> </a:t>
            </a:r>
            <a:r>
              <a:rPr lang="fi-FI" sz="2200" dirty="0" err="1">
                <a:solidFill>
                  <a:srgbClr val="511C58"/>
                </a:solidFill>
                <a:ea typeface="+mn-lt"/>
                <a:cs typeface="+mn-lt"/>
              </a:rPr>
              <a:t>themes</a:t>
            </a:r>
            <a:r>
              <a:rPr lang="fi-FI" sz="2200" dirty="0">
                <a:solidFill>
                  <a:srgbClr val="511C58"/>
                </a:solidFill>
                <a:ea typeface="+mn-lt"/>
                <a:cs typeface="+mn-lt"/>
              </a:rPr>
              <a:t> to </a:t>
            </a:r>
            <a:r>
              <a:rPr lang="fi-FI" sz="2200" dirty="0" err="1">
                <a:solidFill>
                  <a:srgbClr val="511C58"/>
                </a:solidFill>
                <a:ea typeface="+mn-lt"/>
                <a:cs typeface="+mn-lt"/>
              </a:rPr>
              <a:t>be</a:t>
            </a:r>
            <a:r>
              <a:rPr lang="fi-FI" sz="2200" dirty="0">
                <a:solidFill>
                  <a:srgbClr val="511C58"/>
                </a:solidFill>
                <a:ea typeface="+mn-lt"/>
                <a:cs typeface="+mn-lt"/>
              </a:rPr>
              <a:t> </a:t>
            </a:r>
            <a:r>
              <a:rPr lang="fi-FI" sz="2200" dirty="0" err="1">
                <a:solidFill>
                  <a:srgbClr val="511C58"/>
                </a:solidFill>
                <a:ea typeface="+mn-lt"/>
                <a:cs typeface="+mn-lt"/>
              </a:rPr>
              <a:t>explored</a:t>
            </a:r>
            <a:r>
              <a:rPr lang="fi-FI" sz="2200" dirty="0">
                <a:solidFill>
                  <a:srgbClr val="511C58"/>
                </a:solidFill>
                <a:ea typeface="+mn-lt"/>
                <a:cs typeface="+mn-lt"/>
              </a:rPr>
              <a:t> </a:t>
            </a:r>
            <a:r>
              <a:rPr lang="fi-FI" sz="2200" dirty="0" err="1">
                <a:solidFill>
                  <a:srgbClr val="511C58"/>
                </a:solidFill>
                <a:ea typeface="+mn-lt"/>
                <a:cs typeface="+mn-lt"/>
              </a:rPr>
              <a:t>throughout</a:t>
            </a:r>
            <a:r>
              <a:rPr lang="fi-FI" sz="2200" dirty="0">
                <a:solidFill>
                  <a:srgbClr val="511C58"/>
                </a:solidFill>
                <a:ea typeface="+mn-lt"/>
                <a:cs typeface="+mn-lt"/>
              </a:rPr>
              <a:t> </a:t>
            </a:r>
            <a:r>
              <a:rPr lang="fi-FI" sz="2200" dirty="0" err="1">
                <a:solidFill>
                  <a:srgbClr val="511C58"/>
                </a:solidFill>
                <a:ea typeface="+mn-lt"/>
                <a:cs typeface="+mn-lt"/>
              </a:rPr>
              <a:t>the</a:t>
            </a:r>
            <a:r>
              <a:rPr lang="fi-FI" sz="2200" dirty="0">
                <a:solidFill>
                  <a:srgbClr val="511C58"/>
                </a:solidFill>
                <a:ea typeface="+mn-lt"/>
                <a:cs typeface="+mn-lt"/>
              </a:rPr>
              <a:t> </a:t>
            </a:r>
            <a:r>
              <a:rPr lang="fi-FI" sz="2200" dirty="0" err="1">
                <a:solidFill>
                  <a:srgbClr val="511C58"/>
                </a:solidFill>
                <a:ea typeface="+mn-lt"/>
                <a:cs typeface="+mn-lt"/>
              </a:rPr>
              <a:t>project</a:t>
            </a:r>
            <a:r>
              <a:rPr lang="fi-FI" sz="2200" dirty="0">
                <a:solidFill>
                  <a:srgbClr val="511C58"/>
                </a:solidFill>
                <a:ea typeface="+mn-lt"/>
                <a:cs typeface="+mn-lt"/>
              </a:rPr>
              <a:t>.</a:t>
            </a:r>
          </a:p>
          <a:p>
            <a:pPr marL="0" indent="0">
              <a:buNone/>
            </a:pPr>
            <a:endParaRPr lang="fi-FI" sz="2200" dirty="0">
              <a:solidFill>
                <a:srgbClr val="511C58"/>
              </a:solidFill>
              <a:cs typeface="Arial"/>
            </a:endParaRPr>
          </a:p>
          <a:p>
            <a:pPr marL="0" indent="0">
              <a:buNone/>
            </a:pPr>
            <a:r>
              <a:rPr lang="fi-FI" sz="2200" dirty="0" err="1">
                <a:solidFill>
                  <a:srgbClr val="511C58"/>
                </a:solidFill>
                <a:cs typeface="Arial"/>
              </a:rPr>
              <a:t>Privacy-preserving</a:t>
            </a:r>
            <a:r>
              <a:rPr lang="fi-FI" sz="2200" dirty="0">
                <a:solidFill>
                  <a:srgbClr val="511C58"/>
                </a:solidFill>
                <a:cs typeface="Arial"/>
              </a:rPr>
              <a:t>:</a:t>
            </a:r>
          </a:p>
          <a:p>
            <a:pPr marL="0" indent="0">
              <a:buNone/>
            </a:pPr>
            <a:r>
              <a:rPr lang="fi-FI" sz="2200" dirty="0">
                <a:solidFill>
                  <a:srgbClr val="511C58"/>
                </a:solidFill>
                <a:cs typeface="Arial"/>
              </a:rPr>
              <a:t>- </a:t>
            </a:r>
            <a:r>
              <a:rPr lang="fi-FI" sz="2200" dirty="0" err="1">
                <a:solidFill>
                  <a:srgbClr val="511C58"/>
                </a:solidFill>
                <a:ea typeface="+mn-lt"/>
                <a:cs typeface="+mn-lt"/>
              </a:rPr>
              <a:t>Anonymous</a:t>
            </a:r>
            <a:r>
              <a:rPr lang="fi-FI" sz="2200" dirty="0">
                <a:solidFill>
                  <a:srgbClr val="511C58"/>
                </a:solidFill>
                <a:ea typeface="+mn-lt"/>
                <a:cs typeface="+mn-lt"/>
              </a:rPr>
              <a:t> </a:t>
            </a:r>
            <a:r>
              <a:rPr lang="fi-FI" sz="2200" dirty="0" err="1">
                <a:solidFill>
                  <a:srgbClr val="511C58"/>
                </a:solidFill>
                <a:ea typeface="+mn-lt"/>
                <a:cs typeface="+mn-lt"/>
              </a:rPr>
              <a:t>datasets</a:t>
            </a:r>
            <a:r>
              <a:rPr lang="fi-FI" sz="2200" dirty="0">
                <a:solidFill>
                  <a:srgbClr val="511C58"/>
                </a:solidFill>
                <a:ea typeface="+mn-lt"/>
                <a:cs typeface="+mn-lt"/>
              </a:rPr>
              <a:t> for </a:t>
            </a:r>
            <a:r>
              <a:rPr lang="fi-FI" sz="2200" dirty="0" err="1">
                <a:solidFill>
                  <a:srgbClr val="511C58"/>
                </a:solidFill>
                <a:ea typeface="+mn-lt"/>
                <a:cs typeface="+mn-lt"/>
              </a:rPr>
              <a:t>faster</a:t>
            </a:r>
            <a:r>
              <a:rPr lang="fi-FI" sz="2200" dirty="0">
                <a:solidFill>
                  <a:srgbClr val="511C58"/>
                </a:solidFill>
                <a:ea typeface="+mn-lt"/>
                <a:cs typeface="+mn-lt"/>
              </a:rPr>
              <a:t> </a:t>
            </a:r>
            <a:r>
              <a:rPr lang="fi-FI" sz="2200" dirty="0" err="1">
                <a:solidFill>
                  <a:srgbClr val="511C58"/>
                </a:solidFill>
                <a:ea typeface="+mn-lt"/>
                <a:cs typeface="+mn-lt"/>
              </a:rPr>
              <a:t>development</a:t>
            </a:r>
            <a:r>
              <a:rPr lang="fi-FI" sz="2200" dirty="0">
                <a:solidFill>
                  <a:srgbClr val="511C58"/>
                </a:solidFill>
                <a:ea typeface="+mn-lt"/>
                <a:cs typeface="+mn-lt"/>
              </a:rPr>
              <a:t> </a:t>
            </a:r>
            <a:r>
              <a:rPr lang="fi-FI" sz="2200" dirty="0" err="1">
                <a:solidFill>
                  <a:srgbClr val="511C58"/>
                </a:solidFill>
                <a:ea typeface="+mn-lt"/>
                <a:cs typeface="+mn-lt"/>
              </a:rPr>
              <a:t>cycles</a:t>
            </a:r>
            <a:endParaRPr lang="fi-FI" sz="2200" dirty="0">
              <a:solidFill>
                <a:srgbClr val="511C58"/>
              </a:solidFill>
              <a:ea typeface="+mn-lt"/>
              <a:cs typeface="+mn-lt"/>
            </a:endParaRPr>
          </a:p>
          <a:p>
            <a:pPr marL="0" indent="0">
              <a:buNone/>
            </a:pPr>
            <a:r>
              <a:rPr lang="fi-FI" sz="2200" dirty="0">
                <a:solidFill>
                  <a:srgbClr val="511C58"/>
                </a:solidFill>
                <a:ea typeface="+mn-lt"/>
                <a:cs typeface="+mn-lt"/>
              </a:rPr>
              <a:t>- </a:t>
            </a:r>
            <a:r>
              <a:rPr lang="fi-FI" sz="2200" dirty="0" err="1">
                <a:solidFill>
                  <a:srgbClr val="511C58"/>
                </a:solidFill>
                <a:ea typeface="+mn-lt"/>
                <a:cs typeface="+mn-lt"/>
              </a:rPr>
              <a:t>Safe</a:t>
            </a:r>
            <a:r>
              <a:rPr lang="fi-FI" sz="2200" dirty="0">
                <a:solidFill>
                  <a:srgbClr val="511C58"/>
                </a:solidFill>
                <a:ea typeface="+mn-lt"/>
                <a:cs typeface="+mn-lt"/>
              </a:rPr>
              <a:t> and </a:t>
            </a:r>
            <a:r>
              <a:rPr lang="fi-FI" sz="2200" dirty="0" err="1">
                <a:solidFill>
                  <a:srgbClr val="511C58"/>
                </a:solidFill>
                <a:ea typeface="+mn-lt"/>
                <a:cs typeface="+mn-lt"/>
              </a:rPr>
              <a:t>efficient</a:t>
            </a:r>
            <a:r>
              <a:rPr lang="fi-FI" sz="2200" dirty="0">
                <a:solidFill>
                  <a:srgbClr val="511C58"/>
                </a:solidFill>
                <a:ea typeface="+mn-lt"/>
                <a:cs typeface="+mn-lt"/>
              </a:rPr>
              <a:t> </a:t>
            </a:r>
            <a:r>
              <a:rPr lang="fi-FI" sz="2200" dirty="0" err="1">
                <a:solidFill>
                  <a:srgbClr val="511C58"/>
                </a:solidFill>
                <a:ea typeface="+mn-lt"/>
                <a:cs typeface="+mn-lt"/>
              </a:rPr>
              <a:t>hypothesis</a:t>
            </a:r>
            <a:r>
              <a:rPr lang="fi-FI" sz="2200" dirty="0">
                <a:solidFill>
                  <a:srgbClr val="511C58"/>
                </a:solidFill>
                <a:ea typeface="+mn-lt"/>
                <a:cs typeface="+mn-lt"/>
              </a:rPr>
              <a:t> </a:t>
            </a:r>
            <a:r>
              <a:rPr lang="fi-FI" sz="2200" dirty="0" err="1">
                <a:solidFill>
                  <a:srgbClr val="511C58"/>
                </a:solidFill>
                <a:ea typeface="+mn-lt"/>
                <a:cs typeface="+mn-lt"/>
              </a:rPr>
              <a:t>testing</a:t>
            </a:r>
            <a:endParaRPr lang="fi-FI" sz="2200" dirty="0" err="1">
              <a:solidFill>
                <a:srgbClr val="511C58"/>
              </a:solidFill>
              <a:cs typeface="Arial"/>
            </a:endParaRPr>
          </a:p>
          <a:p>
            <a:pPr marL="0" indent="0">
              <a:buNone/>
            </a:pPr>
            <a:r>
              <a:rPr lang="fi-FI" sz="2200" dirty="0">
                <a:solidFill>
                  <a:srgbClr val="FFFFFF"/>
                </a:solidFill>
                <a:cs typeface="Arial"/>
              </a:rPr>
              <a:t>- </a:t>
            </a:r>
          </a:p>
          <a:p>
            <a:pPr marL="0" indent="0">
              <a:buNone/>
            </a:pPr>
            <a:endParaRPr lang="fi-FI" sz="2200" dirty="0">
              <a:solidFill>
                <a:schemeClr val="bg1"/>
              </a:solidFill>
              <a:cs typeface="Arial"/>
            </a:endParaRPr>
          </a:p>
          <a:p>
            <a:pPr marL="0" indent="0">
              <a:buNone/>
            </a:pPr>
            <a:endParaRPr lang="fi-FI" sz="2200" dirty="0">
              <a:solidFill>
                <a:schemeClr val="bg1"/>
              </a:solidFill>
              <a:cs typeface="Arial"/>
            </a:endParaRPr>
          </a:p>
          <a:p>
            <a:pPr marL="0" indent="0">
              <a:buNone/>
            </a:pPr>
            <a:endParaRPr lang="fi-FI" sz="2200" dirty="0">
              <a:solidFill>
                <a:schemeClr val="bg1"/>
              </a:solidFill>
              <a:cs typeface="Arial"/>
            </a:endParaRPr>
          </a:p>
        </p:txBody>
      </p:sp>
      <p:pic>
        <p:nvPicPr>
          <p:cNvPr id="3" name="Picture 3" descr="Timeline&#10;&#10;Description automatically generated">
            <a:extLst>
              <a:ext uri="{FF2B5EF4-FFF2-40B4-BE49-F238E27FC236}">
                <a16:creationId xmlns:a16="http://schemas.microsoft.com/office/drawing/2014/main" id="{FB4D0533-B0FB-4591-BF41-31EA8F5E95BF}"/>
              </a:ext>
            </a:extLst>
          </p:cNvPr>
          <p:cNvPicPr>
            <a:picLocks noChangeAspect="1"/>
          </p:cNvPicPr>
          <p:nvPr/>
        </p:nvPicPr>
        <p:blipFill>
          <a:blip r:embed="rId5"/>
          <a:stretch>
            <a:fillRect/>
          </a:stretch>
        </p:blipFill>
        <p:spPr>
          <a:xfrm>
            <a:off x="8460317" y="3726656"/>
            <a:ext cx="3134783" cy="2696104"/>
          </a:xfrm>
          <a:prstGeom prst="rect">
            <a:avLst/>
          </a:prstGeom>
        </p:spPr>
      </p:pic>
    </p:spTree>
    <p:extLst>
      <p:ext uri="{BB962C8B-B14F-4D97-AF65-F5344CB8AC3E}">
        <p14:creationId xmlns:p14="http://schemas.microsoft.com/office/powerpoint/2010/main" val="15009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91BA3B65-1EC4-4A69-BE1D-AD1166ED6ACB}"/>
              </a:ext>
            </a:extLst>
          </p:cNvPr>
          <p:cNvSpPr/>
          <p:nvPr/>
        </p:nvSpPr>
        <p:spPr>
          <a:xfrm>
            <a:off x="4344838" y="-4313"/>
            <a:ext cx="7907546"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20A0FDB5-B4D8-4FCB-A787-E2E577A63246}"/>
              </a:ext>
            </a:extLst>
          </p:cNvPr>
          <p:cNvSpPr>
            <a:spLocks noGrp="1"/>
          </p:cNvSpPr>
          <p:nvPr>
            <p:ph type="title"/>
          </p:nvPr>
        </p:nvSpPr>
        <p:spPr>
          <a:xfrm>
            <a:off x="831850" y="924025"/>
            <a:ext cx="3394462" cy="5209145"/>
          </a:xfrm>
        </p:spPr>
        <p:txBody>
          <a:bodyPr>
            <a:normAutofit/>
          </a:bodyPr>
          <a:lstStyle/>
          <a:p>
            <a:r>
              <a:rPr lang="en-US" sz="2400" b="0" i="0" u="none" strike="noStrike" baseline="0" dirty="0">
                <a:solidFill>
                  <a:srgbClr val="511C58"/>
                </a:solidFill>
                <a:latin typeface="HelveticaNeueLTStd-Cn"/>
                <a:cs typeface="Arial"/>
              </a:rPr>
              <a:t>Azizi </a:t>
            </a:r>
            <a:r>
              <a:rPr lang="en-US" sz="2400" b="0" i="1" u="none" strike="noStrike" baseline="0" dirty="0">
                <a:solidFill>
                  <a:srgbClr val="511C58"/>
                </a:solidFill>
                <a:latin typeface="HelveticaNeueLTStd-CnO"/>
                <a:cs typeface="Arial"/>
              </a:rPr>
              <a:t>et al</a:t>
            </a:r>
            <a:r>
              <a:rPr lang="en-US" sz="2400" b="0" i="0" u="none" strike="noStrike" baseline="0" dirty="0">
                <a:solidFill>
                  <a:srgbClr val="511C58"/>
                </a:solidFill>
                <a:latin typeface="HelveticaNeueLTStd-Cn"/>
                <a:cs typeface="Arial"/>
              </a:rPr>
              <a:t>. 2021</a:t>
            </a:r>
            <a:br>
              <a:rPr lang="en-US" sz="2400" b="0" i="0" u="none" strike="noStrike" baseline="0" dirty="0">
                <a:solidFill>
                  <a:srgbClr val="511C58"/>
                </a:solidFill>
                <a:latin typeface="HelveticaNeueLTStd-Cn"/>
              </a:rPr>
            </a:br>
            <a:br>
              <a:rPr lang="en-US" sz="2400" b="0" i="0" u="none" strike="noStrike" baseline="0" dirty="0">
                <a:solidFill>
                  <a:srgbClr val="511C58"/>
                </a:solidFill>
                <a:latin typeface="HelveticaNeueLTStd-Cn"/>
              </a:rPr>
            </a:br>
            <a:r>
              <a:rPr lang="en-US" sz="2400" i="0" u="none" strike="noStrike" baseline="0" dirty="0">
                <a:solidFill>
                  <a:srgbClr val="511C58"/>
                </a:solidFill>
                <a:latin typeface="HelveticaNeueLTStd-Cn"/>
                <a:cs typeface="Arial"/>
              </a:rPr>
              <a:t>Can</a:t>
            </a:r>
            <a:r>
              <a:rPr lang="en-US" sz="2400" dirty="0">
                <a:solidFill>
                  <a:srgbClr val="511C58"/>
                </a:solidFill>
                <a:latin typeface="HelveticaNeueLTStd-Cn"/>
                <a:cs typeface="Arial"/>
              </a:rPr>
              <a:t> </a:t>
            </a:r>
            <a:r>
              <a:rPr lang="en-US" sz="2400" i="0" u="none" strike="noStrike" baseline="0" dirty="0">
                <a:solidFill>
                  <a:srgbClr val="511C58"/>
                </a:solidFill>
                <a:latin typeface="HelveticaNeueLTStd-Cn"/>
                <a:cs typeface="Arial"/>
              </a:rPr>
              <a:t>synthetic data be a proxy for real clinical trial data? A</a:t>
            </a:r>
            <a:br>
              <a:rPr lang="en-US" sz="2400" i="0" u="none" strike="noStrike" baseline="0" dirty="0">
                <a:solidFill>
                  <a:srgbClr val="511C58"/>
                </a:solidFill>
                <a:latin typeface="HelveticaNeueLTStd-Cn"/>
              </a:rPr>
            </a:br>
            <a:r>
              <a:rPr lang="en-US" sz="2400" i="0" u="none" strike="noStrike" baseline="0" dirty="0">
                <a:solidFill>
                  <a:srgbClr val="511C58"/>
                </a:solidFill>
                <a:latin typeface="HelveticaNeueLTStd-Cn"/>
                <a:cs typeface="Arial"/>
              </a:rPr>
              <a:t>validation study. </a:t>
            </a:r>
            <a:br>
              <a:rPr lang="en-US" sz="2800" b="0" i="0" u="none" strike="noStrike" baseline="0" dirty="0">
                <a:solidFill>
                  <a:srgbClr val="511C58"/>
                </a:solidFill>
                <a:latin typeface="HelveticaNeueLTStd-Cn"/>
              </a:rPr>
            </a:br>
            <a:br>
              <a:rPr lang="en-US" sz="2800" b="0" i="0" u="none" strike="noStrike" baseline="0" dirty="0">
                <a:solidFill>
                  <a:srgbClr val="511C58"/>
                </a:solidFill>
                <a:latin typeface="HelveticaNeueLTStd-Cn"/>
              </a:rPr>
            </a:br>
            <a:r>
              <a:rPr lang="en-US" sz="2000" b="0" i="1" u="none" strike="noStrike" baseline="0" dirty="0">
                <a:solidFill>
                  <a:srgbClr val="511C58"/>
                </a:solidFill>
                <a:latin typeface="HelveticaNeueLTStd-CnO"/>
                <a:cs typeface="Arial"/>
              </a:rPr>
              <a:t>BMJ Open</a:t>
            </a:r>
            <a:br>
              <a:rPr lang="en-US" sz="2000" b="0" i="1" dirty="0">
                <a:solidFill>
                  <a:srgbClr val="511C58"/>
                </a:solidFill>
                <a:latin typeface="HelveticaNeueLTStd-CnO"/>
              </a:rPr>
            </a:br>
            <a:r>
              <a:rPr lang="en-US" sz="2000" b="0" dirty="0">
                <a:solidFill>
                  <a:srgbClr val="511C58"/>
                </a:solidFill>
                <a:latin typeface="HelveticaNeueLTStd-CnO"/>
                <a:cs typeface="Arial"/>
                <a:hlinkClick r:id="rId2">
                  <a:extLst>
                    <a:ext uri="{A12FA001-AC4F-418D-AE19-62706E023703}">
                      <ahyp:hlinkClr xmlns:ahyp="http://schemas.microsoft.com/office/drawing/2018/hyperlinkcolor" val="tx"/>
                    </a:ext>
                  </a:extLst>
                </a:hlinkClick>
              </a:rPr>
              <a:t>www.doi.org/10.1136/bmjopen-2020-043497</a:t>
            </a:r>
            <a:r>
              <a:rPr lang="en-US" sz="2000" b="0" dirty="0">
                <a:solidFill>
                  <a:srgbClr val="511C58"/>
                </a:solidFill>
                <a:latin typeface="HelveticaNeueLTStd-CnO"/>
                <a:cs typeface="Arial"/>
              </a:rPr>
              <a:t> </a:t>
            </a:r>
            <a:br>
              <a:rPr lang="en-US" sz="2000" b="0" dirty="0">
                <a:solidFill>
                  <a:srgbClr val="511C58"/>
                </a:solidFill>
                <a:latin typeface="HelveticaNeueLTStd-CnO"/>
                <a:cs typeface="Arial"/>
              </a:rPr>
            </a:br>
            <a:br>
              <a:rPr lang="en-US" sz="2000" b="0" dirty="0">
                <a:latin typeface="HelveticaNeueLTStd-CnO"/>
              </a:rPr>
            </a:br>
            <a:r>
              <a:rPr lang="en-US" sz="2000" b="0" dirty="0">
                <a:solidFill>
                  <a:schemeClr val="bg2"/>
                </a:solidFill>
                <a:latin typeface="HelveticaNeueLTStd-CnO"/>
                <a:cs typeface="Arial"/>
              </a:rPr>
              <a:t>       Open access</a:t>
            </a:r>
            <a:endParaRPr lang="en-US" sz="2000" b="0" dirty="0">
              <a:solidFill>
                <a:schemeClr val="bg2"/>
              </a:solidFill>
              <a:latin typeface="HelveticaNeueLTStd-CnO"/>
            </a:endParaRPr>
          </a:p>
        </p:txBody>
      </p:sp>
      <p:pic>
        <p:nvPicPr>
          <p:cNvPr id="6" name="Kuva 5">
            <a:extLst>
              <a:ext uri="{FF2B5EF4-FFF2-40B4-BE49-F238E27FC236}">
                <a16:creationId xmlns:a16="http://schemas.microsoft.com/office/drawing/2014/main" id="{5F09528A-89E6-4D74-A237-A01CD783FF39}"/>
              </a:ext>
            </a:extLst>
          </p:cNvPr>
          <p:cNvPicPr>
            <a:picLocks noChangeAspect="1"/>
          </p:cNvPicPr>
          <p:nvPr/>
        </p:nvPicPr>
        <p:blipFill rotWithShape="1">
          <a:blip r:embed="rId3"/>
          <a:srcRect t="1709" b="1709"/>
          <a:stretch/>
        </p:blipFill>
        <p:spPr>
          <a:xfrm>
            <a:off x="4345305" y="125507"/>
            <a:ext cx="7649643" cy="6504895"/>
          </a:xfrm>
          <a:prstGeom prst="rect">
            <a:avLst/>
          </a:prstGeom>
        </p:spPr>
      </p:pic>
      <p:pic>
        <p:nvPicPr>
          <p:cNvPr id="3" name="Kuva 3" descr="Lukon avaaminen tasaisella täytöllä">
            <a:extLst>
              <a:ext uri="{FF2B5EF4-FFF2-40B4-BE49-F238E27FC236}">
                <a16:creationId xmlns:a16="http://schemas.microsoft.com/office/drawing/2014/main" id="{4B6AEDC1-25E8-4400-88AF-5307E28EAB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284" y="4348315"/>
            <a:ext cx="545691" cy="557982"/>
          </a:xfrm>
          <a:prstGeom prst="rect">
            <a:avLst/>
          </a:prstGeom>
        </p:spPr>
      </p:pic>
    </p:spTree>
    <p:extLst>
      <p:ext uri="{BB962C8B-B14F-4D97-AF65-F5344CB8AC3E}">
        <p14:creationId xmlns:p14="http://schemas.microsoft.com/office/powerpoint/2010/main" val="203344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7" y="540318"/>
            <a:ext cx="10145029" cy="77815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dirty="0">
              <a:ln>
                <a:noFill/>
              </a:ln>
              <a:solidFill>
                <a:srgbClr val="42033D"/>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42033D"/>
                </a:solidFill>
                <a:effectLst/>
                <a:uLnTx/>
                <a:uFillTx/>
                <a:latin typeface="Arial"/>
                <a:ea typeface="+mj-ea"/>
                <a:cs typeface="Arial"/>
              </a:rPr>
              <a:t>Current insights and results:</a:t>
            </a:r>
            <a:br>
              <a:rPr kumimoji="0" lang="en-GB" sz="2800" b="1" i="0" u="none" strike="noStrike" kern="1200" cap="none" spc="0" normalizeH="0" baseline="0" noProof="0" dirty="0">
                <a:ln>
                  <a:noFill/>
                </a:ln>
                <a:solidFill>
                  <a:prstClr val="white"/>
                </a:solidFill>
                <a:effectLst/>
                <a:uLnTx/>
                <a:uFillTx/>
                <a:latin typeface="Arial"/>
                <a:ea typeface="+mj-ea"/>
                <a:cs typeface="Arial"/>
              </a:rPr>
            </a:br>
            <a:r>
              <a:rPr kumimoji="0" lang="en-GB" sz="2800" b="1" i="0" u="none" strike="noStrike" kern="1200" cap="none" spc="0" normalizeH="0" baseline="0" noProof="0" dirty="0">
                <a:ln>
                  <a:noFill/>
                </a:ln>
                <a:solidFill>
                  <a:srgbClr val="42033D"/>
                </a:solidFill>
                <a:effectLst/>
                <a:uLnTx/>
                <a:uFillTx/>
                <a:latin typeface="Arial"/>
                <a:ea typeface="+mj-ea"/>
                <a:cs typeface="Arial"/>
              </a:rPr>
              <a:t>Synthetic data with differential privacy</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04077" y="1484279"/>
            <a:ext cx="9484010" cy="4626667"/>
          </a:xfrm>
        </p:spPr>
        <p:txBody>
          <a:bodyPr vert="horz" lIns="91440" tIns="45720" rIns="91440" bIns="45720" rtlCol="0" anchor="t">
            <a:normAutofit fontScale="55000" lnSpcReduction="20000"/>
          </a:bodyPr>
          <a:lstStyle/>
          <a:p>
            <a:pPr marL="0" indent="0">
              <a:lnSpc>
                <a:spcPct val="120000"/>
              </a:lnSpc>
              <a:buNone/>
            </a:pPr>
            <a:r>
              <a:rPr lang="fi-FI" sz="2600" b="1" dirty="0">
                <a:solidFill>
                  <a:srgbClr val="511C58"/>
                </a:solidFill>
                <a:cs typeface="Arial"/>
              </a:rPr>
              <a:t>-  </a:t>
            </a:r>
            <a:r>
              <a:rPr lang="fi-FI" sz="2600" b="1" dirty="0" err="1">
                <a:solidFill>
                  <a:srgbClr val="511C58"/>
                </a:solidFill>
                <a:cs typeface="Arial"/>
              </a:rPr>
              <a:t>Traditional</a:t>
            </a:r>
            <a:r>
              <a:rPr lang="fi-FI" sz="2600" b="1" dirty="0">
                <a:solidFill>
                  <a:srgbClr val="511C58"/>
                </a:solidFill>
                <a:cs typeface="Arial"/>
              </a:rPr>
              <a:t> </a:t>
            </a:r>
            <a:r>
              <a:rPr lang="fi-FI" sz="2600" b="1" dirty="0" err="1">
                <a:solidFill>
                  <a:srgbClr val="511C58"/>
                </a:solidFill>
                <a:cs typeface="Arial"/>
              </a:rPr>
              <a:t>methods</a:t>
            </a:r>
            <a:r>
              <a:rPr lang="fi-FI" sz="2600" b="1" dirty="0">
                <a:solidFill>
                  <a:srgbClr val="511C58"/>
                </a:solidFill>
                <a:cs typeface="Arial"/>
              </a:rPr>
              <a:t> of </a:t>
            </a:r>
            <a:r>
              <a:rPr lang="fi-FI" sz="2600" b="1" dirty="0" err="1">
                <a:solidFill>
                  <a:srgbClr val="511C58"/>
                </a:solidFill>
                <a:cs typeface="Arial"/>
              </a:rPr>
              <a:t>anonymization</a:t>
            </a:r>
            <a:r>
              <a:rPr lang="fi-FI" sz="2600" b="1" dirty="0">
                <a:solidFill>
                  <a:srgbClr val="511C58"/>
                </a:solidFill>
                <a:cs typeface="Arial"/>
              </a:rPr>
              <a:t> , </a:t>
            </a:r>
            <a:r>
              <a:rPr lang="fi-FI" sz="2600" b="1" dirty="0" err="1">
                <a:solidFill>
                  <a:srgbClr val="511C58"/>
                </a:solidFill>
                <a:cs typeface="Arial"/>
              </a:rPr>
              <a:t>f.ex</a:t>
            </a:r>
            <a:r>
              <a:rPr lang="fi-FI" sz="2600" b="1" dirty="0">
                <a:solidFill>
                  <a:srgbClr val="511C58"/>
                </a:solidFill>
                <a:cs typeface="Arial"/>
              </a:rPr>
              <a:t>. </a:t>
            </a:r>
            <a:r>
              <a:rPr lang="fi-FI" sz="2600" b="1" dirty="0">
                <a:solidFill>
                  <a:srgbClr val="511C58"/>
                </a:solidFill>
                <a:ea typeface="+mn-lt"/>
                <a:cs typeface="+mn-lt"/>
              </a:rPr>
              <a:t>Statistical </a:t>
            </a:r>
            <a:r>
              <a:rPr lang="fi-FI" sz="2600" b="1" dirty="0" err="1">
                <a:solidFill>
                  <a:srgbClr val="511C58"/>
                </a:solidFill>
                <a:ea typeface="+mn-lt"/>
                <a:cs typeface="+mn-lt"/>
              </a:rPr>
              <a:t>Disclosure</a:t>
            </a:r>
            <a:r>
              <a:rPr lang="fi-FI" sz="2600" b="1" dirty="0">
                <a:solidFill>
                  <a:srgbClr val="511C58"/>
                </a:solidFill>
                <a:ea typeface="+mn-lt"/>
                <a:cs typeface="+mn-lt"/>
              </a:rPr>
              <a:t> Control SDC, </a:t>
            </a:r>
            <a:r>
              <a:rPr lang="fi-FI" sz="2600" b="1" dirty="0" err="1">
                <a:solidFill>
                  <a:srgbClr val="511C58"/>
                </a:solidFill>
                <a:ea typeface="+mn-lt"/>
                <a:cs typeface="+mn-lt"/>
              </a:rPr>
              <a:t>have</a:t>
            </a:r>
            <a:r>
              <a:rPr lang="fi-FI" sz="2600" b="1" dirty="0">
                <a:solidFill>
                  <a:srgbClr val="511C58"/>
                </a:solidFill>
                <a:ea typeface="+mn-lt"/>
                <a:cs typeface="+mn-lt"/>
              </a:rPr>
              <a:t> some </a:t>
            </a:r>
            <a:r>
              <a:rPr lang="fi-FI" sz="2600" b="1" dirty="0" err="1">
                <a:solidFill>
                  <a:srgbClr val="511C58"/>
                </a:solidFill>
                <a:ea typeface="+mn-lt"/>
                <a:cs typeface="+mn-lt"/>
              </a:rPr>
              <a:t>identified</a:t>
            </a:r>
            <a:r>
              <a:rPr lang="fi-FI" sz="2600" b="1" dirty="0">
                <a:solidFill>
                  <a:srgbClr val="511C58"/>
                </a:solidFill>
                <a:ea typeface="+mn-lt"/>
                <a:cs typeface="+mn-lt"/>
              </a:rPr>
              <a:t> </a:t>
            </a:r>
            <a:r>
              <a:rPr lang="fi-FI" sz="2600" b="1" dirty="0" err="1">
                <a:solidFill>
                  <a:srgbClr val="511C58"/>
                </a:solidFill>
                <a:ea typeface="+mn-lt"/>
                <a:cs typeface="+mn-lt"/>
              </a:rPr>
              <a:t>problems</a:t>
            </a:r>
            <a:r>
              <a:rPr lang="fi-FI" sz="2600" b="1" dirty="0">
                <a:solidFill>
                  <a:srgbClr val="511C58"/>
                </a:solidFill>
                <a:ea typeface="+mn-lt"/>
                <a:cs typeface="+mn-lt"/>
              </a:rPr>
              <a:t>, </a:t>
            </a:r>
            <a:r>
              <a:rPr lang="fi-FI" sz="2600" b="1" dirty="0" err="1">
                <a:solidFill>
                  <a:srgbClr val="511C58"/>
                </a:solidFill>
                <a:ea typeface="+mn-lt"/>
                <a:cs typeface="+mn-lt"/>
              </a:rPr>
              <a:t>see</a:t>
            </a:r>
            <a:r>
              <a:rPr lang="fi-FI" sz="2600" b="1" dirty="0">
                <a:solidFill>
                  <a:srgbClr val="511C58"/>
                </a:solidFill>
                <a:ea typeface="+mn-lt"/>
                <a:cs typeface="+mn-lt"/>
              </a:rPr>
              <a:t> Sweeney, L. (2002)</a:t>
            </a:r>
            <a:endParaRPr lang="en-US" sz="2600" b="1" dirty="0">
              <a:solidFill>
                <a:srgbClr val="511C58"/>
              </a:solidFill>
              <a:ea typeface="+mn-lt"/>
              <a:cs typeface="+mn-lt"/>
            </a:endParaRPr>
          </a:p>
          <a:p>
            <a:pPr marL="0" indent="0">
              <a:lnSpc>
                <a:spcPct val="120000"/>
              </a:lnSpc>
              <a:buNone/>
            </a:pPr>
            <a:r>
              <a:rPr lang="fi-FI" sz="2600" dirty="0">
                <a:solidFill>
                  <a:srgbClr val="511C58"/>
                </a:solidFill>
                <a:cs typeface="Arial"/>
              </a:rPr>
              <a:t>1) </a:t>
            </a:r>
            <a:r>
              <a:rPr lang="fi-FI" sz="2600" dirty="0" err="1">
                <a:solidFill>
                  <a:srgbClr val="511C58"/>
                </a:solidFill>
                <a:cs typeface="Arial"/>
              </a:rPr>
              <a:t>Subjectivity</a:t>
            </a:r>
            <a:r>
              <a:rPr lang="fi-FI" sz="2600" dirty="0">
                <a:solidFill>
                  <a:srgbClr val="511C58"/>
                </a:solidFill>
                <a:cs typeface="Arial"/>
              </a:rPr>
              <a:t> of </a:t>
            </a:r>
            <a:r>
              <a:rPr lang="fi-FI" sz="2600" dirty="0" err="1">
                <a:solidFill>
                  <a:srgbClr val="511C58"/>
                </a:solidFill>
                <a:cs typeface="Arial"/>
              </a:rPr>
              <a:t>choosing</a:t>
            </a:r>
            <a:r>
              <a:rPr lang="fi-FI" sz="2600" dirty="0">
                <a:solidFill>
                  <a:srgbClr val="511C58"/>
                </a:solidFill>
                <a:cs typeface="Arial"/>
              </a:rPr>
              <a:t> </a:t>
            </a:r>
            <a:r>
              <a:rPr lang="fi-FI" sz="2600" dirty="0" err="1">
                <a:solidFill>
                  <a:srgbClr val="511C58"/>
                </a:solidFill>
                <a:cs typeface="Arial"/>
              </a:rPr>
              <a:t>sensitive</a:t>
            </a:r>
            <a:r>
              <a:rPr lang="fi-FI" sz="2600" dirty="0">
                <a:solidFill>
                  <a:srgbClr val="511C58"/>
                </a:solidFill>
                <a:cs typeface="Arial"/>
              </a:rPr>
              <a:t> data </a:t>
            </a:r>
            <a:r>
              <a:rPr lang="fi-FI" sz="2600" dirty="0" err="1">
                <a:solidFill>
                  <a:srgbClr val="511C58"/>
                </a:solidFill>
                <a:cs typeface="Arial"/>
              </a:rPr>
              <a:t>points</a:t>
            </a:r>
            <a:endParaRPr lang="fi-FI" sz="2600" dirty="0">
              <a:solidFill>
                <a:srgbClr val="511C58"/>
              </a:solidFill>
              <a:cs typeface="Arial"/>
            </a:endParaRPr>
          </a:p>
          <a:p>
            <a:pPr marL="0" indent="0">
              <a:lnSpc>
                <a:spcPct val="120000"/>
              </a:lnSpc>
              <a:buNone/>
            </a:pPr>
            <a:r>
              <a:rPr lang="fi-FI" sz="2600" dirty="0">
                <a:solidFill>
                  <a:srgbClr val="511C58"/>
                </a:solidFill>
                <a:ea typeface="+mn-lt"/>
                <a:cs typeface="+mn-lt"/>
              </a:rPr>
              <a:t>2) </a:t>
            </a:r>
            <a:r>
              <a:rPr lang="fi-FI" sz="2600" dirty="0" err="1">
                <a:solidFill>
                  <a:srgbClr val="511C58"/>
                </a:solidFill>
                <a:ea typeface="+mn-lt"/>
                <a:cs typeface="+mn-lt"/>
              </a:rPr>
              <a:t>Connecting</a:t>
            </a:r>
            <a:r>
              <a:rPr lang="fi-FI" sz="2600" dirty="0">
                <a:solidFill>
                  <a:srgbClr val="511C58"/>
                </a:solidFill>
                <a:ea typeface="+mn-lt"/>
                <a:cs typeface="+mn-lt"/>
              </a:rPr>
              <a:t> </a:t>
            </a:r>
            <a:r>
              <a:rPr lang="fi-FI" sz="2600" i="1" dirty="0" err="1">
                <a:solidFill>
                  <a:srgbClr val="511C58"/>
                </a:solidFill>
                <a:ea typeface="+mn-lt"/>
                <a:cs typeface="+mn-lt"/>
              </a:rPr>
              <a:t>auxiliary</a:t>
            </a:r>
            <a:r>
              <a:rPr lang="fi-FI" sz="2600" i="1" dirty="0">
                <a:solidFill>
                  <a:srgbClr val="511C58"/>
                </a:solidFill>
                <a:ea typeface="+mn-lt"/>
                <a:cs typeface="+mn-lt"/>
              </a:rPr>
              <a:t> </a:t>
            </a:r>
            <a:r>
              <a:rPr lang="fi-FI" sz="2600" i="1" dirty="0" err="1">
                <a:solidFill>
                  <a:srgbClr val="511C58"/>
                </a:solidFill>
                <a:ea typeface="+mn-lt"/>
                <a:cs typeface="+mn-lt"/>
              </a:rPr>
              <a:t>information</a:t>
            </a:r>
            <a:endParaRPr lang="fi-FI" sz="2600" i="1" dirty="0">
              <a:solidFill>
                <a:srgbClr val="511C58"/>
              </a:solidFill>
              <a:ea typeface="+mn-lt"/>
              <a:cs typeface="+mn-lt"/>
            </a:endParaRPr>
          </a:p>
          <a:p>
            <a:pPr marL="0" indent="0">
              <a:lnSpc>
                <a:spcPct val="120000"/>
              </a:lnSpc>
              <a:buNone/>
            </a:pPr>
            <a:r>
              <a:rPr lang="fi-FI" sz="2600" dirty="0">
                <a:solidFill>
                  <a:srgbClr val="511C58"/>
                </a:solidFill>
                <a:ea typeface="+mn-lt"/>
                <a:cs typeface="+mn-lt"/>
              </a:rPr>
              <a:t>3) </a:t>
            </a:r>
            <a:r>
              <a:rPr lang="fi-FI" sz="2600" dirty="0" err="1">
                <a:solidFill>
                  <a:srgbClr val="511C58"/>
                </a:solidFill>
                <a:ea typeface="+mn-lt"/>
                <a:cs typeface="+mn-lt"/>
              </a:rPr>
              <a:t>Future</a:t>
            </a:r>
            <a:r>
              <a:rPr lang="fi-FI" sz="2600" dirty="0">
                <a:solidFill>
                  <a:srgbClr val="511C58"/>
                </a:solidFill>
                <a:ea typeface="+mn-lt"/>
                <a:cs typeface="+mn-lt"/>
              </a:rPr>
              <a:t> </a:t>
            </a:r>
            <a:r>
              <a:rPr lang="fi-FI" sz="2600" dirty="0" err="1">
                <a:solidFill>
                  <a:srgbClr val="511C58"/>
                </a:solidFill>
                <a:ea typeface="+mn-lt"/>
                <a:cs typeface="+mn-lt"/>
              </a:rPr>
              <a:t>risks</a:t>
            </a:r>
            <a:r>
              <a:rPr lang="fi-FI" sz="2600" dirty="0">
                <a:solidFill>
                  <a:srgbClr val="511C58"/>
                </a:solidFill>
                <a:ea typeface="+mn-lt"/>
                <a:cs typeface="+mn-lt"/>
              </a:rPr>
              <a:t>: </a:t>
            </a:r>
            <a:r>
              <a:rPr lang="fi-FI" sz="2600" dirty="0" err="1">
                <a:solidFill>
                  <a:srgbClr val="511C58"/>
                </a:solidFill>
                <a:ea typeface="+mn-lt"/>
                <a:cs typeface="+mn-lt"/>
              </a:rPr>
              <a:t>available</a:t>
            </a:r>
            <a:r>
              <a:rPr lang="fi-FI" sz="2600" dirty="0">
                <a:solidFill>
                  <a:srgbClr val="511C58"/>
                </a:solidFill>
                <a:ea typeface="+mn-lt"/>
                <a:cs typeface="+mn-lt"/>
              </a:rPr>
              <a:t> data, </a:t>
            </a:r>
            <a:r>
              <a:rPr lang="fi-FI" sz="2600" dirty="0" err="1">
                <a:solidFill>
                  <a:srgbClr val="511C58"/>
                </a:solidFill>
                <a:ea typeface="+mn-lt"/>
                <a:cs typeface="+mn-lt"/>
              </a:rPr>
              <a:t>processing</a:t>
            </a:r>
            <a:r>
              <a:rPr lang="fi-FI" sz="2600" dirty="0">
                <a:solidFill>
                  <a:srgbClr val="511C58"/>
                </a:solidFill>
                <a:ea typeface="+mn-lt"/>
                <a:cs typeface="+mn-lt"/>
              </a:rPr>
              <a:t> </a:t>
            </a:r>
            <a:r>
              <a:rPr lang="fi-FI" sz="2600" dirty="0" err="1">
                <a:solidFill>
                  <a:srgbClr val="511C58"/>
                </a:solidFill>
                <a:ea typeface="+mn-lt"/>
                <a:cs typeface="+mn-lt"/>
              </a:rPr>
              <a:t>capabilities</a:t>
            </a:r>
            <a:r>
              <a:rPr lang="fi-FI" sz="2600" dirty="0">
                <a:solidFill>
                  <a:srgbClr val="511C58"/>
                </a:solidFill>
                <a:ea typeface="+mn-lt"/>
                <a:cs typeface="+mn-lt"/>
              </a:rPr>
              <a:t> (</a:t>
            </a:r>
            <a:r>
              <a:rPr lang="fi-FI" sz="2600" dirty="0" err="1">
                <a:solidFill>
                  <a:srgbClr val="511C58"/>
                </a:solidFill>
                <a:ea typeface="+mn-lt"/>
                <a:cs typeface="+mn-lt"/>
              </a:rPr>
              <a:t>impossible</a:t>
            </a:r>
            <a:r>
              <a:rPr lang="fi-FI" sz="2600" dirty="0">
                <a:solidFill>
                  <a:srgbClr val="511C58"/>
                </a:solidFill>
                <a:ea typeface="+mn-lt"/>
                <a:cs typeface="+mn-lt"/>
              </a:rPr>
              <a:t> to </a:t>
            </a:r>
            <a:br>
              <a:rPr lang="fi-FI" sz="2600" dirty="0">
                <a:solidFill>
                  <a:srgbClr val="511C58"/>
                </a:solidFill>
                <a:ea typeface="+mn-lt"/>
                <a:cs typeface="+mn-lt"/>
              </a:rPr>
            </a:br>
            <a:r>
              <a:rPr lang="fi-FI" sz="2600" dirty="0" err="1">
                <a:solidFill>
                  <a:srgbClr val="511C58"/>
                </a:solidFill>
                <a:ea typeface="+mn-lt"/>
                <a:cs typeface="+mn-lt"/>
              </a:rPr>
              <a:t>predict</a:t>
            </a:r>
            <a:r>
              <a:rPr lang="fi-FI" sz="2600" dirty="0">
                <a:solidFill>
                  <a:srgbClr val="511C58"/>
                </a:solidFill>
                <a:ea typeface="+mn-lt"/>
                <a:cs typeface="+mn-lt"/>
              </a:rPr>
              <a:t>), </a:t>
            </a:r>
            <a:r>
              <a:rPr lang="fi-FI" sz="2600" dirty="0" err="1">
                <a:solidFill>
                  <a:srgbClr val="511C58"/>
                </a:solidFill>
                <a:ea typeface="+mn-lt"/>
                <a:cs typeface="+mn-lt"/>
              </a:rPr>
              <a:t>see</a:t>
            </a:r>
            <a:r>
              <a:rPr lang="fi-FI" sz="2600" dirty="0">
                <a:solidFill>
                  <a:srgbClr val="511C58"/>
                </a:solidFill>
                <a:ea typeface="+mn-lt"/>
                <a:cs typeface="+mn-lt"/>
              </a:rPr>
              <a:t> </a:t>
            </a:r>
            <a:r>
              <a:rPr lang="fi-FI" sz="2600" dirty="0" err="1">
                <a:solidFill>
                  <a:srgbClr val="511C58"/>
                </a:solidFill>
                <a:ea typeface="+mn-lt"/>
                <a:cs typeface="+mn-lt"/>
              </a:rPr>
              <a:t>e.g</a:t>
            </a:r>
            <a:r>
              <a:rPr lang="fi-FI" sz="2600" dirty="0">
                <a:solidFill>
                  <a:srgbClr val="511C58"/>
                </a:solidFill>
                <a:ea typeface="+mn-lt"/>
                <a:cs typeface="+mn-lt"/>
              </a:rPr>
              <a:t>. </a:t>
            </a:r>
            <a:r>
              <a:rPr lang="en-GB" sz="2500" b="0" i="0" u="none" strike="noStrike" dirty="0">
                <a:solidFill>
                  <a:srgbClr val="511C58"/>
                </a:solidFill>
                <a:effectLst/>
                <a:latin typeface="Arial" panose="020B0604020202020204" pitchFamily="34" charset="0"/>
              </a:rPr>
              <a:t>Narayanan, A., &amp; </a:t>
            </a:r>
            <a:r>
              <a:rPr lang="en-GB" sz="2500" b="0" i="0" u="none" strike="noStrike" dirty="0" err="1">
                <a:solidFill>
                  <a:srgbClr val="511C58"/>
                </a:solidFill>
                <a:effectLst/>
                <a:latin typeface="Arial" panose="020B0604020202020204" pitchFamily="34" charset="0"/>
              </a:rPr>
              <a:t>Shmatikov</a:t>
            </a:r>
            <a:r>
              <a:rPr lang="en-GB" sz="2500" b="0" i="0" u="none" strike="noStrike" dirty="0">
                <a:solidFill>
                  <a:srgbClr val="511C58"/>
                </a:solidFill>
                <a:effectLst/>
                <a:latin typeface="Arial" panose="020B0604020202020204" pitchFamily="34" charset="0"/>
              </a:rPr>
              <a:t>, V. (2008) </a:t>
            </a:r>
            <a:br>
              <a:rPr lang="fi-FI" sz="2600" dirty="0">
                <a:solidFill>
                  <a:srgbClr val="511C58"/>
                </a:solidFill>
                <a:ea typeface="+mn-lt"/>
                <a:cs typeface="+mn-lt"/>
              </a:rPr>
            </a:br>
            <a:endParaRPr lang="fi-FI" sz="2600" dirty="0">
              <a:solidFill>
                <a:srgbClr val="511C58"/>
              </a:solidFill>
              <a:ea typeface="+mn-lt"/>
              <a:cs typeface="+mn-lt"/>
            </a:endParaRPr>
          </a:p>
          <a:p>
            <a:pPr marL="0" indent="0">
              <a:lnSpc>
                <a:spcPct val="120000"/>
              </a:lnSpc>
              <a:buNone/>
            </a:pPr>
            <a:r>
              <a:rPr lang="fi-FI" sz="2600" b="1" dirty="0">
                <a:solidFill>
                  <a:srgbClr val="511C58"/>
                </a:solidFill>
                <a:ea typeface="+mn-lt"/>
                <a:cs typeface="+mn-lt"/>
              </a:rPr>
              <a:t>- </a:t>
            </a:r>
            <a:r>
              <a:rPr lang="fi-FI" sz="2600" b="1" dirty="0" err="1">
                <a:solidFill>
                  <a:srgbClr val="511C58"/>
                </a:solidFill>
                <a:ea typeface="+mn-lt"/>
                <a:cs typeface="+mn-lt"/>
              </a:rPr>
              <a:t>Generating</a:t>
            </a:r>
            <a:r>
              <a:rPr lang="fi-FI" sz="2600" b="1" dirty="0">
                <a:solidFill>
                  <a:srgbClr val="511C58"/>
                </a:solidFill>
                <a:ea typeface="+mn-lt"/>
                <a:cs typeface="+mn-lt"/>
              </a:rPr>
              <a:t> </a:t>
            </a:r>
            <a:r>
              <a:rPr lang="fi-FI" sz="2600" b="1" dirty="0" err="1">
                <a:solidFill>
                  <a:srgbClr val="511C58"/>
                </a:solidFill>
                <a:ea typeface="+mn-lt"/>
                <a:cs typeface="+mn-lt"/>
              </a:rPr>
              <a:t>synthetic</a:t>
            </a:r>
            <a:r>
              <a:rPr lang="fi-FI" sz="2600" b="1" dirty="0">
                <a:solidFill>
                  <a:srgbClr val="511C58"/>
                </a:solidFill>
                <a:ea typeface="+mn-lt"/>
                <a:cs typeface="+mn-lt"/>
              </a:rPr>
              <a:t> data </a:t>
            </a:r>
            <a:r>
              <a:rPr lang="fi-FI" sz="2600" b="1" dirty="0" err="1">
                <a:solidFill>
                  <a:srgbClr val="511C58"/>
                </a:solidFill>
                <a:ea typeface="+mn-lt"/>
                <a:cs typeface="+mn-lt"/>
              </a:rPr>
              <a:t>with</a:t>
            </a:r>
            <a:r>
              <a:rPr lang="fi-FI" sz="2600" b="1" dirty="0">
                <a:solidFill>
                  <a:srgbClr val="511C58"/>
                </a:solidFill>
                <a:ea typeface="+mn-lt"/>
                <a:cs typeface="+mn-lt"/>
              </a:rPr>
              <a:t> </a:t>
            </a:r>
            <a:r>
              <a:rPr lang="fi-FI" sz="2600" b="1" dirty="0" err="1">
                <a:solidFill>
                  <a:srgbClr val="511C58"/>
                </a:solidFill>
                <a:ea typeface="+mn-lt"/>
                <a:cs typeface="+mn-lt"/>
              </a:rPr>
              <a:t>differential</a:t>
            </a:r>
            <a:r>
              <a:rPr lang="fi-FI" sz="2600" b="1" dirty="0">
                <a:solidFill>
                  <a:srgbClr val="511C58"/>
                </a:solidFill>
                <a:ea typeface="+mn-lt"/>
                <a:cs typeface="+mn-lt"/>
              </a:rPr>
              <a:t> </a:t>
            </a:r>
            <a:r>
              <a:rPr lang="fi-FI" sz="2600" b="1" dirty="0" err="1">
                <a:solidFill>
                  <a:srgbClr val="511C58"/>
                </a:solidFill>
                <a:ea typeface="+mn-lt"/>
                <a:cs typeface="+mn-lt"/>
              </a:rPr>
              <a:t>privacy</a:t>
            </a:r>
            <a:r>
              <a:rPr lang="fi-FI" sz="2600" b="1" dirty="0">
                <a:solidFill>
                  <a:srgbClr val="511C58"/>
                </a:solidFill>
                <a:ea typeface="+mn-lt"/>
                <a:cs typeface="+mn-lt"/>
              </a:rPr>
              <a:t> </a:t>
            </a:r>
            <a:r>
              <a:rPr lang="fi-FI" sz="2600" b="1" dirty="0" err="1">
                <a:solidFill>
                  <a:srgbClr val="511C58"/>
                </a:solidFill>
                <a:ea typeface="+mn-lt"/>
                <a:cs typeface="+mn-lt"/>
              </a:rPr>
              <a:t>offers</a:t>
            </a:r>
            <a:r>
              <a:rPr lang="fi-FI" sz="2600" b="1" dirty="0">
                <a:solidFill>
                  <a:srgbClr val="511C58"/>
                </a:solidFill>
                <a:ea typeface="+mn-lt"/>
                <a:cs typeface="+mn-lt"/>
              </a:rPr>
              <a:t> </a:t>
            </a:r>
            <a:r>
              <a:rPr lang="fi-FI" sz="2600" b="1" dirty="0" err="1">
                <a:solidFill>
                  <a:srgbClr val="511C58"/>
                </a:solidFill>
                <a:ea typeface="+mn-lt"/>
                <a:cs typeface="+mn-lt"/>
              </a:rPr>
              <a:t>advantages</a:t>
            </a:r>
            <a:r>
              <a:rPr lang="fi-FI" sz="2600" b="1" dirty="0">
                <a:solidFill>
                  <a:srgbClr val="511C58"/>
                </a:solidFill>
                <a:ea typeface="+mn-lt"/>
                <a:cs typeface="+mn-lt"/>
              </a:rPr>
              <a:t> </a:t>
            </a:r>
            <a:br>
              <a:rPr lang="fi-FI" sz="2600" b="1" dirty="0">
                <a:solidFill>
                  <a:srgbClr val="511C58"/>
                </a:solidFill>
                <a:ea typeface="+mn-lt"/>
                <a:cs typeface="+mn-lt"/>
              </a:rPr>
            </a:br>
            <a:r>
              <a:rPr lang="fi-FI" sz="2600" b="1" dirty="0" err="1">
                <a:solidFill>
                  <a:srgbClr val="511C58"/>
                </a:solidFill>
                <a:ea typeface="+mn-lt"/>
                <a:cs typeface="+mn-lt"/>
              </a:rPr>
              <a:t>compared</a:t>
            </a:r>
            <a:r>
              <a:rPr lang="fi-FI" sz="2600" b="1" dirty="0">
                <a:solidFill>
                  <a:srgbClr val="511C58"/>
                </a:solidFill>
                <a:ea typeface="+mn-lt"/>
                <a:cs typeface="+mn-lt"/>
              </a:rPr>
              <a:t> to </a:t>
            </a:r>
            <a:r>
              <a:rPr lang="fi-FI" sz="2600" b="1" dirty="0" err="1">
                <a:solidFill>
                  <a:srgbClr val="511C58"/>
                </a:solidFill>
                <a:ea typeface="+mn-lt"/>
                <a:cs typeface="+mn-lt"/>
              </a:rPr>
              <a:t>traditional</a:t>
            </a:r>
            <a:r>
              <a:rPr lang="fi-FI" sz="2600" b="1" dirty="0">
                <a:solidFill>
                  <a:srgbClr val="511C58"/>
                </a:solidFill>
                <a:ea typeface="+mn-lt"/>
                <a:cs typeface="+mn-lt"/>
              </a:rPr>
              <a:t> </a:t>
            </a:r>
            <a:r>
              <a:rPr lang="fi-FI" sz="2600" b="1" dirty="0" err="1">
                <a:solidFill>
                  <a:srgbClr val="511C58"/>
                </a:solidFill>
                <a:ea typeface="+mn-lt"/>
                <a:cs typeface="+mn-lt"/>
              </a:rPr>
              <a:t>methods</a:t>
            </a:r>
            <a:endParaRPr lang="fi-FI" sz="2600" b="1" dirty="0">
              <a:solidFill>
                <a:srgbClr val="511C58"/>
              </a:solidFill>
              <a:ea typeface="+mn-lt"/>
              <a:cs typeface="+mn-lt"/>
            </a:endParaRPr>
          </a:p>
          <a:p>
            <a:pPr marL="0" indent="0">
              <a:lnSpc>
                <a:spcPct val="120000"/>
              </a:lnSpc>
              <a:buNone/>
            </a:pPr>
            <a:r>
              <a:rPr lang="fi-FI" sz="2600" dirty="0">
                <a:solidFill>
                  <a:srgbClr val="511C58"/>
                </a:solidFill>
                <a:ea typeface="+mn-lt"/>
                <a:cs typeface="+mn-lt"/>
              </a:rPr>
              <a:t>1) A </a:t>
            </a:r>
            <a:r>
              <a:rPr lang="fi-FI" sz="2600" dirty="0" err="1">
                <a:solidFill>
                  <a:srgbClr val="511C58"/>
                </a:solidFill>
                <a:ea typeface="+mn-lt"/>
                <a:cs typeface="+mn-lt"/>
              </a:rPr>
              <a:t>possibility</a:t>
            </a:r>
            <a:r>
              <a:rPr lang="fi-FI" sz="2600" dirty="0">
                <a:solidFill>
                  <a:srgbClr val="511C58"/>
                </a:solidFill>
                <a:ea typeface="+mn-lt"/>
                <a:cs typeface="+mn-lt"/>
              </a:rPr>
              <a:t> to </a:t>
            </a:r>
            <a:r>
              <a:rPr lang="fi-FI" sz="2600" dirty="0" err="1">
                <a:solidFill>
                  <a:srgbClr val="511C58"/>
                </a:solidFill>
                <a:ea typeface="+mn-lt"/>
                <a:cs typeface="+mn-lt"/>
              </a:rPr>
              <a:t>estimate</a:t>
            </a:r>
            <a:r>
              <a:rPr lang="fi-FI" sz="2600" dirty="0">
                <a:solidFill>
                  <a:srgbClr val="511C58"/>
                </a:solidFill>
                <a:ea typeface="+mn-lt"/>
                <a:cs typeface="+mn-lt"/>
              </a:rPr>
              <a:t> </a:t>
            </a:r>
            <a:r>
              <a:rPr lang="fi-FI" sz="2600" dirty="0" err="1">
                <a:solidFill>
                  <a:srgbClr val="511C58"/>
                </a:solidFill>
                <a:ea typeface="+mn-lt"/>
                <a:cs typeface="+mn-lt"/>
              </a:rPr>
              <a:t>privacy</a:t>
            </a:r>
            <a:r>
              <a:rPr lang="fi-FI" sz="2600" dirty="0">
                <a:solidFill>
                  <a:srgbClr val="511C58"/>
                </a:solidFill>
                <a:ea typeface="+mn-lt"/>
                <a:cs typeface="+mn-lt"/>
              </a:rPr>
              <a:t> </a:t>
            </a:r>
            <a:r>
              <a:rPr lang="fi-FI" sz="2600" dirty="0" err="1">
                <a:solidFill>
                  <a:srgbClr val="511C58"/>
                </a:solidFill>
                <a:ea typeface="+mn-lt"/>
                <a:cs typeface="+mn-lt"/>
              </a:rPr>
              <a:t>risks</a:t>
            </a:r>
            <a:endParaRPr lang="fi-FI" sz="2600" dirty="0">
              <a:solidFill>
                <a:srgbClr val="511C58"/>
              </a:solidFill>
              <a:ea typeface="+mn-lt"/>
              <a:cs typeface="+mn-lt"/>
            </a:endParaRPr>
          </a:p>
          <a:p>
            <a:pPr marL="0" indent="0">
              <a:lnSpc>
                <a:spcPct val="120000"/>
              </a:lnSpc>
              <a:buNone/>
            </a:pPr>
            <a:r>
              <a:rPr lang="fi-FI" sz="2600" dirty="0">
                <a:solidFill>
                  <a:srgbClr val="511C58"/>
                </a:solidFill>
                <a:ea typeface="+mn-lt"/>
                <a:cs typeface="+mn-lt"/>
              </a:rPr>
              <a:t>2) </a:t>
            </a:r>
            <a:r>
              <a:rPr lang="fi-FI" sz="2600" dirty="0" err="1">
                <a:solidFill>
                  <a:srgbClr val="511C58"/>
                </a:solidFill>
                <a:ea typeface="+mn-lt"/>
                <a:cs typeface="+mn-lt"/>
              </a:rPr>
              <a:t>Privacy</a:t>
            </a:r>
            <a:r>
              <a:rPr lang="fi-FI" sz="2600" dirty="0">
                <a:solidFill>
                  <a:srgbClr val="511C58"/>
                </a:solidFill>
                <a:ea typeface="+mn-lt"/>
                <a:cs typeface="+mn-lt"/>
              </a:rPr>
              <a:t> </a:t>
            </a:r>
            <a:r>
              <a:rPr lang="fi-FI" sz="2600" dirty="0" err="1">
                <a:solidFill>
                  <a:srgbClr val="511C58"/>
                </a:solidFill>
                <a:ea typeface="+mn-lt"/>
                <a:cs typeface="+mn-lt"/>
              </a:rPr>
              <a:t>guarantees</a:t>
            </a:r>
            <a:r>
              <a:rPr lang="fi-FI" sz="2600" dirty="0">
                <a:solidFill>
                  <a:srgbClr val="511C58"/>
                </a:solidFill>
                <a:ea typeface="+mn-lt"/>
                <a:cs typeface="+mn-lt"/>
              </a:rPr>
              <a:t> for a </a:t>
            </a:r>
            <a:r>
              <a:rPr lang="fi-FI" sz="2600" dirty="0" err="1">
                <a:solidFill>
                  <a:srgbClr val="511C58"/>
                </a:solidFill>
                <a:ea typeface="+mn-lt"/>
                <a:cs typeface="+mn-lt"/>
              </a:rPr>
              <a:t>maximum</a:t>
            </a:r>
            <a:r>
              <a:rPr lang="fi-FI" sz="2600" dirty="0">
                <a:solidFill>
                  <a:srgbClr val="511C58"/>
                </a:solidFill>
                <a:ea typeface="+mn-lt"/>
                <a:cs typeface="+mn-lt"/>
              </a:rPr>
              <a:t> </a:t>
            </a:r>
            <a:r>
              <a:rPr lang="fi-FI" sz="2600" dirty="0" err="1">
                <a:solidFill>
                  <a:srgbClr val="511C58"/>
                </a:solidFill>
                <a:ea typeface="+mn-lt"/>
                <a:cs typeface="+mn-lt"/>
              </a:rPr>
              <a:t>breach</a:t>
            </a:r>
            <a:endParaRPr lang="fi-FI" sz="2600" dirty="0">
              <a:solidFill>
                <a:srgbClr val="511C58"/>
              </a:solidFill>
              <a:ea typeface="+mn-lt"/>
              <a:cs typeface="+mn-lt"/>
            </a:endParaRPr>
          </a:p>
          <a:p>
            <a:pPr marL="0" indent="0">
              <a:lnSpc>
                <a:spcPct val="120000"/>
              </a:lnSpc>
              <a:buNone/>
            </a:pPr>
            <a:r>
              <a:rPr lang="fi-FI" sz="2600" dirty="0">
                <a:solidFill>
                  <a:srgbClr val="511C58"/>
                </a:solidFill>
                <a:ea typeface="+mn-lt"/>
                <a:cs typeface="+mn-lt"/>
              </a:rPr>
              <a:t>3) </a:t>
            </a:r>
            <a:r>
              <a:rPr lang="fi-FI" sz="2600" dirty="0" err="1">
                <a:solidFill>
                  <a:srgbClr val="511C58"/>
                </a:solidFill>
                <a:ea typeface="+mn-lt"/>
                <a:cs typeface="+mn-lt"/>
              </a:rPr>
              <a:t>Guarantees</a:t>
            </a:r>
            <a:r>
              <a:rPr lang="fi-FI" sz="2600" dirty="0">
                <a:solidFill>
                  <a:srgbClr val="511C58"/>
                </a:solidFill>
                <a:ea typeface="+mn-lt"/>
                <a:cs typeface="+mn-lt"/>
              </a:rPr>
              <a:t> </a:t>
            </a:r>
            <a:r>
              <a:rPr lang="fi-FI" sz="2600" dirty="0" err="1">
                <a:solidFill>
                  <a:srgbClr val="511C58"/>
                </a:solidFill>
                <a:ea typeface="+mn-lt"/>
                <a:cs typeface="+mn-lt"/>
              </a:rPr>
              <a:t>hold</a:t>
            </a:r>
            <a:r>
              <a:rPr lang="fi-FI" sz="2600" dirty="0">
                <a:solidFill>
                  <a:srgbClr val="511C58"/>
                </a:solidFill>
                <a:ea typeface="+mn-lt"/>
                <a:cs typeface="+mn-lt"/>
              </a:rPr>
              <a:t> on </a:t>
            </a:r>
            <a:r>
              <a:rPr lang="fi-FI" sz="2600" dirty="0" err="1">
                <a:solidFill>
                  <a:srgbClr val="511C58"/>
                </a:solidFill>
                <a:ea typeface="+mn-lt"/>
                <a:cs typeface="+mn-lt"/>
              </a:rPr>
              <a:t>also</a:t>
            </a:r>
            <a:r>
              <a:rPr lang="fi-FI" sz="2600" dirty="0">
                <a:solidFill>
                  <a:srgbClr val="511C58"/>
                </a:solidFill>
                <a:ea typeface="+mn-lt"/>
                <a:cs typeface="+mn-lt"/>
              </a:rPr>
              <a:t> for </a:t>
            </a:r>
            <a:r>
              <a:rPr lang="fi-FI" sz="2600" dirty="0" err="1">
                <a:solidFill>
                  <a:srgbClr val="511C58"/>
                </a:solidFill>
                <a:ea typeface="+mn-lt"/>
                <a:cs typeface="+mn-lt"/>
              </a:rPr>
              <a:t>future</a:t>
            </a:r>
            <a:r>
              <a:rPr lang="fi-FI" sz="2600" dirty="0">
                <a:solidFill>
                  <a:srgbClr val="511C58"/>
                </a:solidFill>
                <a:ea typeface="+mn-lt"/>
                <a:cs typeface="+mn-lt"/>
              </a:rPr>
              <a:t> </a:t>
            </a:r>
            <a:r>
              <a:rPr lang="fi-FI" sz="2600" dirty="0" err="1">
                <a:solidFill>
                  <a:srgbClr val="511C58"/>
                </a:solidFill>
                <a:ea typeface="+mn-lt"/>
                <a:cs typeface="+mn-lt"/>
              </a:rPr>
              <a:t>risks</a:t>
            </a:r>
            <a:endParaRPr lang="fi-FI" sz="2600" dirty="0">
              <a:solidFill>
                <a:srgbClr val="511C58"/>
              </a:solidFill>
              <a:ea typeface="+mn-lt"/>
              <a:cs typeface="+mn-lt"/>
            </a:endParaRPr>
          </a:p>
          <a:p>
            <a:pPr marL="0" indent="0">
              <a:lnSpc>
                <a:spcPct val="120000"/>
              </a:lnSpc>
              <a:buNone/>
            </a:pP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Strong</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privacy</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protection</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but</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always</a:t>
            </a:r>
            <a:r>
              <a:rPr lang="fi-FI" sz="2600" b="1" dirty="0">
                <a:solidFill>
                  <a:srgbClr val="511C58"/>
                </a:solidFill>
                <a:ea typeface="+mn-lt"/>
                <a:cs typeface="+mn-lt"/>
                <a:sym typeface="Wingdings" pitchFamily="2" charset="2"/>
              </a:rPr>
              <a:t> a </a:t>
            </a:r>
            <a:r>
              <a:rPr lang="fi-FI" sz="2600" b="1" dirty="0" err="1">
                <a:solidFill>
                  <a:srgbClr val="511C58"/>
                </a:solidFill>
                <a:ea typeface="+mn-lt"/>
                <a:cs typeface="+mn-lt"/>
                <a:sym typeface="Wingdings" pitchFamily="2" charset="2"/>
              </a:rPr>
              <a:t>tradeoff</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between</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privacy</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vs</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utility</a:t>
            </a:r>
            <a:r>
              <a:rPr lang="fi-FI" sz="2600" b="1" dirty="0">
                <a:solidFill>
                  <a:srgbClr val="511C58"/>
                </a:solidFill>
                <a:ea typeface="+mn-lt"/>
                <a:cs typeface="+mn-lt"/>
                <a:sym typeface="Wingdings" pitchFamily="2" charset="2"/>
              </a:rPr>
              <a:t>/</a:t>
            </a:r>
            <a:r>
              <a:rPr lang="fi-FI" sz="2600" b="1" dirty="0" err="1">
                <a:solidFill>
                  <a:srgbClr val="511C58"/>
                </a:solidFill>
                <a:ea typeface="+mn-lt"/>
                <a:cs typeface="+mn-lt"/>
                <a:sym typeface="Wingdings" pitchFamily="2" charset="2"/>
              </a:rPr>
              <a:t>accuracy</a:t>
            </a:r>
            <a:br>
              <a:rPr lang="fi-FI" sz="2600" b="1" dirty="0">
                <a:solidFill>
                  <a:srgbClr val="511C58"/>
                </a:solidFill>
                <a:ea typeface="+mn-lt"/>
                <a:cs typeface="+mn-lt"/>
                <a:sym typeface="Wingdings" pitchFamily="2" charset="2"/>
              </a:rPr>
            </a:b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Downsides</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technically</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challenging</a:t>
            </a:r>
            <a:r>
              <a:rPr lang="fi-FI" sz="2600" b="1" dirty="0">
                <a:solidFill>
                  <a:srgbClr val="511C58"/>
                </a:solidFill>
                <a:ea typeface="+mn-lt"/>
                <a:cs typeface="+mn-lt"/>
                <a:sym typeface="Wingdings" pitchFamily="2" charset="2"/>
              </a:rPr>
              <a:t>, </a:t>
            </a:r>
            <a:r>
              <a:rPr lang="fi-FI" sz="2600" b="1" dirty="0" err="1">
                <a:solidFill>
                  <a:srgbClr val="511C58"/>
                </a:solidFill>
                <a:ea typeface="+mn-lt"/>
                <a:cs typeface="+mn-lt"/>
                <a:sym typeface="Wingdings" pitchFamily="2" charset="2"/>
              </a:rPr>
              <a:t>requires</a:t>
            </a:r>
            <a:r>
              <a:rPr lang="fi-FI" sz="2600" b="1" dirty="0">
                <a:solidFill>
                  <a:srgbClr val="511C58"/>
                </a:solidFill>
                <a:ea typeface="+mn-lt"/>
                <a:cs typeface="+mn-lt"/>
                <a:sym typeface="Wingdings" pitchFamily="2" charset="2"/>
              </a:rPr>
              <a:t> a </a:t>
            </a:r>
            <a:r>
              <a:rPr lang="fi-FI" sz="2600" b="1" dirty="0" err="1">
                <a:solidFill>
                  <a:srgbClr val="511C58"/>
                </a:solidFill>
                <a:ea typeface="+mn-lt"/>
                <a:cs typeface="+mn-lt"/>
                <a:sym typeface="Wingdings" pitchFamily="2" charset="2"/>
              </a:rPr>
              <a:t>lot</a:t>
            </a:r>
            <a:r>
              <a:rPr lang="fi-FI" sz="2600" b="1" dirty="0">
                <a:solidFill>
                  <a:srgbClr val="511C58"/>
                </a:solidFill>
                <a:ea typeface="+mn-lt"/>
                <a:cs typeface="+mn-lt"/>
                <a:sym typeface="Wingdings" pitchFamily="2" charset="2"/>
              </a:rPr>
              <a:t> of </a:t>
            </a:r>
            <a:r>
              <a:rPr lang="fi-FI" sz="2600" b="1" dirty="0" err="1">
                <a:solidFill>
                  <a:srgbClr val="511C58"/>
                </a:solidFill>
                <a:ea typeface="+mn-lt"/>
                <a:cs typeface="+mn-lt"/>
                <a:sym typeface="Wingdings" pitchFamily="2" charset="2"/>
              </a:rPr>
              <a:t>expertise</a:t>
            </a:r>
            <a:br>
              <a:rPr lang="fi-FI" sz="2600" b="1" dirty="0">
                <a:solidFill>
                  <a:srgbClr val="511C58"/>
                </a:solidFill>
                <a:ea typeface="+mn-lt"/>
                <a:cs typeface="+mn-lt"/>
                <a:sym typeface="Wingdings" pitchFamily="2" charset="2"/>
              </a:rPr>
            </a:br>
            <a:br>
              <a:rPr lang="fi-FI" sz="2600" b="1" dirty="0">
                <a:solidFill>
                  <a:srgbClr val="511C58"/>
                </a:solidFill>
                <a:ea typeface="+mn-lt"/>
                <a:cs typeface="+mn-lt"/>
                <a:sym typeface="Wingdings" pitchFamily="2" charset="2"/>
              </a:rPr>
            </a:br>
            <a:r>
              <a:rPr lang="fi-FI" sz="2600" dirty="0">
                <a:solidFill>
                  <a:srgbClr val="511C58"/>
                </a:solidFill>
                <a:ea typeface="+mn-lt"/>
                <a:cs typeface="+mn-lt"/>
                <a:sym typeface="Wingdings" pitchFamily="2" charset="2"/>
              </a:rPr>
              <a:t>(Nieminen, 2022)</a:t>
            </a:r>
            <a:endParaRPr lang="fi-FI" sz="2600" dirty="0">
              <a:solidFill>
                <a:srgbClr val="511C58"/>
              </a:solidFill>
              <a:ea typeface="+mn-lt"/>
              <a:cs typeface="+mn-lt"/>
            </a:endParaRPr>
          </a:p>
        </p:txBody>
      </p:sp>
      <p:pic>
        <p:nvPicPr>
          <p:cNvPr id="4" name="Picture 3" descr="A picture containing background pattern&#10;&#10;Description automatically generated">
            <a:extLst>
              <a:ext uri="{FF2B5EF4-FFF2-40B4-BE49-F238E27FC236}">
                <a16:creationId xmlns:a16="http://schemas.microsoft.com/office/drawing/2014/main" id="{E506CCCA-DE15-1944-1C0F-7DE5D663D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340" y="2466149"/>
            <a:ext cx="4802659" cy="2412967"/>
          </a:xfrm>
          <a:prstGeom prst="rect">
            <a:avLst/>
          </a:prstGeom>
        </p:spPr>
      </p:pic>
    </p:spTree>
    <p:extLst>
      <p:ext uri="{BB962C8B-B14F-4D97-AF65-F5344CB8AC3E}">
        <p14:creationId xmlns:p14="http://schemas.microsoft.com/office/powerpoint/2010/main" val="101676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fontScale="47500" lnSpcReduction="200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2033D"/>
                </a:solidFill>
                <a:effectLst/>
                <a:uLnTx/>
                <a:uFillTx/>
                <a:latin typeface="Arial"/>
                <a:ea typeface="+mj-ea"/>
                <a:cs typeface="Arial"/>
              </a:rPr>
              <a:t>Current insights and results:</a:t>
            </a:r>
            <a:br>
              <a:rPr kumimoji="0" lang="fi-FI" sz="4800" b="1" i="0" u="none" strike="noStrike" kern="1200" cap="none" spc="0" normalizeH="0" baseline="0" noProof="0" dirty="0">
                <a:ln>
                  <a:noFill/>
                </a:ln>
                <a:solidFill>
                  <a:srgbClr val="42033D"/>
                </a:solidFill>
                <a:effectLst/>
                <a:uLnTx/>
                <a:uFillTx/>
                <a:latin typeface="Arial"/>
                <a:ea typeface="+mj-ea"/>
                <a:cs typeface="Arial"/>
              </a:rPr>
            </a:br>
            <a:r>
              <a:rPr kumimoji="0" lang="fi-FI" sz="4800" b="1" i="0" u="none" strike="noStrike" kern="1200" cap="none" spc="0" normalizeH="0" baseline="0" noProof="0" dirty="0" err="1">
                <a:ln>
                  <a:noFill/>
                </a:ln>
                <a:solidFill>
                  <a:srgbClr val="42033D"/>
                </a:solidFill>
                <a:effectLst/>
                <a:uLnTx/>
                <a:uFillTx/>
                <a:latin typeface="Arial"/>
                <a:ea typeface="+mj-ea"/>
                <a:cs typeface="Arial"/>
              </a:rPr>
              <a:t>Generating</a:t>
            </a:r>
            <a:r>
              <a:rPr kumimoji="0" lang="fi-FI" sz="4800" b="1" i="0" u="none" strike="noStrike" kern="1200" cap="none" spc="0" normalizeH="0" baseline="0" noProof="0" dirty="0">
                <a:ln>
                  <a:noFill/>
                </a:ln>
                <a:solidFill>
                  <a:srgbClr val="42033D"/>
                </a:solidFill>
                <a:effectLst/>
                <a:uLnTx/>
                <a:uFillTx/>
                <a:latin typeface="Arial"/>
                <a:ea typeface="+mj-ea"/>
                <a:cs typeface="Arial"/>
              </a:rPr>
              <a: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synthetic</a:t>
            </a:r>
            <a:r>
              <a:rPr kumimoji="0" lang="fi-FI" sz="4800" b="1" i="0" u="none" strike="noStrike" kern="1200" cap="none" spc="0" normalizeH="0" baseline="0" noProof="0" dirty="0">
                <a:ln>
                  <a:noFill/>
                </a:ln>
                <a:solidFill>
                  <a:srgbClr val="42033D"/>
                </a:solidFill>
                <a:effectLst/>
                <a:uLnTx/>
                <a:uFillTx/>
                <a:latin typeface="Arial"/>
                <a:ea typeface="+mj-ea"/>
                <a:cs typeface="Arial"/>
              </a:rPr>
              <a: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full-dose</a:t>
            </a:r>
            <a:r>
              <a:rPr kumimoji="0" lang="fi-FI" sz="4800" b="1" i="0" u="none" strike="noStrike" kern="1200" cap="none" spc="0" normalizeH="0" baseline="0" noProof="0" dirty="0">
                <a:ln>
                  <a:noFill/>
                </a:ln>
                <a:solidFill>
                  <a:srgbClr val="42033D"/>
                </a:solidFill>
                <a:effectLst/>
                <a:uLnTx/>
                <a:uFillTx/>
                <a:latin typeface="Arial"/>
                <a:ea typeface="+mj-ea"/>
                <a:cs typeface="Arial"/>
              </a:rPr>
              <a:t> PET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images</a:t>
            </a:r>
            <a:r>
              <a:rPr kumimoji="0" lang="fi-FI" sz="4800" b="1" i="0" u="none" strike="noStrike" kern="1200" cap="none" spc="0" normalizeH="0" baseline="0" noProof="0" dirty="0">
                <a:ln>
                  <a:noFill/>
                </a:ln>
                <a:solidFill>
                  <a:srgbClr val="42033D"/>
                </a:solidFill>
                <a:effectLst/>
                <a:uLnTx/>
                <a:uFillTx/>
                <a:latin typeface="Arial"/>
                <a:ea typeface="+mj-ea"/>
                <a:cs typeface="Arial"/>
              </a:rPr>
              <a: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from</a:t>
            </a:r>
            <a:r>
              <a:rPr kumimoji="0" lang="fi-FI" sz="4800" b="1" i="0" u="none" strike="noStrike" kern="1200" cap="none" spc="0" normalizeH="0" baseline="0" noProof="0" dirty="0">
                <a:ln>
                  <a:noFill/>
                </a:ln>
                <a:solidFill>
                  <a:srgbClr val="42033D"/>
                </a:solidFill>
                <a:effectLst/>
                <a:uLnTx/>
                <a:uFillTx/>
                <a:latin typeface="Arial"/>
                <a:ea typeface="+mj-ea"/>
                <a:cs typeface="Arial"/>
              </a:rPr>
              <a: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low-dose</a:t>
            </a:r>
            <a:r>
              <a:rPr kumimoji="0" lang="fi-FI" sz="4800" b="1" i="0" u="none" strike="noStrike" kern="1200" cap="none" spc="0" normalizeH="0" baseline="0" noProof="0" dirty="0">
                <a:ln>
                  <a:noFill/>
                </a:ln>
                <a:solidFill>
                  <a:srgbClr val="42033D"/>
                </a:solidFill>
                <a:effectLst/>
                <a:uLnTx/>
                <a:uFillTx/>
                <a:latin typeface="Arial"/>
                <a:ea typeface="+mj-ea"/>
                <a:cs typeface="Arial"/>
              </a:rPr>
              <a:t> </a:t>
            </a:r>
            <a:r>
              <a:rPr kumimoji="0" lang="fi-FI" sz="4800" b="1" i="0" u="none" strike="noStrike" kern="1200" cap="none" spc="0" normalizeH="0" baseline="0" noProof="0" dirty="0" err="1">
                <a:ln>
                  <a:noFill/>
                </a:ln>
                <a:solidFill>
                  <a:srgbClr val="42033D"/>
                </a:solidFill>
                <a:effectLst/>
                <a:uLnTx/>
                <a:uFillTx/>
                <a:latin typeface="Arial"/>
                <a:ea typeface="+mj-ea"/>
                <a:cs typeface="Arial"/>
              </a:rPr>
              <a:t>images</a:t>
            </a:r>
            <a:endPar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41657" y="1882415"/>
            <a:ext cx="4398383" cy="3975969"/>
          </a:xfrm>
        </p:spPr>
        <p:txBody>
          <a:bodyPr vert="horz" lIns="91440" tIns="45720" rIns="91440" bIns="45720" rtlCol="0" anchor="t">
            <a:normAutofit fontScale="92500" lnSpcReduction="10000"/>
          </a:bodyPr>
          <a:lstStyle/>
          <a:p>
            <a:pPr>
              <a:buFontTx/>
              <a:buChar char="-"/>
            </a:pPr>
            <a:r>
              <a:rPr lang="fi-FI" sz="2200" dirty="0" err="1">
                <a:solidFill>
                  <a:srgbClr val="42033D"/>
                </a:solidFill>
                <a:ea typeface="+mn-lt"/>
                <a:cs typeface="+mn-lt"/>
              </a:rPr>
              <a:t>Generating</a:t>
            </a:r>
            <a:r>
              <a:rPr lang="fi-FI" sz="2200" dirty="0">
                <a:solidFill>
                  <a:srgbClr val="42033D"/>
                </a:solidFill>
                <a:ea typeface="+mn-lt"/>
                <a:cs typeface="+mn-lt"/>
              </a:rPr>
              <a:t> </a:t>
            </a:r>
            <a:r>
              <a:rPr lang="fi-FI" sz="2200" dirty="0" err="1">
                <a:solidFill>
                  <a:srgbClr val="42033D"/>
                </a:solidFill>
                <a:ea typeface="+mn-lt"/>
                <a:cs typeface="+mn-lt"/>
              </a:rPr>
              <a:t>synthetic</a:t>
            </a:r>
            <a:r>
              <a:rPr lang="fi-FI" sz="2200" dirty="0">
                <a:solidFill>
                  <a:srgbClr val="42033D"/>
                </a:solidFill>
                <a:ea typeface="+mn-lt"/>
                <a:cs typeface="+mn-lt"/>
              </a:rPr>
              <a:t> </a:t>
            </a:r>
            <a:r>
              <a:rPr lang="fi-FI" sz="2200" dirty="0" err="1">
                <a:solidFill>
                  <a:srgbClr val="42033D"/>
                </a:solidFill>
                <a:ea typeface="+mn-lt"/>
                <a:cs typeface="+mn-lt"/>
              </a:rPr>
              <a:t>full-dose</a:t>
            </a:r>
            <a:r>
              <a:rPr lang="fi-FI" sz="2200" dirty="0">
                <a:solidFill>
                  <a:srgbClr val="42033D"/>
                </a:solidFill>
                <a:ea typeface="+mn-lt"/>
                <a:cs typeface="+mn-lt"/>
              </a:rPr>
              <a:t> PET </a:t>
            </a:r>
            <a:r>
              <a:rPr lang="fi-FI" sz="2200" dirty="0" err="1">
                <a:solidFill>
                  <a:srgbClr val="42033D"/>
                </a:solidFill>
                <a:ea typeface="+mn-lt"/>
                <a:cs typeface="+mn-lt"/>
              </a:rPr>
              <a:t>images</a:t>
            </a:r>
            <a:r>
              <a:rPr lang="fi-FI" sz="2200" dirty="0">
                <a:solidFill>
                  <a:srgbClr val="42033D"/>
                </a:solidFill>
                <a:ea typeface="+mn-lt"/>
                <a:cs typeface="+mn-lt"/>
              </a:rPr>
              <a:t> </a:t>
            </a:r>
            <a:r>
              <a:rPr lang="fi-FI" sz="2200" dirty="0" err="1">
                <a:solidFill>
                  <a:srgbClr val="42033D"/>
                </a:solidFill>
                <a:ea typeface="+mn-lt"/>
                <a:cs typeface="+mn-lt"/>
              </a:rPr>
              <a:t>from</a:t>
            </a:r>
            <a:r>
              <a:rPr lang="fi-FI" sz="2200" dirty="0">
                <a:solidFill>
                  <a:srgbClr val="42033D"/>
                </a:solidFill>
                <a:ea typeface="+mn-lt"/>
                <a:cs typeface="+mn-lt"/>
              </a:rPr>
              <a:t> </a:t>
            </a:r>
            <a:r>
              <a:rPr lang="fi-FI" sz="2200" dirty="0" err="1">
                <a:solidFill>
                  <a:srgbClr val="42033D"/>
                </a:solidFill>
                <a:ea typeface="+mn-lt"/>
                <a:cs typeface="+mn-lt"/>
              </a:rPr>
              <a:t>low-dose</a:t>
            </a:r>
            <a:r>
              <a:rPr lang="fi-FI" sz="2200" dirty="0">
                <a:solidFill>
                  <a:srgbClr val="42033D"/>
                </a:solidFill>
                <a:ea typeface="+mn-lt"/>
                <a:cs typeface="+mn-lt"/>
              </a:rPr>
              <a:t> </a:t>
            </a:r>
            <a:r>
              <a:rPr lang="fi-FI" sz="2200" dirty="0" err="1">
                <a:solidFill>
                  <a:srgbClr val="42033D"/>
                </a:solidFill>
                <a:ea typeface="+mn-lt"/>
                <a:cs typeface="+mn-lt"/>
              </a:rPr>
              <a:t>images</a:t>
            </a:r>
            <a:r>
              <a:rPr lang="fi-FI" sz="2200" dirty="0">
                <a:solidFill>
                  <a:srgbClr val="42033D"/>
                </a:solidFill>
                <a:ea typeface="+mn-lt"/>
                <a:cs typeface="+mn-lt"/>
              </a:rPr>
              <a:t>. </a:t>
            </a:r>
            <a:r>
              <a:rPr lang="fi-FI" sz="2200" dirty="0" err="1">
                <a:solidFill>
                  <a:srgbClr val="42033D"/>
                </a:solidFill>
                <a:ea typeface="+mn-lt"/>
                <a:cs typeface="+mn-lt"/>
              </a:rPr>
              <a:t>This</a:t>
            </a:r>
            <a:r>
              <a:rPr lang="fi-FI" sz="2200" dirty="0">
                <a:solidFill>
                  <a:srgbClr val="42033D"/>
                </a:solidFill>
                <a:ea typeface="+mn-lt"/>
                <a:cs typeface="+mn-lt"/>
              </a:rPr>
              <a:t> </a:t>
            </a:r>
            <a:r>
              <a:rPr lang="fi-FI" sz="2200" dirty="0" err="1">
                <a:solidFill>
                  <a:srgbClr val="42033D"/>
                </a:solidFill>
                <a:ea typeface="+mn-lt"/>
                <a:cs typeface="+mn-lt"/>
              </a:rPr>
              <a:t>reduces</a:t>
            </a:r>
            <a:r>
              <a:rPr lang="fi-FI" sz="2200" dirty="0">
                <a:solidFill>
                  <a:srgbClr val="42033D"/>
                </a:solidFill>
                <a:ea typeface="+mn-lt"/>
                <a:cs typeface="+mn-lt"/>
              </a:rPr>
              <a:t> </a:t>
            </a:r>
            <a:r>
              <a:rPr lang="fi-FI" sz="2200" dirty="0" err="1">
                <a:solidFill>
                  <a:srgbClr val="42033D"/>
                </a:solidFill>
                <a:ea typeface="+mn-lt"/>
                <a:cs typeface="+mn-lt"/>
              </a:rPr>
              <a:t>the</a:t>
            </a:r>
            <a:r>
              <a:rPr lang="fi-FI" sz="2200" dirty="0">
                <a:solidFill>
                  <a:srgbClr val="42033D"/>
                </a:solidFill>
                <a:ea typeface="+mn-lt"/>
                <a:cs typeface="+mn-lt"/>
              </a:rPr>
              <a:t> </a:t>
            </a:r>
            <a:r>
              <a:rPr lang="fi-FI" sz="2200" dirty="0" err="1">
                <a:solidFill>
                  <a:srgbClr val="42033D"/>
                </a:solidFill>
                <a:ea typeface="+mn-lt"/>
                <a:cs typeface="+mn-lt"/>
              </a:rPr>
              <a:t>burden</a:t>
            </a:r>
            <a:r>
              <a:rPr lang="fi-FI" sz="2200" dirty="0">
                <a:solidFill>
                  <a:srgbClr val="42033D"/>
                </a:solidFill>
                <a:ea typeface="+mn-lt"/>
                <a:cs typeface="+mn-lt"/>
              </a:rPr>
              <a:t> of </a:t>
            </a:r>
            <a:r>
              <a:rPr lang="en-GB" sz="2200" dirty="0">
                <a:solidFill>
                  <a:srgbClr val="42033D"/>
                </a:solidFill>
                <a:ea typeface="+mn-lt"/>
                <a:cs typeface="+mn-lt"/>
              </a:rPr>
              <a:t>r</a:t>
            </a:r>
            <a:r>
              <a:rPr lang="en-GB" sz="2200" dirty="0">
                <a:solidFill>
                  <a:srgbClr val="42033D"/>
                </a:solidFill>
              </a:rPr>
              <a:t>adiation exposure</a:t>
            </a:r>
            <a:r>
              <a:rPr lang="fi-FI" sz="2200" dirty="0">
                <a:solidFill>
                  <a:srgbClr val="42033D"/>
                </a:solidFill>
                <a:ea typeface="+mn-lt"/>
                <a:cs typeface="+mn-lt"/>
              </a:rPr>
              <a:t> on </a:t>
            </a:r>
            <a:r>
              <a:rPr lang="fi-FI" sz="2200" dirty="0" err="1">
                <a:solidFill>
                  <a:srgbClr val="42033D"/>
                </a:solidFill>
                <a:ea typeface="+mn-lt"/>
                <a:cs typeface="+mn-lt"/>
              </a:rPr>
              <a:t>patients</a:t>
            </a:r>
            <a:r>
              <a:rPr lang="en-GB" sz="2200" dirty="0">
                <a:solidFill>
                  <a:srgbClr val="42033D"/>
                </a:solidFill>
              </a:rPr>
              <a:t> resulting from the injection of radioactive tracers.</a:t>
            </a:r>
          </a:p>
          <a:p>
            <a:pPr>
              <a:buFontTx/>
              <a:buChar char="-"/>
            </a:pPr>
            <a:r>
              <a:rPr lang="en-GB" sz="2200" dirty="0">
                <a:solidFill>
                  <a:srgbClr val="340642"/>
                </a:solidFill>
              </a:rPr>
              <a:t>Using Pix2Pix, a conditional generative adversarial network (</a:t>
            </a:r>
            <a:r>
              <a:rPr lang="en-GB" sz="2200" dirty="0" err="1">
                <a:solidFill>
                  <a:srgbClr val="340642"/>
                </a:solidFill>
              </a:rPr>
              <a:t>cGAN</a:t>
            </a:r>
            <a:r>
              <a:rPr lang="en-GB" sz="2200" dirty="0">
                <a:solidFill>
                  <a:srgbClr val="340642"/>
                </a:solidFill>
              </a:rPr>
              <a:t>) that learns a mapping from input images to output images.</a:t>
            </a:r>
          </a:p>
          <a:p>
            <a:r>
              <a:rPr lang="fi-FI" sz="2200" dirty="0" err="1">
                <a:solidFill>
                  <a:srgbClr val="42033D"/>
                </a:solidFill>
                <a:ea typeface="+mn-lt"/>
                <a:cs typeface="+mn-lt"/>
              </a:rPr>
              <a:t>Jafari</a:t>
            </a:r>
            <a:r>
              <a:rPr lang="fi-FI" sz="2200" dirty="0">
                <a:solidFill>
                  <a:srgbClr val="42033D"/>
                </a:solidFill>
                <a:ea typeface="+mn-lt"/>
                <a:cs typeface="+mn-lt"/>
              </a:rPr>
              <a:t> </a:t>
            </a:r>
            <a:r>
              <a:rPr lang="fi-FI" sz="2200" dirty="0" err="1">
                <a:solidFill>
                  <a:srgbClr val="42033D"/>
                </a:solidFill>
                <a:ea typeface="+mn-lt"/>
                <a:cs typeface="+mn-lt"/>
              </a:rPr>
              <a:t>Tadi</a:t>
            </a:r>
            <a:r>
              <a:rPr lang="fi-FI" sz="2200" dirty="0">
                <a:solidFill>
                  <a:srgbClr val="42033D"/>
                </a:solidFill>
                <a:ea typeface="+mn-lt"/>
                <a:cs typeface="+mn-lt"/>
              </a:rPr>
              <a:t>, M. et al. (2022) </a:t>
            </a:r>
            <a:r>
              <a:rPr lang="fi-FI" sz="2200" dirty="0" err="1">
                <a:solidFill>
                  <a:srgbClr val="42033D"/>
                </a:solidFill>
                <a:latin typeface="Arial"/>
                <a:cs typeface="Arial"/>
              </a:rPr>
              <a:t>Generating</a:t>
            </a:r>
            <a:r>
              <a:rPr lang="fi-FI" sz="2200" dirty="0">
                <a:solidFill>
                  <a:srgbClr val="42033D"/>
                </a:solidFill>
                <a:latin typeface="Arial"/>
                <a:cs typeface="Arial"/>
              </a:rPr>
              <a:t> </a:t>
            </a:r>
            <a:r>
              <a:rPr lang="fi-FI" sz="2200" dirty="0" err="1">
                <a:solidFill>
                  <a:srgbClr val="42033D"/>
                </a:solidFill>
                <a:latin typeface="Arial"/>
                <a:cs typeface="Arial"/>
              </a:rPr>
              <a:t>synthetic</a:t>
            </a:r>
            <a:r>
              <a:rPr lang="fi-FI" sz="2200" dirty="0">
                <a:solidFill>
                  <a:srgbClr val="42033D"/>
                </a:solidFill>
                <a:latin typeface="Arial"/>
                <a:cs typeface="Arial"/>
              </a:rPr>
              <a:t> </a:t>
            </a:r>
            <a:r>
              <a:rPr lang="fi-FI" sz="2200" dirty="0" err="1">
                <a:solidFill>
                  <a:srgbClr val="42033D"/>
                </a:solidFill>
                <a:latin typeface="Arial"/>
                <a:cs typeface="Arial"/>
              </a:rPr>
              <a:t>full-dose</a:t>
            </a:r>
            <a:r>
              <a:rPr lang="fi-FI" sz="2200" dirty="0">
                <a:solidFill>
                  <a:srgbClr val="42033D"/>
                </a:solidFill>
                <a:latin typeface="Arial"/>
                <a:cs typeface="Arial"/>
              </a:rPr>
              <a:t> PET </a:t>
            </a:r>
            <a:r>
              <a:rPr lang="fi-FI" sz="2200" dirty="0" err="1">
                <a:solidFill>
                  <a:srgbClr val="42033D"/>
                </a:solidFill>
                <a:latin typeface="Arial"/>
                <a:cs typeface="Arial"/>
              </a:rPr>
              <a:t>images</a:t>
            </a:r>
            <a:r>
              <a:rPr lang="fi-FI" sz="2200" dirty="0">
                <a:solidFill>
                  <a:srgbClr val="42033D"/>
                </a:solidFill>
                <a:latin typeface="Arial"/>
                <a:cs typeface="Arial"/>
              </a:rPr>
              <a:t> </a:t>
            </a:r>
            <a:r>
              <a:rPr lang="fi-FI" sz="2200" dirty="0" err="1">
                <a:solidFill>
                  <a:srgbClr val="42033D"/>
                </a:solidFill>
                <a:latin typeface="Arial"/>
                <a:cs typeface="Arial"/>
              </a:rPr>
              <a:t>from</a:t>
            </a:r>
            <a:r>
              <a:rPr lang="fi-FI" sz="2200" dirty="0">
                <a:solidFill>
                  <a:srgbClr val="42033D"/>
                </a:solidFill>
                <a:latin typeface="Arial"/>
                <a:cs typeface="Arial"/>
              </a:rPr>
              <a:t> </a:t>
            </a:r>
            <a:r>
              <a:rPr lang="fi-FI" sz="2200" dirty="0" err="1">
                <a:solidFill>
                  <a:srgbClr val="42033D"/>
                </a:solidFill>
                <a:latin typeface="Arial"/>
                <a:cs typeface="Arial"/>
              </a:rPr>
              <a:t>low-dose</a:t>
            </a:r>
            <a:r>
              <a:rPr lang="fi-FI" sz="2200" dirty="0">
                <a:solidFill>
                  <a:srgbClr val="42033D"/>
                </a:solidFill>
                <a:latin typeface="Arial"/>
                <a:cs typeface="Arial"/>
              </a:rPr>
              <a:t> </a:t>
            </a:r>
            <a:r>
              <a:rPr lang="fi-FI" sz="2200" dirty="0" err="1">
                <a:solidFill>
                  <a:srgbClr val="42033D"/>
                </a:solidFill>
                <a:latin typeface="Arial"/>
                <a:cs typeface="Arial"/>
              </a:rPr>
              <a:t>images</a:t>
            </a:r>
            <a:r>
              <a:rPr lang="fi-FI" sz="2200" dirty="0">
                <a:solidFill>
                  <a:srgbClr val="42033D"/>
                </a:solidFill>
                <a:latin typeface="Arial"/>
                <a:cs typeface="Arial"/>
              </a:rPr>
              <a:t>. </a:t>
            </a:r>
            <a:r>
              <a:rPr lang="fi-FI" sz="2200" dirty="0">
                <a:solidFill>
                  <a:srgbClr val="42033D"/>
                </a:solidFill>
                <a:ea typeface="+mn-lt"/>
                <a:cs typeface="+mn-lt"/>
              </a:rPr>
              <a:t>To </a:t>
            </a:r>
            <a:r>
              <a:rPr lang="fi-FI" sz="2200" dirty="0" err="1">
                <a:solidFill>
                  <a:srgbClr val="42033D"/>
                </a:solidFill>
                <a:ea typeface="+mn-lt"/>
                <a:cs typeface="+mn-lt"/>
              </a:rPr>
              <a:t>be</a:t>
            </a:r>
            <a:r>
              <a:rPr lang="fi-FI" sz="2200" dirty="0">
                <a:solidFill>
                  <a:srgbClr val="42033D"/>
                </a:solidFill>
                <a:ea typeface="+mn-lt"/>
                <a:cs typeface="+mn-lt"/>
              </a:rPr>
              <a:t> </a:t>
            </a:r>
            <a:r>
              <a:rPr lang="fi-FI" sz="2200" dirty="0" err="1">
                <a:solidFill>
                  <a:srgbClr val="42033D"/>
                </a:solidFill>
                <a:ea typeface="+mn-lt"/>
                <a:cs typeface="+mn-lt"/>
              </a:rPr>
              <a:t>published</a:t>
            </a:r>
            <a:r>
              <a:rPr lang="fi-FI" sz="2200" dirty="0">
                <a:solidFill>
                  <a:srgbClr val="42033D"/>
                </a:solidFill>
                <a:ea typeface="+mn-lt"/>
                <a:cs typeface="+mn-lt"/>
              </a:rPr>
              <a:t>.</a:t>
            </a:r>
            <a:endParaRPr lang="en-GB" sz="2200" dirty="0">
              <a:solidFill>
                <a:srgbClr val="340642"/>
              </a:solidFill>
            </a:endParaRPr>
          </a:p>
          <a:p>
            <a:pPr>
              <a:buFontTx/>
              <a:buChar char="-"/>
            </a:pPr>
            <a:endParaRPr lang="en-GB" sz="2200" dirty="0">
              <a:solidFill>
                <a:srgbClr val="42033D"/>
              </a:solidFill>
            </a:endParaRPr>
          </a:p>
          <a:p>
            <a:pPr marL="0" indent="0">
              <a:buNone/>
            </a:pPr>
            <a:endParaRPr lang="fi-FI" sz="2200" b="1" dirty="0">
              <a:solidFill>
                <a:srgbClr val="42033D"/>
              </a:solidFill>
              <a:ea typeface="+mn-lt"/>
              <a:cs typeface="+mn-lt"/>
            </a:endParaRPr>
          </a:p>
          <a:p>
            <a:pPr marL="0" indent="0">
              <a:buNone/>
            </a:pPr>
            <a:endParaRPr lang="fi-FI" sz="2200" b="1" dirty="0">
              <a:solidFill>
                <a:srgbClr val="42033D"/>
              </a:solidFill>
              <a:ea typeface="+mn-lt"/>
              <a:cs typeface="+mn-lt"/>
            </a:endParaRPr>
          </a:p>
        </p:txBody>
      </p:sp>
      <p:pic>
        <p:nvPicPr>
          <p:cNvPr id="3" name="Picture 3" descr="A picture containing text, colorful&#10;&#10;Description automatically generated">
            <a:extLst>
              <a:ext uri="{FF2B5EF4-FFF2-40B4-BE49-F238E27FC236}">
                <a16:creationId xmlns:a16="http://schemas.microsoft.com/office/drawing/2014/main" id="{609D2420-E055-3827-916B-495B6417DD08}"/>
              </a:ext>
            </a:extLst>
          </p:cNvPr>
          <p:cNvPicPr>
            <a:picLocks noChangeAspect="1"/>
          </p:cNvPicPr>
          <p:nvPr/>
        </p:nvPicPr>
        <p:blipFill>
          <a:blip r:embed="rId5"/>
          <a:stretch>
            <a:fillRect/>
          </a:stretch>
        </p:blipFill>
        <p:spPr>
          <a:xfrm>
            <a:off x="7861300" y="1431465"/>
            <a:ext cx="3859741" cy="2814088"/>
          </a:xfrm>
          <a:prstGeom prst="rect">
            <a:avLst/>
          </a:prstGeom>
        </p:spPr>
      </p:pic>
      <p:sp>
        <p:nvSpPr>
          <p:cNvPr id="4" name="TextBox 3">
            <a:extLst>
              <a:ext uri="{FF2B5EF4-FFF2-40B4-BE49-F238E27FC236}">
                <a16:creationId xmlns:a16="http://schemas.microsoft.com/office/drawing/2014/main" id="{2EF00F64-C2E1-0611-9A13-F0B693F1E62A}"/>
              </a:ext>
            </a:extLst>
          </p:cNvPr>
          <p:cNvSpPr txBox="1"/>
          <p:nvPr/>
        </p:nvSpPr>
        <p:spPr>
          <a:xfrm>
            <a:off x="8101541" y="4106419"/>
            <a:ext cx="36195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Synthetic full dose images predicted from low dose input images in three patients (with different resampled LM data) using 2.5D Pix2Pix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srgbClr val="42033D"/>
                </a:solidFill>
                <a:effectLst/>
                <a:uLnTx/>
                <a:uFillTx/>
                <a:latin typeface="Arial" panose="020B0604020202020204"/>
                <a:ea typeface="+mn-lt"/>
                <a:cs typeface="Arial" panose="020B0604020202020204"/>
              </a:rPr>
              <a:t>Jafari</a:t>
            </a:r>
            <a:r>
              <a:rPr kumimoji="0" lang="fi-FI"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 </a:t>
            </a:r>
            <a:r>
              <a:rPr kumimoji="0" lang="fi-FI" sz="1400" b="0" i="0" u="none" strike="noStrike" kern="1200" cap="none" spc="0" normalizeH="0" baseline="0" noProof="0" dirty="0" err="1">
                <a:ln>
                  <a:noFill/>
                </a:ln>
                <a:solidFill>
                  <a:srgbClr val="42033D"/>
                </a:solidFill>
                <a:effectLst/>
                <a:uLnTx/>
                <a:uFillTx/>
                <a:latin typeface="Arial" panose="020B0604020202020204"/>
                <a:ea typeface="+mn-lt"/>
                <a:cs typeface="Arial" panose="020B0604020202020204"/>
              </a:rPr>
              <a:t>Tadi</a:t>
            </a:r>
            <a:r>
              <a:rPr kumimoji="0" lang="fi-FI"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 M. et al. (2022)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Generating</a:t>
            </a:r>
            <a:r>
              <a:rPr kumimoji="0" lang="fi-FI" sz="1400" b="0" i="0" u="none" strike="noStrike" kern="1200" cap="none" spc="0" normalizeH="0" baseline="0" noProof="0" dirty="0">
                <a:ln>
                  <a:noFill/>
                </a:ln>
                <a:solidFill>
                  <a:srgbClr val="42033D"/>
                </a:solidFill>
                <a:effectLst/>
                <a:uLnTx/>
                <a:uFillTx/>
                <a:latin typeface="Arial"/>
                <a:ea typeface="+mn-ea"/>
                <a:cs typeface="Arial"/>
              </a:rPr>
              <a: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synthetic</a:t>
            </a:r>
            <a:r>
              <a:rPr kumimoji="0" lang="fi-FI" sz="1400" b="0" i="0" u="none" strike="noStrike" kern="1200" cap="none" spc="0" normalizeH="0" baseline="0" noProof="0" dirty="0">
                <a:ln>
                  <a:noFill/>
                </a:ln>
                <a:solidFill>
                  <a:srgbClr val="42033D"/>
                </a:solidFill>
                <a:effectLst/>
                <a:uLnTx/>
                <a:uFillTx/>
                <a:latin typeface="Arial"/>
                <a:ea typeface="+mn-ea"/>
                <a:cs typeface="Arial"/>
              </a:rPr>
              <a: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full-dose</a:t>
            </a:r>
            <a:r>
              <a:rPr kumimoji="0" lang="fi-FI" sz="1400" b="0" i="0" u="none" strike="noStrike" kern="1200" cap="none" spc="0" normalizeH="0" baseline="0" noProof="0" dirty="0">
                <a:ln>
                  <a:noFill/>
                </a:ln>
                <a:solidFill>
                  <a:srgbClr val="42033D"/>
                </a:solidFill>
                <a:effectLst/>
                <a:uLnTx/>
                <a:uFillTx/>
                <a:latin typeface="Arial"/>
                <a:ea typeface="+mn-ea"/>
                <a:cs typeface="Arial"/>
              </a:rPr>
              <a:t> PET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images</a:t>
            </a:r>
            <a:r>
              <a:rPr kumimoji="0" lang="fi-FI" sz="1400" b="0" i="0" u="none" strike="noStrike" kern="1200" cap="none" spc="0" normalizeH="0" baseline="0" noProof="0" dirty="0">
                <a:ln>
                  <a:noFill/>
                </a:ln>
                <a:solidFill>
                  <a:srgbClr val="42033D"/>
                </a:solidFill>
                <a:effectLst/>
                <a:uLnTx/>
                <a:uFillTx/>
                <a:latin typeface="Arial"/>
                <a:ea typeface="+mn-ea"/>
                <a:cs typeface="Arial"/>
              </a:rPr>
              <a: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from</a:t>
            </a:r>
            <a:r>
              <a:rPr kumimoji="0" lang="fi-FI" sz="1400" b="0" i="0" u="none" strike="noStrike" kern="1200" cap="none" spc="0" normalizeH="0" baseline="0" noProof="0" dirty="0">
                <a:ln>
                  <a:noFill/>
                </a:ln>
                <a:solidFill>
                  <a:srgbClr val="42033D"/>
                </a:solidFill>
                <a:effectLst/>
                <a:uLnTx/>
                <a:uFillTx/>
                <a:latin typeface="Arial"/>
                <a:ea typeface="+mn-ea"/>
                <a:cs typeface="Arial"/>
              </a:rPr>
              <a: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low-dose</a:t>
            </a:r>
            <a:r>
              <a:rPr kumimoji="0" lang="fi-FI" sz="1400" b="0" i="0" u="none" strike="noStrike" kern="1200" cap="none" spc="0" normalizeH="0" baseline="0" noProof="0" dirty="0">
                <a:ln>
                  <a:noFill/>
                </a:ln>
                <a:solidFill>
                  <a:srgbClr val="42033D"/>
                </a:solidFill>
                <a:effectLst/>
                <a:uLnTx/>
                <a:uFillTx/>
                <a:latin typeface="Arial"/>
                <a:ea typeface="+mn-ea"/>
                <a:cs typeface="Arial"/>
              </a:rPr>
              <a:t> </a:t>
            </a:r>
            <a:r>
              <a:rPr kumimoji="0" lang="fi-FI" sz="1400" b="0" i="0" u="none" strike="noStrike" kern="1200" cap="none" spc="0" normalizeH="0" baseline="0" noProof="0" dirty="0" err="1">
                <a:ln>
                  <a:noFill/>
                </a:ln>
                <a:solidFill>
                  <a:srgbClr val="42033D"/>
                </a:solidFill>
                <a:effectLst/>
                <a:uLnTx/>
                <a:uFillTx/>
                <a:latin typeface="Arial"/>
                <a:ea typeface="+mn-ea"/>
                <a:cs typeface="Arial"/>
              </a:rPr>
              <a:t>images</a:t>
            </a:r>
            <a:endParaRPr kumimoji="0" lang="fi-FI" sz="1400" b="0" i="0" u="none" strike="noStrike" kern="1200" cap="none" spc="0" normalizeH="0" baseline="0" noProof="0" dirty="0">
              <a:ln>
                <a:noFill/>
              </a:ln>
              <a:solidFill>
                <a:srgbClr val="42033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To </a:t>
            </a:r>
            <a:r>
              <a:rPr kumimoji="0" lang="fi-FI" sz="1400" b="0" i="0" u="none" strike="noStrike" kern="1200" cap="none" spc="0" normalizeH="0" baseline="0" noProof="0" dirty="0" err="1">
                <a:ln>
                  <a:noFill/>
                </a:ln>
                <a:solidFill>
                  <a:srgbClr val="42033D"/>
                </a:solidFill>
                <a:effectLst/>
                <a:uLnTx/>
                <a:uFillTx/>
                <a:latin typeface="Arial" panose="020B0604020202020204"/>
                <a:ea typeface="+mn-lt"/>
                <a:cs typeface="Arial" panose="020B0604020202020204"/>
              </a:rPr>
              <a:t>be</a:t>
            </a:r>
            <a:r>
              <a:rPr kumimoji="0" lang="fi-FI"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 </a:t>
            </a:r>
            <a:r>
              <a:rPr kumimoji="0" lang="fi-FI" sz="1400" b="0" i="0" u="none" strike="noStrike" kern="1200" cap="none" spc="0" normalizeH="0" baseline="0" noProof="0" dirty="0" err="1">
                <a:ln>
                  <a:noFill/>
                </a:ln>
                <a:solidFill>
                  <a:srgbClr val="42033D"/>
                </a:solidFill>
                <a:effectLst/>
                <a:uLnTx/>
                <a:uFillTx/>
                <a:latin typeface="Arial" panose="020B0604020202020204"/>
                <a:ea typeface="+mn-lt"/>
                <a:cs typeface="Arial" panose="020B0604020202020204"/>
              </a:rPr>
              <a:t>published</a:t>
            </a:r>
            <a:r>
              <a:rPr kumimoji="0" lang="fi-FI" sz="1400" b="0" i="0" u="none" strike="noStrike" kern="1200" cap="none" spc="0" normalizeH="0" baseline="0" noProof="0" dirty="0">
                <a:ln>
                  <a:noFill/>
                </a:ln>
                <a:solidFill>
                  <a:srgbClr val="42033D"/>
                </a:solidFill>
                <a:effectLst/>
                <a:uLnTx/>
                <a:uFillTx/>
                <a:latin typeface="Arial" panose="020B0604020202020204"/>
                <a:ea typeface="+mn-lt"/>
                <a:cs typeface="Arial" panose="020B0604020202020204"/>
              </a:rPr>
              <a:t>.</a:t>
            </a:r>
            <a:endParaRPr kumimoji="0" lang="fi-FI" sz="1400" b="0" i="0" u="none" strike="noStrike" kern="1200" cap="none" spc="0" normalizeH="0" baseline="0" noProof="0" dirty="0">
              <a:ln>
                <a:noFill/>
              </a:ln>
              <a:solidFill>
                <a:srgbClr val="42033D"/>
              </a:solidFill>
              <a:effectLst/>
              <a:uLnTx/>
              <a:uFillTx/>
              <a:latin typeface="Arial" panose="020B0604020202020204"/>
              <a:ea typeface="+mn-ea"/>
              <a:cs typeface="Arial"/>
            </a:endParaRPr>
          </a:p>
        </p:txBody>
      </p:sp>
      <p:pic>
        <p:nvPicPr>
          <p:cNvPr id="6" name="Picture 5">
            <a:extLst>
              <a:ext uri="{FF2B5EF4-FFF2-40B4-BE49-F238E27FC236}">
                <a16:creationId xmlns:a16="http://schemas.microsoft.com/office/drawing/2014/main" id="{5DED0BC1-6C01-1F0E-27C1-44B453052964}"/>
              </a:ext>
            </a:extLst>
          </p:cNvPr>
          <p:cNvPicPr>
            <a:picLocks noChangeAspect="1"/>
          </p:cNvPicPr>
          <p:nvPr/>
        </p:nvPicPr>
        <p:blipFill>
          <a:blip r:embed="rId6"/>
          <a:stretch>
            <a:fillRect/>
          </a:stretch>
        </p:blipFill>
        <p:spPr>
          <a:xfrm>
            <a:off x="5640040" y="3471249"/>
            <a:ext cx="2278395" cy="3262247"/>
          </a:xfrm>
          <a:prstGeom prst="rect">
            <a:avLst/>
          </a:prstGeom>
        </p:spPr>
      </p:pic>
    </p:spTree>
    <p:extLst>
      <p:ext uri="{BB962C8B-B14F-4D97-AF65-F5344CB8AC3E}">
        <p14:creationId xmlns:p14="http://schemas.microsoft.com/office/powerpoint/2010/main" val="373560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6F56F08E-22B3-4A02-8A61-1DB88FCC1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055" y="6011686"/>
            <a:ext cx="1463684" cy="591103"/>
          </a:xfrm>
          <a:prstGeom prst="rect">
            <a:avLst/>
          </a:prstGeom>
        </p:spPr>
      </p:pic>
      <p:pic>
        <p:nvPicPr>
          <p:cNvPr id="12" name="Picture 11">
            <a:extLst>
              <a:ext uri="{FF2B5EF4-FFF2-40B4-BE49-F238E27FC236}">
                <a16:creationId xmlns:a16="http://schemas.microsoft.com/office/drawing/2014/main" id="{2C47360A-5712-4E7D-B7D4-4ED55FD472F8}"/>
              </a:ext>
            </a:extLst>
          </p:cNvPr>
          <p:cNvPicPr>
            <a:picLocks noChangeAspect="1"/>
          </p:cNvPicPr>
          <p:nvPr/>
        </p:nvPicPr>
        <p:blipFill rotWithShape="1">
          <a:blip r:embed="rId4"/>
          <a:srcRect t="17151" b="17151"/>
          <a:stretch/>
        </p:blipFill>
        <p:spPr>
          <a:xfrm>
            <a:off x="412013" y="5858385"/>
            <a:ext cx="1332029" cy="875111"/>
          </a:xfrm>
          <a:prstGeom prst="rect">
            <a:avLst/>
          </a:prstGeom>
        </p:spPr>
      </p:pic>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42033D"/>
                </a:solidFill>
                <a:effectLst/>
                <a:uLnTx/>
                <a:uFillTx/>
                <a:latin typeface="Arial"/>
                <a:ea typeface="+mj-ea"/>
                <a:cs typeface="Arial"/>
              </a:rPr>
              <a:t>Ethical and regulative problems</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9" name="Sisällön paikkamerkki 3">
            <a:extLst>
              <a:ext uri="{FF2B5EF4-FFF2-40B4-BE49-F238E27FC236}">
                <a16:creationId xmlns:a16="http://schemas.microsoft.com/office/drawing/2014/main" id="{E2F92FE9-0D92-4DAF-BAB5-4D9EA117ADA0}"/>
              </a:ext>
            </a:extLst>
          </p:cNvPr>
          <p:cNvSpPr>
            <a:spLocks noGrp="1"/>
          </p:cNvSpPr>
          <p:nvPr>
            <p:ph idx="1"/>
          </p:nvPr>
        </p:nvSpPr>
        <p:spPr>
          <a:xfrm>
            <a:off x="1241657" y="1882416"/>
            <a:ext cx="9751691" cy="3832994"/>
          </a:xfrm>
        </p:spPr>
        <p:txBody>
          <a:bodyPr vert="horz" lIns="91440" tIns="45720" rIns="91440" bIns="45720" rtlCol="0" anchor="t">
            <a:normAutofit fontScale="85000" lnSpcReduction="20000"/>
          </a:bodyPr>
          <a:lstStyle/>
          <a:p>
            <a:pPr marL="0" indent="0">
              <a:lnSpc>
                <a:spcPct val="120000"/>
              </a:lnSpc>
              <a:buNone/>
            </a:pPr>
            <a:r>
              <a:rPr lang="fi-FI" sz="1800" b="1" dirty="0">
                <a:solidFill>
                  <a:srgbClr val="42033D"/>
                </a:solidFill>
              </a:rPr>
              <a:t>- </a:t>
            </a:r>
            <a:r>
              <a:rPr lang="fi-FI" sz="1800" b="1" dirty="0" err="1">
                <a:solidFill>
                  <a:srgbClr val="42033D"/>
                </a:solidFill>
              </a:rPr>
              <a:t>Regulative</a:t>
            </a:r>
            <a:r>
              <a:rPr lang="fi-FI" sz="1800" b="1" dirty="0">
                <a:solidFill>
                  <a:srgbClr val="42033D"/>
                </a:solidFill>
              </a:rPr>
              <a:t>: </a:t>
            </a:r>
            <a:r>
              <a:rPr lang="fi-FI" sz="1800" dirty="0">
                <a:solidFill>
                  <a:srgbClr val="340642"/>
                </a:solidFill>
                <a:ea typeface="+mn-lt"/>
                <a:cs typeface="+mn-lt"/>
              </a:rPr>
              <a:t>in Finland, </a:t>
            </a:r>
            <a:r>
              <a:rPr lang="fi-FI" sz="1800" dirty="0" err="1">
                <a:solidFill>
                  <a:srgbClr val="340642"/>
                </a:solidFill>
                <a:ea typeface="+mn-lt"/>
                <a:cs typeface="+mn-lt"/>
              </a:rPr>
              <a:t>the</a:t>
            </a:r>
            <a:r>
              <a:rPr lang="fi-FI" sz="1800" dirty="0">
                <a:solidFill>
                  <a:srgbClr val="340642"/>
                </a:solidFill>
                <a:ea typeface="+mn-lt"/>
                <a:cs typeface="+mn-lt"/>
              </a:rPr>
              <a:t> </a:t>
            </a:r>
            <a:r>
              <a:rPr lang="fi-FI" sz="1800" dirty="0" err="1">
                <a:solidFill>
                  <a:srgbClr val="340642"/>
                </a:solidFill>
                <a:ea typeface="+mn-lt"/>
                <a:cs typeface="+mn-lt"/>
              </a:rPr>
              <a:t>use</a:t>
            </a:r>
            <a:r>
              <a:rPr lang="fi-FI" sz="1800" dirty="0">
                <a:solidFill>
                  <a:srgbClr val="340642"/>
                </a:solidFill>
                <a:ea typeface="+mn-lt"/>
                <a:cs typeface="+mn-lt"/>
              </a:rPr>
              <a:t> of </a:t>
            </a:r>
            <a:r>
              <a:rPr lang="fi-FI" sz="1800" dirty="0" err="1">
                <a:solidFill>
                  <a:srgbClr val="340642"/>
                </a:solidFill>
                <a:ea typeface="+mn-lt"/>
                <a:cs typeface="+mn-lt"/>
              </a:rPr>
              <a:t>health</a:t>
            </a:r>
            <a:r>
              <a:rPr lang="fi-FI" sz="1800" dirty="0">
                <a:solidFill>
                  <a:srgbClr val="340642"/>
                </a:solidFill>
                <a:ea typeface="+mn-lt"/>
                <a:cs typeface="+mn-lt"/>
              </a:rPr>
              <a:t> data is </a:t>
            </a:r>
            <a:r>
              <a:rPr lang="fi-FI" sz="1800" dirty="0" err="1">
                <a:solidFill>
                  <a:srgbClr val="340642"/>
                </a:solidFill>
                <a:ea typeface="+mn-lt"/>
                <a:cs typeface="+mn-lt"/>
              </a:rPr>
              <a:t>regulated</a:t>
            </a:r>
            <a:r>
              <a:rPr lang="fi-FI" sz="1800" dirty="0">
                <a:solidFill>
                  <a:srgbClr val="340642"/>
                </a:solidFill>
                <a:ea typeface="+mn-lt"/>
                <a:cs typeface="+mn-lt"/>
              </a:rPr>
              <a:t> inter </a:t>
            </a:r>
            <a:r>
              <a:rPr lang="fi-FI" sz="1800" dirty="0" err="1">
                <a:solidFill>
                  <a:srgbClr val="340642"/>
                </a:solidFill>
                <a:ea typeface="+mn-lt"/>
                <a:cs typeface="+mn-lt"/>
              </a:rPr>
              <a:t>alia</a:t>
            </a:r>
            <a:r>
              <a:rPr lang="fi-FI" sz="1800" dirty="0">
                <a:solidFill>
                  <a:srgbClr val="340642"/>
                </a:solidFill>
                <a:ea typeface="+mn-lt"/>
                <a:cs typeface="+mn-lt"/>
              </a:rPr>
              <a:t> </a:t>
            </a:r>
            <a:r>
              <a:rPr lang="fi-FI" sz="1800" dirty="0" err="1">
                <a:solidFill>
                  <a:srgbClr val="340642"/>
                </a:solidFill>
                <a:ea typeface="+mn-lt"/>
                <a:cs typeface="+mn-lt"/>
              </a:rPr>
              <a:t>by</a:t>
            </a:r>
            <a:r>
              <a:rPr lang="fi-FI" sz="1800" dirty="0">
                <a:solidFill>
                  <a:srgbClr val="340642"/>
                </a:solidFill>
                <a:ea typeface="+mn-lt"/>
                <a:cs typeface="+mn-lt"/>
              </a:rPr>
              <a:t> </a:t>
            </a:r>
            <a:r>
              <a:rPr lang="fi-FI" sz="1800" dirty="0" err="1">
                <a:solidFill>
                  <a:srgbClr val="340642"/>
                </a:solidFill>
                <a:ea typeface="+mn-lt"/>
                <a:cs typeface="+mn-lt"/>
              </a:rPr>
              <a:t>the</a:t>
            </a:r>
            <a:r>
              <a:rPr lang="fi-FI" sz="1800" dirty="0">
                <a:solidFill>
                  <a:srgbClr val="340642"/>
                </a:solidFill>
                <a:ea typeface="+mn-lt"/>
                <a:cs typeface="+mn-lt"/>
              </a:rPr>
              <a:t> National Data </a:t>
            </a:r>
            <a:r>
              <a:rPr lang="fi-FI" sz="1800" dirty="0" err="1">
                <a:solidFill>
                  <a:srgbClr val="340642"/>
                </a:solidFill>
                <a:ea typeface="+mn-lt"/>
                <a:cs typeface="+mn-lt"/>
              </a:rPr>
              <a:t>Protection</a:t>
            </a:r>
            <a:r>
              <a:rPr lang="fi-FI" sz="1800" dirty="0">
                <a:solidFill>
                  <a:srgbClr val="340642"/>
                </a:solidFill>
                <a:ea typeface="+mn-lt"/>
                <a:cs typeface="+mn-lt"/>
              </a:rPr>
              <a:t> Act, </a:t>
            </a:r>
            <a:r>
              <a:rPr lang="fi-FI" sz="1800" dirty="0" err="1">
                <a:solidFill>
                  <a:srgbClr val="340642"/>
                </a:solidFill>
                <a:ea typeface="+mn-lt"/>
                <a:cs typeface="+mn-lt"/>
              </a:rPr>
              <a:t>the</a:t>
            </a:r>
            <a:r>
              <a:rPr lang="fi-FI" sz="1800" dirty="0">
                <a:solidFill>
                  <a:srgbClr val="340642"/>
                </a:solidFill>
                <a:ea typeface="+mn-lt"/>
                <a:cs typeface="+mn-lt"/>
              </a:rPr>
              <a:t> EU Data </a:t>
            </a:r>
            <a:r>
              <a:rPr lang="fi-FI" sz="1800" dirty="0" err="1">
                <a:solidFill>
                  <a:srgbClr val="340642"/>
                </a:solidFill>
                <a:ea typeface="+mn-lt"/>
                <a:cs typeface="+mn-lt"/>
              </a:rPr>
              <a:t>Protection</a:t>
            </a:r>
            <a:r>
              <a:rPr lang="fi-FI" sz="1800" dirty="0">
                <a:solidFill>
                  <a:srgbClr val="340642"/>
                </a:solidFill>
                <a:ea typeface="+mn-lt"/>
                <a:cs typeface="+mn-lt"/>
              </a:rPr>
              <a:t> </a:t>
            </a:r>
            <a:r>
              <a:rPr lang="fi-FI" sz="1800" dirty="0" err="1">
                <a:solidFill>
                  <a:srgbClr val="340642"/>
                </a:solidFill>
                <a:ea typeface="+mn-lt"/>
                <a:cs typeface="+mn-lt"/>
              </a:rPr>
              <a:t>Regulation</a:t>
            </a:r>
            <a:r>
              <a:rPr lang="fi-FI" sz="1800" dirty="0">
                <a:solidFill>
                  <a:srgbClr val="340642"/>
                </a:solidFill>
                <a:ea typeface="+mn-lt"/>
                <a:cs typeface="+mn-lt"/>
              </a:rPr>
              <a:t> (GDPR) and </a:t>
            </a:r>
            <a:r>
              <a:rPr lang="fi-FI" sz="1800" dirty="0" err="1">
                <a:solidFill>
                  <a:srgbClr val="340642"/>
                </a:solidFill>
                <a:ea typeface="+mn-lt"/>
                <a:cs typeface="+mn-lt"/>
              </a:rPr>
              <a:t>the</a:t>
            </a:r>
            <a:r>
              <a:rPr lang="fi-FI" sz="1800" dirty="0">
                <a:solidFill>
                  <a:srgbClr val="340642"/>
                </a:solidFill>
                <a:ea typeface="+mn-lt"/>
                <a:cs typeface="+mn-lt"/>
              </a:rPr>
              <a:t> Act on </a:t>
            </a:r>
            <a:r>
              <a:rPr lang="fi-FI" sz="1800" dirty="0" err="1">
                <a:solidFill>
                  <a:srgbClr val="340642"/>
                </a:solidFill>
                <a:ea typeface="+mn-lt"/>
                <a:cs typeface="+mn-lt"/>
              </a:rPr>
              <a:t>the</a:t>
            </a:r>
            <a:r>
              <a:rPr lang="fi-FI" sz="1800" dirty="0">
                <a:solidFill>
                  <a:srgbClr val="340642"/>
                </a:solidFill>
                <a:ea typeface="+mn-lt"/>
                <a:cs typeface="+mn-lt"/>
              </a:rPr>
              <a:t> </a:t>
            </a:r>
            <a:r>
              <a:rPr lang="fi-FI" sz="1800" dirty="0" err="1">
                <a:solidFill>
                  <a:srgbClr val="340642"/>
                </a:solidFill>
                <a:ea typeface="+mn-lt"/>
                <a:cs typeface="+mn-lt"/>
              </a:rPr>
              <a:t>Secondary</a:t>
            </a:r>
            <a:r>
              <a:rPr lang="fi-FI" sz="1800" dirty="0">
                <a:solidFill>
                  <a:srgbClr val="340642"/>
                </a:solidFill>
                <a:ea typeface="+mn-lt"/>
                <a:cs typeface="+mn-lt"/>
              </a:rPr>
              <a:t> </a:t>
            </a:r>
            <a:r>
              <a:rPr lang="fi-FI" sz="1800" dirty="0" err="1">
                <a:solidFill>
                  <a:srgbClr val="340642"/>
                </a:solidFill>
                <a:ea typeface="+mn-lt"/>
                <a:cs typeface="+mn-lt"/>
              </a:rPr>
              <a:t>Use</a:t>
            </a:r>
            <a:r>
              <a:rPr lang="fi-FI" sz="1800" dirty="0">
                <a:solidFill>
                  <a:srgbClr val="340642"/>
                </a:solidFill>
                <a:ea typeface="+mn-lt"/>
                <a:cs typeface="+mn-lt"/>
              </a:rPr>
              <a:t> of </a:t>
            </a:r>
            <a:r>
              <a:rPr lang="fi-FI" sz="1800" dirty="0" err="1">
                <a:solidFill>
                  <a:srgbClr val="340642"/>
                </a:solidFill>
                <a:ea typeface="+mn-lt"/>
                <a:cs typeface="+mn-lt"/>
              </a:rPr>
              <a:t>Social</a:t>
            </a:r>
            <a:r>
              <a:rPr lang="fi-FI" sz="1800" dirty="0">
                <a:solidFill>
                  <a:srgbClr val="340642"/>
                </a:solidFill>
                <a:ea typeface="+mn-lt"/>
                <a:cs typeface="+mn-lt"/>
              </a:rPr>
              <a:t> and Health</a:t>
            </a:r>
            <a:endParaRPr lang="fi-FI" sz="1800" dirty="0">
              <a:solidFill>
                <a:srgbClr val="42033D"/>
              </a:solidFill>
              <a:ea typeface="+mn-lt"/>
              <a:cs typeface="+mn-lt"/>
            </a:endParaRPr>
          </a:p>
          <a:p>
            <a:pPr marL="0" indent="0">
              <a:lnSpc>
                <a:spcPct val="120000"/>
              </a:lnSpc>
              <a:buNone/>
            </a:pPr>
            <a:r>
              <a:rPr lang="fi-FI" sz="1800" dirty="0">
                <a:solidFill>
                  <a:srgbClr val="42033D"/>
                </a:solidFill>
                <a:ea typeface="+mn-lt"/>
                <a:cs typeface="+mn-lt"/>
              </a:rPr>
              <a:t>- </a:t>
            </a:r>
            <a:r>
              <a:rPr lang="fi-FI" sz="1800" dirty="0" err="1">
                <a:solidFill>
                  <a:srgbClr val="340642"/>
                </a:solidFill>
                <a:ea typeface="+mn-lt"/>
                <a:cs typeface="+mn-lt"/>
              </a:rPr>
              <a:t>Compliance</a:t>
            </a:r>
            <a:r>
              <a:rPr lang="fi-FI" sz="1800" dirty="0">
                <a:solidFill>
                  <a:srgbClr val="340642"/>
                </a:solidFill>
                <a:ea typeface="+mn-lt"/>
                <a:cs typeface="+mn-lt"/>
              </a:rPr>
              <a:t> </a:t>
            </a:r>
            <a:r>
              <a:rPr lang="fi-FI" sz="1800" dirty="0" err="1">
                <a:solidFill>
                  <a:srgbClr val="340642"/>
                </a:solidFill>
                <a:ea typeface="+mn-lt"/>
                <a:cs typeface="+mn-lt"/>
              </a:rPr>
              <a:t>with</a:t>
            </a:r>
            <a:r>
              <a:rPr lang="fi-FI" sz="1800" dirty="0">
                <a:solidFill>
                  <a:srgbClr val="340642"/>
                </a:solidFill>
                <a:ea typeface="+mn-lt"/>
                <a:cs typeface="+mn-lt"/>
              </a:rPr>
              <a:t> GDPR?</a:t>
            </a:r>
            <a:br>
              <a:rPr lang="fi-FI" sz="1800" dirty="0">
                <a:solidFill>
                  <a:srgbClr val="340642"/>
                </a:solidFill>
                <a:ea typeface="+mn-lt"/>
                <a:cs typeface="+mn-lt"/>
              </a:rPr>
            </a:br>
            <a:r>
              <a:rPr lang="en-GB" sz="1800" dirty="0">
                <a:solidFill>
                  <a:srgbClr val="511C58"/>
                </a:solidFill>
                <a:effectLst/>
              </a:rPr>
              <a:t>secondary use permitted if "...rendered anonymous in such a manner that the data subject is not or no longer identifiable" (Regulation 2016/679/EU) </a:t>
            </a:r>
            <a:endParaRPr lang="fi-FI" sz="1800" dirty="0">
              <a:solidFill>
                <a:srgbClr val="511C58"/>
              </a:solidFill>
              <a:ea typeface="+mn-lt"/>
              <a:cs typeface="+mn-lt"/>
            </a:endParaRPr>
          </a:p>
          <a:p>
            <a:pPr marL="0" indent="0">
              <a:lnSpc>
                <a:spcPct val="120000"/>
              </a:lnSpc>
              <a:buNone/>
            </a:pPr>
            <a:r>
              <a:rPr lang="fi-FI" sz="1800" dirty="0">
                <a:solidFill>
                  <a:srgbClr val="340642"/>
                </a:solidFill>
                <a:ea typeface="+mn-lt"/>
                <a:cs typeface="+mn-lt"/>
              </a:rPr>
              <a:t>- </a:t>
            </a:r>
            <a:r>
              <a:rPr lang="fi-FI" sz="1800" dirty="0" err="1">
                <a:solidFill>
                  <a:srgbClr val="340642"/>
                </a:solidFill>
                <a:ea typeface="+mn-lt"/>
                <a:cs typeface="+mn-lt"/>
              </a:rPr>
              <a:t>Following</a:t>
            </a:r>
            <a:r>
              <a:rPr lang="fi-FI" sz="1800" dirty="0">
                <a:solidFill>
                  <a:srgbClr val="340642"/>
                </a:solidFill>
                <a:ea typeface="+mn-lt"/>
                <a:cs typeface="+mn-lt"/>
              </a:rPr>
              <a:t> </a:t>
            </a:r>
            <a:r>
              <a:rPr lang="fi-FI" sz="1800" dirty="0" err="1">
                <a:solidFill>
                  <a:srgbClr val="340642"/>
                </a:solidFill>
                <a:ea typeface="+mn-lt"/>
                <a:cs typeface="+mn-lt"/>
              </a:rPr>
              <a:t>closely</a:t>
            </a:r>
            <a:r>
              <a:rPr lang="fi-FI" sz="1800" dirty="0">
                <a:solidFill>
                  <a:srgbClr val="340642"/>
                </a:solidFill>
                <a:ea typeface="+mn-lt"/>
                <a:cs typeface="+mn-lt"/>
              </a:rPr>
              <a:t> </a:t>
            </a:r>
            <a:r>
              <a:rPr lang="fi-FI" sz="1800" dirty="0" err="1">
                <a:solidFill>
                  <a:srgbClr val="340642"/>
                </a:solidFill>
                <a:ea typeface="+mn-lt"/>
                <a:cs typeface="+mn-lt"/>
              </a:rPr>
              <a:t>the</a:t>
            </a:r>
            <a:r>
              <a:rPr lang="fi-FI" sz="1800" dirty="0">
                <a:solidFill>
                  <a:srgbClr val="340642"/>
                </a:solidFill>
                <a:ea typeface="+mn-lt"/>
                <a:cs typeface="+mn-lt"/>
              </a:rPr>
              <a:t> </a:t>
            </a:r>
            <a:r>
              <a:rPr lang="fi-FI" sz="1800" dirty="0" err="1">
                <a:solidFill>
                  <a:srgbClr val="340642"/>
                </a:solidFill>
                <a:ea typeface="+mn-lt"/>
                <a:cs typeface="+mn-lt"/>
              </a:rPr>
              <a:t>development</a:t>
            </a:r>
            <a:r>
              <a:rPr lang="fi-FI" sz="1800" dirty="0">
                <a:solidFill>
                  <a:srgbClr val="340642"/>
                </a:solidFill>
                <a:ea typeface="+mn-lt"/>
                <a:cs typeface="+mn-lt"/>
              </a:rPr>
              <a:t> of EU AI act </a:t>
            </a:r>
          </a:p>
          <a:p>
            <a:pPr marL="0" indent="0">
              <a:lnSpc>
                <a:spcPct val="120000"/>
              </a:lnSpc>
              <a:buNone/>
            </a:pPr>
            <a:r>
              <a:rPr lang="fi-FI" sz="1800" b="1" dirty="0" err="1">
                <a:solidFill>
                  <a:srgbClr val="340642"/>
                </a:solidFill>
                <a:ea typeface="+mn-lt"/>
                <a:cs typeface="+mn-lt"/>
              </a:rPr>
              <a:t>Ethics</a:t>
            </a:r>
            <a:r>
              <a:rPr lang="fi-FI" sz="1800" b="1" dirty="0">
                <a:solidFill>
                  <a:srgbClr val="340642"/>
                </a:solidFill>
                <a:ea typeface="+mn-lt"/>
                <a:cs typeface="+mn-lt"/>
              </a:rPr>
              <a:t>: </a:t>
            </a:r>
          </a:p>
          <a:p>
            <a:pPr marL="0" indent="0">
              <a:lnSpc>
                <a:spcPct val="120000"/>
              </a:lnSpc>
              <a:buNone/>
            </a:pPr>
            <a:r>
              <a:rPr lang="fi-FI" sz="1800" dirty="0">
                <a:solidFill>
                  <a:srgbClr val="340642"/>
                </a:solidFill>
                <a:ea typeface="+mn-lt"/>
                <a:cs typeface="+mn-lt"/>
              </a:rPr>
              <a:t>- </a:t>
            </a:r>
            <a:r>
              <a:rPr lang="fi-FI" sz="1800" dirty="0" err="1">
                <a:solidFill>
                  <a:srgbClr val="340642"/>
                </a:solidFill>
                <a:ea typeface="+mn-lt"/>
                <a:cs typeface="+mn-lt"/>
              </a:rPr>
              <a:t>Privacy</a:t>
            </a:r>
            <a:r>
              <a:rPr lang="fi-FI" sz="1800" dirty="0">
                <a:solidFill>
                  <a:srgbClr val="340642"/>
                </a:solidFill>
                <a:ea typeface="+mn-lt"/>
                <a:cs typeface="+mn-lt"/>
              </a:rPr>
              <a:t>: </a:t>
            </a:r>
            <a:r>
              <a:rPr lang="en-US" sz="1800" dirty="0">
                <a:solidFill>
                  <a:srgbClr val="42033D"/>
                </a:solidFill>
                <a:ea typeface="+mn-lt"/>
                <a:cs typeface="+mn-lt"/>
              </a:rPr>
              <a:t>Defining and assessing a sufficient level of anonymization is an essential question from the privacy perspective</a:t>
            </a:r>
          </a:p>
          <a:p>
            <a:pPr marL="0" indent="0">
              <a:lnSpc>
                <a:spcPct val="120000"/>
              </a:lnSpc>
              <a:buNone/>
            </a:pPr>
            <a:r>
              <a:rPr lang="en-US" sz="1800" dirty="0">
                <a:solidFill>
                  <a:srgbClr val="42033D"/>
                </a:solidFill>
                <a:ea typeface="+mn-lt"/>
                <a:cs typeface="+mn-lt"/>
              </a:rPr>
              <a:t>- Bias/fairness: The synthesized data can also reproduce or amplify the bias of the original data, producing unbalanced results. </a:t>
            </a:r>
          </a:p>
          <a:p>
            <a:pPr marL="0" indent="0">
              <a:lnSpc>
                <a:spcPct val="120000"/>
              </a:lnSpc>
              <a:buNone/>
            </a:pPr>
            <a:r>
              <a:rPr lang="en-US" sz="1800" dirty="0">
                <a:solidFill>
                  <a:srgbClr val="42033D"/>
                </a:solidFill>
                <a:ea typeface="+mn-lt"/>
                <a:cs typeface="+mn-lt"/>
              </a:rPr>
              <a:t>- Who determines the level of privacy, and under what conditions?</a:t>
            </a:r>
          </a:p>
          <a:p>
            <a:pPr marL="0" indent="0">
              <a:lnSpc>
                <a:spcPct val="120000"/>
              </a:lnSpc>
              <a:buNone/>
            </a:pPr>
            <a:endParaRPr lang="fi-FI" sz="2200" b="1" dirty="0">
              <a:solidFill>
                <a:srgbClr val="42033D"/>
              </a:solidFill>
              <a:cs typeface="Arial"/>
            </a:endParaRPr>
          </a:p>
        </p:txBody>
      </p:sp>
    </p:spTree>
    <p:extLst>
      <p:ext uri="{BB962C8B-B14F-4D97-AF65-F5344CB8AC3E}">
        <p14:creationId xmlns:p14="http://schemas.microsoft.com/office/powerpoint/2010/main" val="91658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F55ADD4-FE7E-4BF2-A6C3-DE868104AF69}"/>
              </a:ext>
            </a:extLst>
          </p:cNvPr>
          <p:cNvSpPr/>
          <p:nvPr/>
        </p:nvSpPr>
        <p:spPr>
          <a:xfrm>
            <a:off x="0" y="5746624"/>
            <a:ext cx="12192000" cy="1111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4">
            <a:extLst>
              <a:ext uri="{FF2B5EF4-FFF2-40B4-BE49-F238E27FC236}">
                <a16:creationId xmlns:a16="http://schemas.microsoft.com/office/drawing/2014/main" id="{8113B204-E3A2-4F0D-A619-31E2315E43C6}"/>
              </a:ext>
            </a:extLst>
          </p:cNvPr>
          <p:cNvSpPr txBox="1">
            <a:spLocks/>
          </p:cNvSpPr>
          <p:nvPr/>
        </p:nvSpPr>
        <p:spPr>
          <a:xfrm>
            <a:off x="1078028" y="438150"/>
            <a:ext cx="10145029" cy="778158"/>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800" b="1" i="0" u="none" strike="noStrike" kern="1200" cap="none" spc="0" normalizeH="0" baseline="0" noProof="0">
              <a:ln>
                <a:noFill/>
              </a:ln>
              <a:solidFill>
                <a:srgbClr val="42033D"/>
              </a:solidFill>
              <a:effectLst/>
              <a:uLnTx/>
              <a:uFillTx/>
              <a:latin typeface="Arial" panose="020B0604020202020204" pitchFamily="34" charset="0"/>
              <a:ea typeface="+mj-ea"/>
              <a:cs typeface="Arial" panose="020B0604020202020204" pitchFamily="34" charset="0"/>
            </a:endParaRPr>
          </a:p>
        </p:txBody>
      </p:sp>
      <p:pic>
        <p:nvPicPr>
          <p:cNvPr id="3" name="Picture 3">
            <a:extLst>
              <a:ext uri="{FF2B5EF4-FFF2-40B4-BE49-F238E27FC236}">
                <a16:creationId xmlns:a16="http://schemas.microsoft.com/office/drawing/2014/main" id="{1567D22E-3915-F205-8E7E-CCE8F6424E6E}"/>
              </a:ext>
            </a:extLst>
          </p:cNvPr>
          <p:cNvPicPr>
            <a:picLocks noGrp="1" noChangeAspect="1"/>
          </p:cNvPicPr>
          <p:nvPr>
            <p:ph idx="1"/>
          </p:nvPr>
        </p:nvPicPr>
        <p:blipFill>
          <a:blip r:embed="rId3"/>
          <a:stretch>
            <a:fillRect/>
          </a:stretch>
        </p:blipFill>
        <p:spPr>
          <a:xfrm>
            <a:off x="1534650" y="2816"/>
            <a:ext cx="9229206" cy="6855594"/>
          </a:xfrm>
        </p:spPr>
      </p:pic>
    </p:spTree>
    <p:extLst>
      <p:ext uri="{BB962C8B-B14F-4D97-AF65-F5344CB8AC3E}">
        <p14:creationId xmlns:p14="http://schemas.microsoft.com/office/powerpoint/2010/main" val="686140466"/>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u-powerpoint-pohja-en.pptx" id="{677285FA-C875-445D-8593-F296B5A5C968}" vid="{F6029BBF-3BAB-478B-95CD-D6CEBDC20569}"/>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A026A2-98DA-4713-87D9-CA1FCB4D10B5}"/>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1784</TotalTime>
  <Words>1082</Words>
  <Application>Microsoft Office PowerPoint</Application>
  <PresentationFormat>Widescreen</PresentationFormat>
  <Paragraphs>98</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等线</vt:lpstr>
      <vt:lpstr>Arial</vt:lpstr>
      <vt:lpstr>Calibri</vt:lpstr>
      <vt:lpstr>Calibri Light</vt:lpstr>
      <vt:lpstr>HelveticaNeueLTStd-Cn</vt:lpstr>
      <vt:lpstr>HelveticaNeueLTStd-CnO</vt:lpstr>
      <vt:lpstr>MessinaSans</vt:lpstr>
      <vt:lpstr>Office 主题​​</vt:lpstr>
      <vt:lpstr>Office Theme</vt:lpstr>
      <vt:lpstr>PowerPoint Presentation</vt:lpstr>
      <vt:lpstr>PRIVASA Privacy-preserving AI for synthetic and anonymous health data</vt:lpstr>
      <vt:lpstr>PRIVASA 2021-2023 www.privasa.eu </vt:lpstr>
      <vt:lpstr>PowerPoint Presentation</vt:lpstr>
      <vt:lpstr>Azizi et al. 2021  Can synthetic data be a proxy for real clinical trial data? A validation study.   BMJ Open www.doi.org/10.1136/bmjopen-2020-043497          Open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Att.1 – Presentation – Privacy-preserving AI for synthetic and anonymous health data</dc:title>
  <dc:creator>Campos, Simao</dc:creator>
  <cp:lastModifiedBy>TSB (HT)</cp:lastModifiedBy>
  <cp:revision>77</cp:revision>
  <cp:lastPrinted>2019-04-04T08:49:31Z</cp:lastPrinted>
  <dcterms:created xsi:type="dcterms:W3CDTF">2019-03-31T15:53:06Z</dcterms:created>
  <dcterms:modified xsi:type="dcterms:W3CDTF">2022-09-20T11:14:44Z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