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56" r:id="rId5"/>
    <p:sldId id="305" r:id="rId6"/>
    <p:sldId id="328" r:id="rId7"/>
    <p:sldId id="327" r:id="rId8"/>
    <p:sldId id="330" r:id="rId9"/>
    <p:sldId id="329" r:id="rId10"/>
    <p:sldId id="331" r:id="rId11"/>
    <p:sldId id="332" r:id="rId12"/>
    <p:sldId id="294" r:id="rId13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130" d="100"/>
          <a:sy n="130" d="100"/>
        </p:scale>
        <p:origin x="111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86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47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31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11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9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54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96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63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04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71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22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59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bn.tvm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6525757" y="935321"/>
            <a:ext cx="1959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FGAI4H-P-032-A01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5309335" y="1304653"/>
            <a:ext cx="3175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Helsinki, 20-22 September 2022</a:t>
            </a:r>
            <a:endParaRPr lang="en-GB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949412"/>
              </p:ext>
            </p:extLst>
          </p:nvPr>
        </p:nvGraphicFramePr>
        <p:xfrm>
          <a:off x="933576" y="3247161"/>
          <a:ext cx="7112397" cy="2080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9830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2943219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029348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WG-DAISAM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Att.1 – Presentation - ML4H Trial Audits–Iteration 2.0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Discussion</a:t>
                      </a:r>
                      <a:endParaRPr lang="en-GB" sz="1800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Pradeep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Balachandran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E-mail: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pbn.tvm@gmail.com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presentation contains the latest updates on the ML4H trial audits–Iteration 2.0  project.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29688" cy="4359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</a:rPr>
              <a:t>          ML4H Audit :Scope</a:t>
            </a:r>
          </a:p>
        </p:txBody>
      </p:sp>
      <p:sp>
        <p:nvSpPr>
          <p:cNvPr id="7" name="Rectangle 6"/>
          <p:cNvSpPr/>
          <p:nvPr/>
        </p:nvSpPr>
        <p:spPr>
          <a:xfrm>
            <a:off x="170121" y="404287"/>
            <a:ext cx="8761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rgbClr val="FF66FF"/>
                </a:solidFill>
              </a:rPr>
              <a:t>Aims at conducting the verification and validation of the technical, clinical, regulatory and ethical requirements of ML4H solutions developed by the Topic Groups following a structured audit process</a:t>
            </a:r>
            <a:endParaRPr lang="en-US" sz="1600" i="1" dirty="0">
              <a:solidFill>
                <a:srgbClr val="FF66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8857" y="361509"/>
            <a:ext cx="8782492" cy="8825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46023" y="6254200"/>
            <a:ext cx="6868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Long term goal </a:t>
            </a:r>
            <a:r>
              <a:rPr lang="en-US" dirty="0">
                <a:solidFill>
                  <a:srgbClr val="FF66FF"/>
                </a:solidFill>
              </a:rPr>
              <a:t>: </a:t>
            </a:r>
            <a:r>
              <a:rPr lang="en-US" b="1" dirty="0">
                <a:solidFill>
                  <a:srgbClr val="FF66FF"/>
                </a:solidFill>
              </a:rPr>
              <a:t>Conformity assessment for ML4H product certification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424762" y="6273212"/>
            <a:ext cx="6900532" cy="4997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image2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23277" y="2456204"/>
            <a:ext cx="8633643" cy="36469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01" y="1309910"/>
            <a:ext cx="77343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590" y="223284"/>
            <a:ext cx="8856921" cy="595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14;gda7a9fce33_7_20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138230" y="672374"/>
            <a:ext cx="4295548" cy="463327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29688" cy="5103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</a:rPr>
              <a:t>          Audit Framework- Utility Additions-1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871869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Qualitative assessment </a:t>
            </a:r>
            <a:r>
              <a:rPr lang="en-US" dirty="0"/>
              <a:t>( audit questionnaire 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03900" y="776176"/>
            <a:ext cx="4412511" cy="552893"/>
          </a:xfrm>
          <a:prstGeom prst="rect">
            <a:avLst/>
          </a:prstGeom>
          <a:solidFill>
            <a:schemeClr val="accent2">
              <a:lumMod val="40000"/>
              <a:lumOff val="60000"/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29200" y="680478"/>
            <a:ext cx="3413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635795" y="1509815"/>
            <a:ext cx="4348716" cy="92333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Challenge</a:t>
            </a:r>
            <a:r>
              <a:rPr lang="en-US" b="1" dirty="0">
                <a:solidFill>
                  <a:srgbClr val="FF66FF"/>
                </a:solidFill>
              </a:rPr>
              <a:t>: How to customize the audit questionnaire as per TG specific considerations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49973" y="5532465"/>
            <a:ext cx="4348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Solution</a:t>
            </a:r>
            <a:r>
              <a:rPr lang="en-US" b="1" dirty="0">
                <a:solidFill>
                  <a:srgbClr val="FF66FF"/>
                </a:solidFill>
              </a:rPr>
              <a:t>: Audit Questionnaire customization procedure implemented 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575544" y="5387275"/>
            <a:ext cx="4412511" cy="932122"/>
          </a:xfrm>
          <a:prstGeom prst="rect">
            <a:avLst/>
          </a:prstGeom>
          <a:solidFill>
            <a:schemeClr val="accent6">
              <a:lumMod val="40000"/>
              <a:lumOff val="60000"/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procedure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731489" y="2562447"/>
            <a:ext cx="3689498" cy="258532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Assessment criteria scope </a:t>
            </a:r>
            <a:endParaRPr lang="en-US" dirty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/>
              <a:t>Intended Use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Clinical Workflow Integration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Clinical Effectiveness 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Patient Safety 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User Data Security &amp; Privacy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Performance Evaluation Results 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Risks and Severity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rgbClr val="C00000"/>
                </a:solidFill>
              </a:rPr>
              <a:t>Other TG/ Use-case specific metrics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29688" cy="5103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</a:rPr>
              <a:t>          Audit Framework- Utility Additions-2</a:t>
            </a:r>
          </a:p>
        </p:txBody>
      </p:sp>
      <p:sp>
        <p:nvSpPr>
          <p:cNvPr id="8" name="Rectangle 7"/>
          <p:cNvSpPr/>
          <p:nvPr/>
        </p:nvSpPr>
        <p:spPr>
          <a:xfrm>
            <a:off x="382772" y="584791"/>
            <a:ext cx="815517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Started implementing </a:t>
            </a:r>
            <a:r>
              <a:rPr lang="en-US" b="1" dirty="0"/>
              <a:t>“</a:t>
            </a:r>
            <a:r>
              <a:rPr lang="en-US" b="1" dirty="0">
                <a:solidFill>
                  <a:srgbClr val="FF66FF"/>
                </a:solidFill>
              </a:rPr>
              <a:t>Regulatory Checklist Manager</a:t>
            </a:r>
            <a:r>
              <a:rPr lang="en-US" dirty="0"/>
              <a:t>” </a:t>
            </a:r>
            <a:r>
              <a:rPr lang="en-US" dirty="0">
                <a:solidFill>
                  <a:srgbClr val="0070C0"/>
                </a:solidFill>
              </a:rPr>
              <a:t>as an ML4H audit workflow utility over the FG-AI4H Assessment platform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143" y="1400624"/>
            <a:ext cx="848677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8855" y="765539"/>
          <a:ext cx="8708065" cy="5337548"/>
        </p:xfrm>
        <a:graphic>
          <a:graphicData uri="http://schemas.openxmlformats.org/drawingml/2006/table">
            <a:tbl>
              <a:tblPr/>
              <a:tblGrid>
                <a:gridCol w="1741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1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14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23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22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09775" algn="l"/>
                        </a:tabLs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	Progress Chart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4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Assessment Platform on boarding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Audit –Qualitative &amp; Quantitative assessment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Audit Report Generation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JoMS / Peer  Journal manuscript preparation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Teams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Stage I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Stage II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Stage III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Stage IV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libri"/>
                          <a:ea typeface="Times New Roman"/>
                          <a:cs typeface="Times New Roman"/>
                        </a:rPr>
                        <a:t>TG-MSK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libri"/>
                          <a:ea typeface="Times New Roman"/>
                          <a:cs typeface="Times New Roman"/>
                        </a:rPr>
                        <a:t>TG-Neuro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libri"/>
                          <a:ea typeface="Times New Roman"/>
                          <a:cs typeface="Times New Roman"/>
                        </a:rPr>
                        <a:t>AI-Vengers-Collab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libri"/>
                          <a:ea typeface="Times New Roman"/>
                          <a:cs typeface="Times New Roman"/>
                        </a:rPr>
                        <a:t>TG-Symptoms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libri"/>
                          <a:ea typeface="Times New Roman"/>
                          <a:cs typeface="Times New Roman"/>
                        </a:rPr>
                        <a:t>TG-Radiology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2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libri"/>
                          <a:ea typeface="Times New Roman"/>
                          <a:cs typeface="Times New Roman"/>
                        </a:rPr>
                        <a:t>TG-Ophthalmology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libri"/>
                          <a:ea typeface="Times New Roman"/>
                          <a:cs typeface="Times New Roman"/>
                        </a:rPr>
                        <a:t>TG-Falls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libri"/>
                          <a:ea typeface="Times New Roman"/>
                          <a:cs typeface="Times New Roman"/>
                        </a:rPr>
                        <a:t>TG-Psychiatry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libri"/>
                          <a:ea typeface="Times New Roman"/>
                          <a:cs typeface="Times New Roman"/>
                        </a:rPr>
                        <a:t>TG-Outbreaks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libri"/>
                          <a:ea typeface="Times New Roman"/>
                          <a:cs typeface="Times New Roman"/>
                        </a:rPr>
                        <a:t>TG-Dental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8929688" cy="510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Progress  Chart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953" y="819481"/>
            <a:ext cx="8931349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50874" y="0"/>
            <a:ext cx="8112642" cy="510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Audit Outreach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628" y="765544"/>
            <a:ext cx="8208335" cy="495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6948" y="106330"/>
            <a:ext cx="8112642" cy="510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Audit Outreach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3256" y="256975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AC8C81B-1165-4C52-840B-7A6A499AD010}"/>
</file>

<file path=customXml/itemProps2.xml><?xml version="1.0" encoding="utf-8"?>
<ds:datastoreItem xmlns:ds="http://schemas.openxmlformats.org/officeDocument/2006/customXml" ds:itemID="{263EDF69-883F-4630-8D5D-47FF3AA110B2}"/>
</file>

<file path=customXml/itemProps3.xml><?xml version="1.0" encoding="utf-8"?>
<ds:datastoreItem xmlns:ds="http://schemas.openxmlformats.org/officeDocument/2006/customXml" ds:itemID="{8D757891-533E-4B08-9CC2-432445C0232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1782</TotalTime>
  <Words>265</Words>
  <Application>Microsoft Office PowerPoint</Application>
  <PresentationFormat>On-screen Show (4:3)</PresentationFormat>
  <Paragraphs>82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等线</vt:lpstr>
      <vt:lpstr>Arial</vt:lpstr>
      <vt:lpstr>Calibri</vt:lpstr>
      <vt:lpstr>Calibri Light</vt:lpstr>
      <vt:lpstr>Wingdings</vt:lpstr>
      <vt:lpstr>Office 主题​​</vt:lpstr>
      <vt:lpstr>PowerPoint Presentation</vt:lpstr>
      <vt:lpstr>          ML4H Audit :Scope</vt:lpstr>
      <vt:lpstr>PowerPoint Presentation</vt:lpstr>
      <vt:lpstr>          Audit Framework- Utility Additions-1</vt:lpstr>
      <vt:lpstr>          Audit Framework- Utility Additions-2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Att.1 – Presentation - ML4H Trial Audits–Iteration 2.0</dc:title>
  <dc:creator>Campos, Simao</dc:creator>
  <cp:lastModifiedBy>TSB (HT)</cp:lastModifiedBy>
  <cp:revision>79</cp:revision>
  <cp:lastPrinted>2019-04-04T08:49:31Z</cp:lastPrinted>
  <dcterms:created xsi:type="dcterms:W3CDTF">2019-03-31T15:53:06Z</dcterms:created>
  <dcterms:modified xsi:type="dcterms:W3CDTF">2022-09-20T10:23:16Z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