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9" r:id="rId6"/>
    <p:sldId id="261" r:id="rId7"/>
    <p:sldId id="263" r:id="rId8"/>
    <p:sldId id="268" r:id="rId9"/>
    <p:sldId id="269" r:id="rId10"/>
    <p:sldId id="272" r:id="rId11"/>
    <p:sldId id="267" r:id="rId1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029" autoAdjust="0"/>
  </p:normalViewPr>
  <p:slideViewPr>
    <p:cSldViewPr snapToGrid="0">
      <p:cViewPr varScale="1">
        <p:scale>
          <a:sx n="130" d="100"/>
          <a:sy n="130" d="100"/>
        </p:scale>
        <p:origin x="111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2022/9/16</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6297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5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2642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2022/9/16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gmskorg@googlegroup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ho.int/news-room/fact-sheets/detail/musculoskeletal-condi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england.nhs.uk/elective-care-transformation/best-practice-solutions/musculoskele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525757" y="935321"/>
            <a:ext cx="1959127" cy="369332"/>
          </a:xfrm>
          <a:prstGeom prst="rect">
            <a:avLst/>
          </a:prstGeom>
        </p:spPr>
        <p:txBody>
          <a:bodyPr wrap="none">
            <a:spAutoFit/>
          </a:bodyPr>
          <a:lstStyle/>
          <a:p>
            <a:pPr algn="r"/>
            <a:r>
              <a:rPr lang="en-GB" b="1" dirty="0"/>
              <a:t>FGAI4H-P-026-A03</a:t>
            </a:r>
          </a:p>
        </p:txBody>
      </p:sp>
      <p:sp>
        <p:nvSpPr>
          <p:cNvPr id="10" name="Rectangle 9">
            <a:extLst>
              <a:ext uri="{FF2B5EF4-FFF2-40B4-BE49-F238E27FC236}">
                <a16:creationId xmlns:a16="http://schemas.microsoft.com/office/drawing/2014/main" id="{D36F58C8-2F54-4864-94DC-A069EA8D2640}"/>
              </a:ext>
            </a:extLst>
          </p:cNvPr>
          <p:cNvSpPr/>
          <p:nvPr/>
        </p:nvSpPr>
        <p:spPr>
          <a:xfrm>
            <a:off x="5309335" y="1304653"/>
            <a:ext cx="3175549" cy="369332"/>
          </a:xfrm>
          <a:prstGeom prst="rect">
            <a:avLst/>
          </a:prstGeom>
        </p:spPr>
        <p:txBody>
          <a:bodyPr wrap="none">
            <a:spAutoFit/>
          </a:bodyPr>
          <a:lstStyle/>
          <a:p>
            <a:pPr algn="r"/>
            <a:r>
              <a:rPr lang="en-US" dirty="0"/>
              <a:t>Helsinki, 20-22 September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2789236542"/>
              </p:ext>
            </p:extLst>
          </p:nvPr>
        </p:nvGraphicFramePr>
        <p:xfrm>
          <a:off x="933576" y="3247161"/>
          <a:ext cx="7112397" cy="315468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TG-MSK Topic Drivers</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US" sz="1800" dirty="0">
                          <a:solidFill>
                            <a:schemeClr val="tx1"/>
                          </a:solidFill>
                        </a:rPr>
                        <a:t>Att.3 - </a:t>
                      </a:r>
                      <a:r>
                        <a:rPr lang="en-GB" sz="1800" kern="1200" dirty="0">
                          <a:solidFill>
                            <a:schemeClr val="tx1"/>
                          </a:solidFill>
                          <a:effectLst/>
                        </a:rPr>
                        <a:t>Presentation (TG-MSK)</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 </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Peter Grinbergs (EQL, UK) &amp; </a:t>
                      </a:r>
                      <a:r>
                        <a:rPr lang="en-US" sz="1800" dirty="0" err="1">
                          <a:solidFill>
                            <a:schemeClr val="tx1"/>
                          </a:solidFill>
                        </a:rPr>
                        <a:t>Yura</a:t>
                      </a:r>
                      <a:r>
                        <a:rPr lang="en-US" sz="1800" dirty="0">
                          <a:solidFill>
                            <a:schemeClr val="tx1"/>
                          </a:solidFill>
                        </a:rPr>
                        <a:t> </a:t>
                      </a:r>
                      <a:r>
                        <a:rPr lang="en-US" sz="1800" dirty="0" err="1">
                          <a:solidFill>
                            <a:schemeClr val="tx1"/>
                          </a:solidFill>
                        </a:rPr>
                        <a:t>Perov</a:t>
                      </a:r>
                      <a:r>
                        <a:rPr lang="en-US" sz="1800" dirty="0">
                          <a:solidFill>
                            <a:schemeClr val="tx1"/>
                          </a:solidFill>
                        </a:rPr>
                        <a:t> (Independent Contributor, UK)</a:t>
                      </a:r>
                    </a:p>
                    <a:p>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800" dirty="0"/>
                        <a:t>E-mail: </a:t>
                      </a:r>
                      <a:r>
                        <a:rPr lang="en-GB" sz="1800" dirty="0">
                          <a:solidFill>
                            <a:schemeClr val="tx1"/>
                          </a:solidFill>
                          <a:hlinkClick r:id="rId3">
                            <a:extLst>
                              <a:ext uri="{A12FA001-AC4F-418D-AE19-62706E023703}">
                                <ahyp:hlinkClr xmlns:ahyp="http://schemas.microsoft.com/office/drawing/2018/hyperlinkcolor" val="tx"/>
                              </a:ext>
                            </a:extLst>
                          </a:hlinkClick>
                        </a:rPr>
                        <a:t>tgmskorg@googlegroups.com</a:t>
                      </a:r>
                      <a:endParaRPr lang="en-GB" sz="1800" dirty="0">
                        <a:solidFill>
                          <a:schemeClr val="tx1"/>
                        </a:solidFill>
                      </a:endParaRPr>
                    </a:p>
                    <a:p>
                      <a:pPr marL="0" marR="0" lvl="0" indent="0" algn="l" rtl="0">
                        <a:spcBef>
                          <a:spcPts val="0"/>
                        </a:spcBef>
                        <a:spcAft>
                          <a:spcPts val="0"/>
                        </a:spcAft>
                        <a:buNone/>
                      </a:pPr>
                      <a:r>
                        <a:rPr lang="en-GB" sz="1800" dirty="0">
                          <a:solidFill>
                            <a:schemeClr val="tx1"/>
                          </a:solidFill>
                        </a:rPr>
                        <a:t>(the email is read by Peter, </a:t>
                      </a:r>
                      <a:r>
                        <a:rPr lang="en-GB" sz="1800" dirty="0" err="1">
                          <a:solidFill>
                            <a:schemeClr val="tx1"/>
                          </a:solidFill>
                        </a:rPr>
                        <a:t>Yura</a:t>
                      </a:r>
                      <a:r>
                        <a:rPr lang="en-GB" sz="1800" dirty="0">
                          <a:solidFill>
                            <a:schemeClr val="tx1"/>
                          </a:solidFill>
                        </a:rPr>
                        <a:t> and their associate(s))</a:t>
                      </a:r>
                    </a:p>
                    <a:p>
                      <a:r>
                        <a:rPr lang="en-GB" sz="1800" kern="1200" dirty="0">
                          <a:effectLst/>
                        </a:rPr>
                        <a:t> </a:t>
                      </a:r>
                      <a:endParaRPr lang="en-GB" sz="1800"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is for presentation and discussion during the focus group meeting.</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57" name="Google Shape;157;p2"/>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“Musculoskeletal conditions comprise more than 150 diagnoses that affect the locomotor system; that is, muscles, bones, joints and associated tissues…” [1]</a:t>
            </a:r>
            <a:endParaRPr dirty="0"/>
          </a:p>
          <a:p>
            <a:pPr marL="228600" lvl="0" indent="-228600" algn="l" rtl="0">
              <a:lnSpc>
                <a:spcPct val="90000"/>
              </a:lnSpc>
              <a:spcBef>
                <a:spcPts val="1000"/>
              </a:spcBef>
              <a:spcAft>
                <a:spcPts val="0"/>
              </a:spcAft>
              <a:buClr>
                <a:schemeClr val="dk1"/>
              </a:buClr>
              <a:buSzPts val="2000"/>
              <a:buChar char="•"/>
            </a:pPr>
            <a:r>
              <a:rPr lang="en-US" sz="2000" dirty="0"/>
              <a:t>Painful MSK conditions affect 20-33% of the world's population [1].</a:t>
            </a:r>
            <a:endParaRPr dirty="0"/>
          </a:p>
          <a:p>
            <a:pPr marL="228600" lvl="0" indent="-228600" algn="l" rtl="0">
              <a:lnSpc>
                <a:spcPct val="90000"/>
              </a:lnSpc>
              <a:spcBef>
                <a:spcPts val="1000"/>
              </a:spcBef>
              <a:spcAft>
                <a:spcPts val="0"/>
              </a:spcAft>
              <a:buClr>
                <a:schemeClr val="dk1"/>
              </a:buClr>
              <a:buSzPts val="2000"/>
              <a:buChar char="•"/>
            </a:pPr>
            <a:r>
              <a:rPr lang="en-US" sz="2000" dirty="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endParaRPr dirty="0"/>
          </a:p>
          <a:p>
            <a:pPr marL="228600" lvl="0" indent="-228600" algn="l" rtl="0">
              <a:lnSpc>
                <a:spcPct val="90000"/>
              </a:lnSpc>
              <a:spcBef>
                <a:spcPts val="1000"/>
              </a:spcBef>
              <a:spcAft>
                <a:spcPts val="0"/>
              </a:spcAft>
              <a:buClr>
                <a:schemeClr val="dk1"/>
              </a:buClr>
              <a:buSzPts val="2000"/>
              <a:buChar char="•"/>
            </a:pPr>
            <a:r>
              <a:rPr lang="en-US" sz="2000" dirty="0"/>
              <a:t>Up to 30% of consultations carried out by primary care doctors in the UK (as an example) are for MSK conditions [2].</a:t>
            </a:r>
            <a:endParaRPr dirty="0"/>
          </a:p>
        </p:txBody>
      </p:sp>
      <p:sp>
        <p:nvSpPr>
          <p:cNvPr id="158" name="Google Shape;158;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Group’s Goal</a:t>
            </a:r>
            <a:endParaRPr/>
          </a:p>
        </p:txBody>
      </p:sp>
      <p:sp>
        <p:nvSpPr>
          <p:cNvPr id="171" name="Google Shape;171;p4"/>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The topic group is dedicated to AI/ML applications for MSK medicine. It is dedicated to establishing </a:t>
            </a:r>
            <a:r>
              <a:rPr lang="en-US" sz="2000" dirty="0" err="1"/>
              <a:t>standardised</a:t>
            </a:r>
            <a:r>
              <a:rPr lang="en-US" sz="2000" dirty="0"/>
              <a:t> benchmarking guidelines.</a:t>
            </a:r>
            <a:endParaRPr dirty="0"/>
          </a:p>
          <a:p>
            <a:pPr marL="228600" lvl="0" indent="-228600" algn="l" rtl="0">
              <a:lnSpc>
                <a:spcPct val="90000"/>
              </a:lnSpc>
              <a:spcBef>
                <a:spcPts val="1000"/>
              </a:spcBef>
              <a:spcAft>
                <a:spcPts val="0"/>
              </a:spcAft>
              <a:buClr>
                <a:schemeClr val="dk1"/>
              </a:buClr>
              <a:buSzPts val="2000"/>
              <a:buChar char="•"/>
            </a:pPr>
            <a:r>
              <a:rPr lang="en-US" sz="2000" dirty="0"/>
              <a:t>That includes specifying input data and outputs of AI systems for different AI tasks for MSK medicine.</a:t>
            </a:r>
            <a:endParaRPr dirty="0"/>
          </a:p>
          <a:p>
            <a:pPr marL="228600" lvl="0" indent="-228600" algn="l" rtl="0">
              <a:lnSpc>
                <a:spcPct val="90000"/>
              </a:lnSpc>
              <a:spcBef>
                <a:spcPts val="1000"/>
              </a:spcBef>
              <a:spcAft>
                <a:spcPts val="0"/>
              </a:spcAft>
              <a:buClr>
                <a:schemeClr val="dk1"/>
              </a:buClr>
              <a:buSzPts val="2000"/>
              <a:buChar char="•"/>
            </a:pPr>
            <a:r>
              <a:rPr lang="en-US" sz="2000" dirty="0"/>
              <a:t>Relevant areas for the topic group: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sz="2000" dirty="0"/>
          </a:p>
        </p:txBody>
      </p:sp>
      <p:sp>
        <p:nvSpPr>
          <p:cNvPr id="172" name="Google Shape;17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The current focus</a:t>
            </a:r>
            <a:endParaRPr dirty="0"/>
          </a:p>
        </p:txBody>
      </p:sp>
      <p:sp>
        <p:nvSpPr>
          <p:cNvPr id="185" name="Google Shape;185;p6"/>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Prediction for and prevention of MSK conditions, including:</a:t>
            </a:r>
          </a:p>
          <a:p>
            <a:pPr marL="685800" lvl="1" indent="-228600">
              <a:spcBef>
                <a:spcPts val="0"/>
              </a:spcBef>
              <a:buSzPts val="2800"/>
            </a:pPr>
            <a:r>
              <a:rPr lang="en-US" dirty="0"/>
              <a:t>recovery, improvement, risk identification (e.g. prediction/probability estimation),</a:t>
            </a:r>
          </a:p>
          <a:p>
            <a:pPr marL="685800" lvl="1" indent="-228600">
              <a:spcBef>
                <a:spcPts val="0"/>
              </a:spcBef>
              <a:buSzPts val="2800"/>
            </a:pPr>
            <a:r>
              <a:rPr lang="en-US" dirty="0"/>
              <a:t>risk reduction (including new conditions, worsening of MSK condition states, etc.).</a:t>
            </a:r>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Google Shape;171;p4">
            <a:extLst>
              <a:ext uri="{FF2B5EF4-FFF2-40B4-BE49-F238E27FC236}">
                <a16:creationId xmlns:a16="http://schemas.microsoft.com/office/drawing/2014/main" id="{7E80B03A-0F8D-4F1C-F5B4-BDF03E5E57E3}"/>
              </a:ext>
            </a:extLst>
          </p:cNvPr>
          <p:cNvSpPr txBox="1">
            <a:spLocks noGrp="1"/>
          </p:cNvSpPr>
          <p:nvPr>
            <p:ph type="body" idx="1"/>
          </p:nvPr>
        </p:nvSpPr>
        <p:spPr>
          <a:xfrm>
            <a:off x="628650" y="1825624"/>
            <a:ext cx="7710007"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GB" dirty="0"/>
              <a:t>Two new members (now 11 members in total)</a:t>
            </a:r>
          </a:p>
          <a:p>
            <a:pPr marL="228600" lvl="0" indent="-228600" algn="l" rtl="0">
              <a:lnSpc>
                <a:spcPct val="90000"/>
              </a:lnSpc>
              <a:spcBef>
                <a:spcPts val="0"/>
              </a:spcBef>
              <a:spcAft>
                <a:spcPts val="0"/>
              </a:spcAft>
              <a:buClr>
                <a:schemeClr val="dk1"/>
              </a:buClr>
              <a:buSzPts val="2000"/>
              <a:buChar char="•"/>
            </a:pPr>
            <a:r>
              <a:rPr lang="en-GB" dirty="0"/>
              <a:t>Six topic group meetings</a:t>
            </a:r>
          </a:p>
          <a:p>
            <a:pPr marL="228600" indent="-228600">
              <a:spcBef>
                <a:spcPts val="0"/>
              </a:spcBef>
              <a:buSzPts val="2000"/>
            </a:pPr>
            <a:r>
              <a:rPr lang="en-GB" dirty="0"/>
              <a:t>Updates to the document with synthetic cases</a:t>
            </a:r>
          </a:p>
          <a:p>
            <a:pPr marL="228600" indent="-228600">
              <a:spcBef>
                <a:spcPts val="0"/>
              </a:spcBef>
              <a:buSzPts val="2000"/>
            </a:pPr>
            <a:r>
              <a:rPr lang="en-GB" dirty="0"/>
              <a:t>Comments/documents received and some of those have been discussed</a:t>
            </a:r>
          </a:p>
          <a:p>
            <a:pPr marL="228600" indent="-228600">
              <a:spcBef>
                <a:spcPts val="0"/>
              </a:spcBef>
              <a:buSzPts val="2000"/>
            </a:pPr>
            <a:r>
              <a:rPr lang="en-GB" dirty="0"/>
              <a:t>Work in regard to the audit</a:t>
            </a:r>
            <a:endParaRPr dirty="0"/>
          </a:p>
        </p:txBody>
      </p:sp>
    </p:spTree>
    <p:extLst>
      <p:ext uri="{BB962C8B-B14F-4D97-AF65-F5344CB8AC3E}">
        <p14:creationId xmlns:p14="http://schemas.microsoft.com/office/powerpoint/2010/main" val="82745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4" name="Google Shape;184;p6">
            <a:extLst>
              <a:ext uri="{FF2B5EF4-FFF2-40B4-BE49-F238E27FC236}">
                <a16:creationId xmlns:a16="http://schemas.microsoft.com/office/drawing/2014/main" id="{D2A24BA7-C6A4-F18E-1305-6962A7FF8E40}"/>
              </a:ext>
            </a:extLst>
          </p:cNvPr>
          <p:cNvSpPr txBox="1">
            <a:spLocks noGrp="1"/>
          </p:cNvSpPr>
          <p:nvPr>
            <p:ph type="title"/>
          </p:nvPr>
        </p:nvSpPr>
        <p:spPr>
          <a:xfrm>
            <a:off x="628650" y="-363248"/>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1600" b="1" dirty="0"/>
              <a:t>Update to the document with synthetic cases</a:t>
            </a:r>
            <a:endParaRPr sz="1600" b="1" dirty="0"/>
          </a:p>
        </p:txBody>
      </p:sp>
      <p:pic>
        <p:nvPicPr>
          <p:cNvPr id="6" name="Picture 5">
            <a:extLst>
              <a:ext uri="{FF2B5EF4-FFF2-40B4-BE49-F238E27FC236}">
                <a16:creationId xmlns:a16="http://schemas.microsoft.com/office/drawing/2014/main" id="{21431464-7D90-C07F-6412-DCB971656C53}"/>
              </a:ext>
            </a:extLst>
          </p:cNvPr>
          <p:cNvPicPr>
            <a:picLocks noChangeAspect="1"/>
          </p:cNvPicPr>
          <p:nvPr/>
        </p:nvPicPr>
        <p:blipFill>
          <a:blip r:embed="rId3"/>
          <a:stretch>
            <a:fillRect/>
          </a:stretch>
        </p:blipFill>
        <p:spPr>
          <a:xfrm>
            <a:off x="434762" y="551476"/>
            <a:ext cx="8274475" cy="616616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0746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4" name="Google Shape;184;p6">
            <a:extLst>
              <a:ext uri="{FF2B5EF4-FFF2-40B4-BE49-F238E27FC236}">
                <a16:creationId xmlns:a16="http://schemas.microsoft.com/office/drawing/2014/main" id="{D18C87F0-D391-E7EE-2280-8ECE703C99AF}"/>
              </a:ext>
            </a:extLst>
          </p:cNvPr>
          <p:cNvSpPr txBox="1">
            <a:spLocks/>
          </p:cNvSpPr>
          <p:nvPr/>
        </p:nvSpPr>
        <p:spPr>
          <a:xfrm>
            <a:off x="628650" y="-363248"/>
            <a:ext cx="8352512"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defTabSz="914400">
              <a:buSzPts val="4400"/>
            </a:pPr>
            <a:r>
              <a:rPr lang="en-GB" sz="1600" b="1" kern="0"/>
              <a:t>Update to the document with synthetic cases</a:t>
            </a:r>
            <a:endParaRPr lang="en-GB" sz="1600" b="1" kern="0" dirty="0"/>
          </a:p>
        </p:txBody>
      </p:sp>
      <p:pic>
        <p:nvPicPr>
          <p:cNvPr id="7" name="Picture 6">
            <a:extLst>
              <a:ext uri="{FF2B5EF4-FFF2-40B4-BE49-F238E27FC236}">
                <a16:creationId xmlns:a16="http://schemas.microsoft.com/office/drawing/2014/main" id="{95E99252-6AFB-D8FD-4503-C0A00ED019BB}"/>
              </a:ext>
            </a:extLst>
          </p:cNvPr>
          <p:cNvPicPr>
            <a:picLocks noChangeAspect="1"/>
          </p:cNvPicPr>
          <p:nvPr/>
        </p:nvPicPr>
        <p:blipFill>
          <a:blip r:embed="rId3"/>
          <a:stretch>
            <a:fillRect/>
          </a:stretch>
        </p:blipFill>
        <p:spPr>
          <a:xfrm>
            <a:off x="703685" y="541137"/>
            <a:ext cx="6271273" cy="608294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8915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5" name="Google Shape;225;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en-US" sz="1600" dirty="0"/>
              <a:t>[1] "Musculoskeletal conditions" on WHO website. </a:t>
            </a:r>
            <a:r>
              <a:rPr lang="en-US" sz="1600" u="sng" dirty="0">
                <a:solidFill>
                  <a:schemeClr val="hlink"/>
                </a:solidFill>
                <a:hlinkClick r:id="rId3"/>
              </a:rPr>
              <a:t>https://www.who.int/news-room/fact-sheets/detail/musculoskeletal-conditions</a:t>
            </a:r>
            <a:endParaRPr sz="1600" dirty="0"/>
          </a:p>
          <a:p>
            <a:pPr marL="228600" lvl="0" indent="-228600" algn="l" rtl="0">
              <a:lnSpc>
                <a:spcPct val="90000"/>
              </a:lnSpc>
              <a:spcBef>
                <a:spcPts val="1000"/>
              </a:spcBef>
              <a:spcAft>
                <a:spcPts val="0"/>
              </a:spcAft>
              <a:buClr>
                <a:schemeClr val="dk1"/>
              </a:buClr>
              <a:buSzPts val="1600"/>
              <a:buChar char="•"/>
            </a:pPr>
            <a:r>
              <a:rPr lang="en-US" sz="1600" dirty="0"/>
              <a:t>[2] "Musculoskeletal" page on NHS England website. </a:t>
            </a:r>
            <a:r>
              <a:rPr lang="en-US" sz="1600" u="sng" dirty="0">
                <a:solidFill>
                  <a:schemeClr val="hlink"/>
                </a:solidFill>
                <a:hlinkClick r:id="rId4"/>
              </a:rPr>
              <a:t>https://www.england.nhs.uk/elective-care-transformation/best-practice-solutions/musculoskeletal/</a:t>
            </a:r>
            <a:endParaRPr dirty="0"/>
          </a:p>
        </p:txBody>
      </p:sp>
      <p:sp>
        <p:nvSpPr>
          <p:cNvPr id="226" name="Google Shape;22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831727-AC3E-4295-890F-03E3BB942381}"/>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1780</TotalTime>
  <Words>522</Words>
  <Application>Microsoft Office PowerPoint</Application>
  <PresentationFormat>On-screen Show (4:3)</PresentationFormat>
  <Paragraphs>47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等线</vt:lpstr>
      <vt:lpstr>Arial</vt:lpstr>
      <vt:lpstr>Calibri</vt:lpstr>
      <vt:lpstr>Calibri Light</vt:lpstr>
      <vt:lpstr>Office 主题​​</vt:lpstr>
      <vt:lpstr>PowerPoint Presentation</vt:lpstr>
      <vt:lpstr>Background &amp; Relevance</vt:lpstr>
      <vt:lpstr>Topic Group’s Goal</vt:lpstr>
      <vt:lpstr>The current focus</vt:lpstr>
      <vt:lpstr>Updates</vt:lpstr>
      <vt:lpstr>Update to the document with synthetic cases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Campos, Simao</dc:creator>
  <cp:lastModifiedBy>TSB (HT)</cp:lastModifiedBy>
  <cp:revision>76</cp:revision>
  <cp:lastPrinted>2019-04-04T08:49:31Z</cp:lastPrinted>
  <dcterms:created xsi:type="dcterms:W3CDTF">2019-03-31T15:53:06Z</dcterms:created>
  <dcterms:modified xsi:type="dcterms:W3CDTF">2022-09-16T08:06:13Z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