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sldIdLst>
    <p:sldId id="256" r:id="rId5"/>
    <p:sldId id="259" r:id="rId6"/>
    <p:sldId id="261" r:id="rId7"/>
    <p:sldId id="263" r:id="rId8"/>
    <p:sldId id="268" r:id="rId9"/>
    <p:sldId id="269" r:id="rId10"/>
    <p:sldId id="272" r:id="rId11"/>
    <p:sldId id="267" r:id="rId12"/>
  </p:sldIdLst>
  <p:sldSz cx="9144000" cy="6858000" type="screen4x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2029" autoAdjust="0"/>
  </p:normalViewPr>
  <p:slideViewPr>
    <p:cSldViewPr snapToGrid="0">
      <p:cViewPr varScale="1">
        <p:scale>
          <a:sx n="130" d="100"/>
          <a:sy n="130" d="100"/>
        </p:scale>
        <p:origin x="1110"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zh-CN" altLang="en-US"/>
          </a:p>
        </p:txBody>
      </p:sp>
      <p:sp>
        <p:nvSpPr>
          <p:cNvPr id="3" name="日期占位符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9378A75F-2924-419E-A2B9-0B6F81294D43}" type="datetimeFigureOut">
              <a:rPr lang="zh-CN" altLang="en-US" smtClean="0"/>
              <a:t>2022/9/16</a:t>
            </a:fld>
            <a:endParaRPr lang="zh-CN" altLang="en-US"/>
          </a:p>
        </p:txBody>
      </p:sp>
      <p:sp>
        <p:nvSpPr>
          <p:cNvPr id="4" name="幻灯片图像占位符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9075" tIns="49538" rIns="99075" bIns="49538" rtlCol="0" anchor="ctr"/>
          <a:lstStyle/>
          <a:p>
            <a:endParaRPr lang="zh-CN" altLang="en-US"/>
          </a:p>
        </p:txBody>
      </p:sp>
      <p:sp>
        <p:nvSpPr>
          <p:cNvPr id="5" name="备注占位符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245FDEC2-DF3E-4D08-A694-69CAF3C42812}" type="slidenum">
              <a:rPr lang="zh-CN" altLang="en-US" smtClean="0"/>
              <a:t>‹#›</a:t>
            </a:fld>
            <a:endParaRPr lang="zh-CN" altLang="en-US"/>
          </a:p>
        </p:txBody>
      </p:sp>
    </p:spTree>
    <p:extLst>
      <p:ext uri="{BB962C8B-B14F-4D97-AF65-F5344CB8AC3E}">
        <p14:creationId xmlns:p14="http://schemas.microsoft.com/office/powerpoint/2010/main" val="171074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45FDEC2-DF3E-4D08-A694-69CAF3C42812}" type="slidenum">
              <a:rPr lang="zh-CN" altLang="en-US" smtClean="0"/>
              <a:t>1</a:t>
            </a:fld>
            <a:endParaRPr lang="zh-CN" altLang="en-US"/>
          </a:p>
        </p:txBody>
      </p:sp>
    </p:spTree>
    <p:extLst>
      <p:ext uri="{BB962C8B-B14F-4D97-AF65-F5344CB8AC3E}">
        <p14:creationId xmlns:p14="http://schemas.microsoft.com/office/powerpoint/2010/main" val="3534284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2: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54" name="Google Shape;154;p2: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68" name="Google Shape;168;p4: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6: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82" name="Google Shape;182;p6: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6: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82" name="Google Shape;182;p6: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562974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6: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82" name="Google Shape;182;p6: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12554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6: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82" name="Google Shape;182;p6: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626427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12: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222" name="Google Shape;222;p12: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2022/9/16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668864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2022/9/16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297479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2022/9/16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684311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2022/9/16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369118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D524E67A-AF0E-4819-AC53-2E46C7DFBD72}" type="datetimeFigureOut">
              <a:rPr lang="zh-CN" altLang="en-US" smtClean="0"/>
              <a:t>2022/9/16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376907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D524E67A-AF0E-4819-AC53-2E46C7DFBD72}" type="datetimeFigureOut">
              <a:rPr lang="zh-CN" altLang="en-US" smtClean="0"/>
              <a:t>2022/9/16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985548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D524E67A-AF0E-4819-AC53-2E46C7DFBD72}" type="datetimeFigureOut">
              <a:rPr lang="zh-CN" altLang="en-US" smtClean="0"/>
              <a:t>2022/9/16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055964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D524E67A-AF0E-4819-AC53-2E46C7DFBD72}" type="datetimeFigureOut">
              <a:rPr lang="zh-CN" altLang="en-US" smtClean="0"/>
              <a:t>2022/9/16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134630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4E67A-AF0E-4819-AC53-2E46C7DFBD72}" type="datetimeFigureOut">
              <a:rPr lang="zh-CN" altLang="en-US" smtClean="0"/>
              <a:t>2022/9/16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305048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2022/9/16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555716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2022/9/16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06221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4E67A-AF0E-4819-AC53-2E46C7DFBD72}" type="datetimeFigureOut">
              <a:rPr lang="zh-CN" altLang="en-US" smtClean="0"/>
              <a:t>2022/9/16</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105595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tgmskorg@googlegroups.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who.int/news-room/fact-sheets/detail/musculoskeletal-condition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england.nhs.uk/elective-care-transformation/best-practice-solutions/musculoskelet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8C7CA0D1-8B49-4675-8A5E-57C7F64475C1}"/>
              </a:ext>
            </a:extLst>
          </p:cNvPr>
          <p:cNvSpPr/>
          <p:nvPr/>
        </p:nvSpPr>
        <p:spPr>
          <a:xfrm>
            <a:off x="6525757" y="935321"/>
            <a:ext cx="1959127" cy="369332"/>
          </a:xfrm>
          <a:prstGeom prst="rect">
            <a:avLst/>
          </a:prstGeom>
        </p:spPr>
        <p:txBody>
          <a:bodyPr wrap="none">
            <a:spAutoFit/>
          </a:bodyPr>
          <a:lstStyle/>
          <a:p>
            <a:pPr algn="r"/>
            <a:r>
              <a:rPr lang="en-GB" b="1" dirty="0"/>
              <a:t>FGAI4H-P-026-A03</a:t>
            </a:r>
          </a:p>
        </p:txBody>
      </p:sp>
      <p:sp>
        <p:nvSpPr>
          <p:cNvPr id="10" name="Rectangle 9">
            <a:extLst>
              <a:ext uri="{FF2B5EF4-FFF2-40B4-BE49-F238E27FC236}">
                <a16:creationId xmlns:a16="http://schemas.microsoft.com/office/drawing/2014/main" id="{D36F58C8-2F54-4864-94DC-A069EA8D2640}"/>
              </a:ext>
            </a:extLst>
          </p:cNvPr>
          <p:cNvSpPr/>
          <p:nvPr/>
        </p:nvSpPr>
        <p:spPr>
          <a:xfrm>
            <a:off x="5309335" y="1304653"/>
            <a:ext cx="3175549" cy="369332"/>
          </a:xfrm>
          <a:prstGeom prst="rect">
            <a:avLst/>
          </a:prstGeom>
        </p:spPr>
        <p:txBody>
          <a:bodyPr wrap="none">
            <a:spAutoFit/>
          </a:bodyPr>
          <a:lstStyle/>
          <a:p>
            <a:pPr algn="r"/>
            <a:r>
              <a:rPr lang="en-US" dirty="0"/>
              <a:t>Helsinki, 20-22 September 2022</a:t>
            </a:r>
            <a:endParaRPr lang="en-GB" dirty="0"/>
          </a:p>
        </p:txBody>
      </p:sp>
      <p:graphicFrame>
        <p:nvGraphicFramePr>
          <p:cNvPr id="14" name="Table 2">
            <a:extLst>
              <a:ext uri="{FF2B5EF4-FFF2-40B4-BE49-F238E27FC236}">
                <a16:creationId xmlns:a16="http://schemas.microsoft.com/office/drawing/2014/main" id="{F23ADA95-2EB2-45F5-AA21-8B52FA9A9E11}"/>
              </a:ext>
            </a:extLst>
          </p:cNvPr>
          <p:cNvGraphicFramePr>
            <a:graphicFrameLocks noGrp="1"/>
          </p:cNvGraphicFramePr>
          <p:nvPr>
            <p:extLst>
              <p:ext uri="{D42A27DB-BD31-4B8C-83A1-F6EECF244321}">
                <p14:modId xmlns:p14="http://schemas.microsoft.com/office/powerpoint/2010/main" val="2789236542"/>
              </p:ext>
            </p:extLst>
          </p:nvPr>
        </p:nvGraphicFramePr>
        <p:xfrm>
          <a:off x="933576" y="3247161"/>
          <a:ext cx="7112397" cy="3154680"/>
        </p:xfrm>
        <a:graphic>
          <a:graphicData uri="http://schemas.openxmlformats.org/drawingml/2006/table">
            <a:tbl>
              <a:tblPr firstRow="1" bandRow="1">
                <a:tableStyleId>{2D5ABB26-0587-4C30-8999-92F81FD0307C}</a:tableStyleId>
              </a:tblPr>
              <a:tblGrid>
                <a:gridCol w="1139830">
                  <a:extLst>
                    <a:ext uri="{9D8B030D-6E8A-4147-A177-3AD203B41FA5}">
                      <a16:colId xmlns:a16="http://schemas.microsoft.com/office/drawing/2014/main" val="3760236376"/>
                    </a:ext>
                  </a:extLst>
                </a:gridCol>
                <a:gridCol w="2943219">
                  <a:extLst>
                    <a:ext uri="{9D8B030D-6E8A-4147-A177-3AD203B41FA5}">
                      <a16:colId xmlns:a16="http://schemas.microsoft.com/office/drawing/2014/main" val="4118390399"/>
                    </a:ext>
                  </a:extLst>
                </a:gridCol>
                <a:gridCol w="3029348">
                  <a:extLst>
                    <a:ext uri="{9D8B030D-6E8A-4147-A177-3AD203B41FA5}">
                      <a16:colId xmlns:a16="http://schemas.microsoft.com/office/drawing/2014/main" val="3689152469"/>
                    </a:ext>
                  </a:extLst>
                </a:gridCol>
              </a:tblGrid>
              <a:tr h="365760">
                <a:tc>
                  <a:txBody>
                    <a:bodyPr/>
                    <a:lstStyle/>
                    <a:p>
                      <a:r>
                        <a:rPr lang="en-US" sz="1800" b="1" dirty="0"/>
                        <a:t>Source:</a:t>
                      </a:r>
                      <a:endParaRPr lang="en-GB" sz="1800" b="1" dirty="0"/>
                    </a:p>
                  </a:txBody>
                  <a:tcPr marL="68580" marR="68580" marT="34290" marB="34290"/>
                </a:tc>
                <a:tc gridSpan="2">
                  <a:txBody>
                    <a:bodyPr/>
                    <a:lstStyle/>
                    <a:p>
                      <a:r>
                        <a:rPr lang="en-US" sz="1800" dirty="0">
                          <a:solidFill>
                            <a:schemeClr val="tx1"/>
                          </a:solidFill>
                        </a:rPr>
                        <a:t>TG-MSK Topic Drivers</a:t>
                      </a:r>
                      <a:endParaRPr lang="en-GB" sz="1800" dirty="0">
                        <a:solidFill>
                          <a:srgbClr val="FF0000"/>
                        </a:solidFill>
                      </a:endParaRPr>
                    </a:p>
                  </a:txBody>
                  <a:tcPr marL="68580" marR="68580" marT="34290" marB="34290"/>
                </a:tc>
                <a:tc hMerge="1">
                  <a:txBody>
                    <a:bodyPr/>
                    <a:lstStyle/>
                    <a:p>
                      <a:endParaRPr lang="en-GB"/>
                    </a:p>
                  </a:txBody>
                  <a:tcPr/>
                </a:tc>
                <a:extLst>
                  <a:ext uri="{0D108BD9-81ED-4DB2-BD59-A6C34878D82A}">
                    <a16:rowId xmlns:a16="http://schemas.microsoft.com/office/drawing/2014/main" val="3920436266"/>
                  </a:ext>
                </a:extLst>
              </a:tr>
              <a:tr h="365760">
                <a:tc>
                  <a:txBody>
                    <a:bodyPr/>
                    <a:lstStyle/>
                    <a:p>
                      <a:r>
                        <a:rPr lang="en-US" sz="1800" b="1" dirty="0"/>
                        <a:t>Title:</a:t>
                      </a:r>
                      <a:endParaRPr lang="en-GB" sz="1800" b="1" dirty="0"/>
                    </a:p>
                  </a:txBody>
                  <a:tcPr marL="68580" marR="68580" marT="34290" marB="34290"/>
                </a:tc>
                <a:tc gridSpan="2">
                  <a:txBody>
                    <a:bodyPr/>
                    <a:lstStyle/>
                    <a:p>
                      <a:r>
                        <a:rPr lang="en-US" sz="1800" dirty="0">
                          <a:solidFill>
                            <a:schemeClr val="tx1"/>
                          </a:solidFill>
                        </a:rPr>
                        <a:t>Att.3 - </a:t>
                      </a:r>
                      <a:r>
                        <a:rPr lang="en-GB" sz="1800" kern="1200" dirty="0">
                          <a:solidFill>
                            <a:schemeClr val="tx1"/>
                          </a:solidFill>
                          <a:effectLst/>
                        </a:rPr>
                        <a:t>Presentation (TG-MSK)</a:t>
                      </a:r>
                      <a:endParaRPr lang="en-GB" sz="1800" dirty="0">
                        <a:solidFill>
                          <a:schemeClr val="tx1"/>
                        </a:solidFill>
                      </a:endParaRPr>
                    </a:p>
                  </a:txBody>
                  <a:tcPr marL="68580" marR="68580" marT="34290" marB="34290"/>
                </a:tc>
                <a:tc hMerge="1">
                  <a:txBody>
                    <a:bodyPr/>
                    <a:lstStyle/>
                    <a:p>
                      <a:endParaRPr lang="en-GB"/>
                    </a:p>
                  </a:txBody>
                  <a:tcPr/>
                </a:tc>
                <a:extLst>
                  <a:ext uri="{0D108BD9-81ED-4DB2-BD59-A6C34878D82A}">
                    <a16:rowId xmlns:a16="http://schemas.microsoft.com/office/drawing/2014/main" val="994681210"/>
                  </a:ext>
                </a:extLst>
              </a:tr>
              <a:tr h="365760">
                <a:tc>
                  <a:txBody>
                    <a:bodyPr/>
                    <a:lstStyle/>
                    <a:p>
                      <a:r>
                        <a:rPr lang="en-US" sz="1800" b="1" dirty="0"/>
                        <a:t>Purpose:</a:t>
                      </a:r>
                      <a:endParaRPr lang="en-GB" sz="1800" b="1" dirty="0"/>
                    </a:p>
                  </a:txBody>
                  <a:tcPr marL="68580" marR="68580" marT="34290" marB="34290">
                    <a:lnB w="19050" cap="flat" cmpd="sng" algn="ctr">
                      <a:solidFill>
                        <a:schemeClr val="tx1"/>
                      </a:solidFill>
                      <a:prstDash val="solid"/>
                      <a:round/>
                      <a:headEnd type="none" w="med" len="med"/>
                      <a:tailEnd type="none" w="med" len="med"/>
                    </a:lnB>
                  </a:tcPr>
                </a:tc>
                <a:tc gridSpan="2">
                  <a:txBody>
                    <a:bodyPr/>
                    <a:lstStyle/>
                    <a:p>
                      <a:r>
                        <a:rPr lang="en-US" sz="1800" dirty="0"/>
                        <a:t>Discussion </a:t>
                      </a:r>
                      <a:endParaRPr lang="en-GB" sz="1800" dirty="0"/>
                    </a:p>
                  </a:txBody>
                  <a:tcPr marL="68580" marR="68580" marT="34290" marB="34290">
                    <a:lnB w="19050" cap="flat" cmpd="sng" algn="ctr">
                      <a:solidFill>
                        <a:schemeClr val="tx1"/>
                      </a:solidFill>
                      <a:prstDash val="solid"/>
                      <a:round/>
                      <a:headEnd type="none" w="med" len="med"/>
                      <a:tailEnd type="none" w="med" len="med"/>
                    </a:lnB>
                  </a:tcPr>
                </a:tc>
                <a:tc hMerge="1">
                  <a:txBody>
                    <a:bodyPr/>
                    <a:lstStyle/>
                    <a:p>
                      <a:endParaRPr lang="en-GB" dirty="0"/>
                    </a:p>
                  </a:txBody>
                  <a:tcPr/>
                </a:tc>
                <a:extLst>
                  <a:ext uri="{0D108BD9-81ED-4DB2-BD59-A6C34878D82A}">
                    <a16:rowId xmlns:a16="http://schemas.microsoft.com/office/drawing/2014/main" val="987445829"/>
                  </a:ext>
                </a:extLst>
              </a:tr>
              <a:tr h="365760">
                <a:tc>
                  <a:txBody>
                    <a:bodyPr/>
                    <a:lstStyle/>
                    <a:p>
                      <a:r>
                        <a:rPr lang="en-US" sz="1800" b="1" dirty="0"/>
                        <a:t>Contact:</a:t>
                      </a:r>
                      <a:endParaRPr lang="en-GB" sz="1800" b="1" dirty="0"/>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Peter Grinbergs (EQL, UK) &amp; </a:t>
                      </a:r>
                      <a:r>
                        <a:rPr lang="en-US" sz="1800" dirty="0" err="1">
                          <a:solidFill>
                            <a:schemeClr val="tx1"/>
                          </a:solidFill>
                        </a:rPr>
                        <a:t>Yura</a:t>
                      </a:r>
                      <a:r>
                        <a:rPr lang="en-US" sz="1800" dirty="0">
                          <a:solidFill>
                            <a:schemeClr val="tx1"/>
                          </a:solidFill>
                        </a:rPr>
                        <a:t> </a:t>
                      </a:r>
                      <a:r>
                        <a:rPr lang="en-US" sz="1800" dirty="0" err="1">
                          <a:solidFill>
                            <a:schemeClr val="tx1"/>
                          </a:solidFill>
                        </a:rPr>
                        <a:t>Perov</a:t>
                      </a:r>
                      <a:r>
                        <a:rPr lang="en-US" sz="1800" dirty="0">
                          <a:solidFill>
                            <a:schemeClr val="tx1"/>
                          </a:solidFill>
                        </a:rPr>
                        <a:t> (Independent Contributor, UK)</a:t>
                      </a:r>
                    </a:p>
                    <a:p>
                      <a:endParaRPr lang="en-GB" sz="1800" dirty="0">
                        <a:solidFill>
                          <a:srgbClr val="FF0000"/>
                        </a:solidFill>
                      </a:endParaRPr>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l" rtl="0">
                        <a:spcBef>
                          <a:spcPts val="0"/>
                        </a:spcBef>
                        <a:spcAft>
                          <a:spcPts val="0"/>
                        </a:spcAft>
                        <a:buNone/>
                      </a:pPr>
                      <a:r>
                        <a:rPr lang="en-US" sz="1800" dirty="0"/>
                        <a:t>E-mail: </a:t>
                      </a:r>
                      <a:r>
                        <a:rPr lang="en-GB" sz="1800" dirty="0">
                          <a:solidFill>
                            <a:schemeClr val="tx1"/>
                          </a:solidFill>
                          <a:hlinkClick r:id="rId3">
                            <a:extLst>
                              <a:ext uri="{A12FA001-AC4F-418D-AE19-62706E023703}">
                                <ahyp:hlinkClr xmlns:ahyp="http://schemas.microsoft.com/office/drawing/2018/hyperlinkcolor" val="tx"/>
                              </a:ext>
                            </a:extLst>
                          </a:hlinkClick>
                        </a:rPr>
                        <a:t>tgmskorg@googlegroups.com</a:t>
                      </a:r>
                      <a:endParaRPr lang="en-GB" sz="1800" dirty="0">
                        <a:solidFill>
                          <a:schemeClr val="tx1"/>
                        </a:solidFill>
                      </a:endParaRPr>
                    </a:p>
                    <a:p>
                      <a:pPr marL="0" marR="0" lvl="0" indent="0" algn="l" rtl="0">
                        <a:spcBef>
                          <a:spcPts val="0"/>
                        </a:spcBef>
                        <a:spcAft>
                          <a:spcPts val="0"/>
                        </a:spcAft>
                        <a:buNone/>
                      </a:pPr>
                      <a:r>
                        <a:rPr lang="en-GB" sz="1800" dirty="0">
                          <a:solidFill>
                            <a:schemeClr val="tx1"/>
                          </a:solidFill>
                        </a:rPr>
                        <a:t>(the email is read by Peter, </a:t>
                      </a:r>
                      <a:r>
                        <a:rPr lang="en-GB" sz="1800" dirty="0" err="1">
                          <a:solidFill>
                            <a:schemeClr val="tx1"/>
                          </a:solidFill>
                        </a:rPr>
                        <a:t>Yura</a:t>
                      </a:r>
                      <a:r>
                        <a:rPr lang="en-GB" sz="1800" dirty="0">
                          <a:solidFill>
                            <a:schemeClr val="tx1"/>
                          </a:solidFill>
                        </a:rPr>
                        <a:t> and their associate(s))</a:t>
                      </a:r>
                    </a:p>
                    <a:p>
                      <a:r>
                        <a:rPr lang="en-GB" sz="1800" kern="1200" dirty="0">
                          <a:effectLst/>
                        </a:rPr>
                        <a:t> </a:t>
                      </a:r>
                      <a:endParaRPr lang="en-GB" sz="1800" dirty="0"/>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8741495"/>
                  </a:ext>
                </a:extLst>
              </a:tr>
              <a:tr h="365760">
                <a:tc>
                  <a:txBody>
                    <a:bodyPr/>
                    <a:lstStyle/>
                    <a:p>
                      <a:r>
                        <a:rPr lang="en-US" sz="1800" b="1" dirty="0"/>
                        <a:t>Abstract:</a:t>
                      </a:r>
                      <a:endParaRPr lang="en-GB" sz="1800" b="1" dirty="0"/>
                    </a:p>
                  </a:txBody>
                  <a:tcPr marL="68580" marR="68580" marT="34290" marB="34290">
                    <a:lnT w="19050" cap="flat" cmpd="sng" algn="ctr">
                      <a:solidFill>
                        <a:schemeClr val="tx1"/>
                      </a:solidFill>
                      <a:prstDash val="solid"/>
                      <a:round/>
                      <a:headEnd type="none" w="med" len="med"/>
                      <a:tailEnd type="none" w="med" len="med"/>
                    </a:lnT>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This is for presentation and discussion during the focus group meeting.</a:t>
                      </a:r>
                      <a:endParaRPr lang="en-GB" sz="1800" dirty="0"/>
                    </a:p>
                  </a:txBody>
                  <a:tcPr marL="68580" marR="68580" marT="34290" marB="34290">
                    <a:lnT w="19050" cap="flat" cmpd="sng" algn="ctr">
                      <a:solidFill>
                        <a:schemeClr val="tx1"/>
                      </a:solid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1297947478"/>
                  </a:ext>
                </a:extLst>
              </a:tr>
            </a:tbl>
          </a:graphicData>
        </a:graphic>
      </p:graphicFrame>
    </p:spTree>
    <p:extLst>
      <p:ext uri="{BB962C8B-B14F-4D97-AF65-F5344CB8AC3E}">
        <p14:creationId xmlns:p14="http://schemas.microsoft.com/office/powerpoint/2010/main" val="2383934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Background &amp; Relevance</a:t>
            </a:r>
            <a:endParaRPr/>
          </a:p>
        </p:txBody>
      </p:sp>
      <p:sp>
        <p:nvSpPr>
          <p:cNvPr id="157" name="Google Shape;157;p2"/>
          <p:cNvSpPr txBox="1">
            <a:spLocks noGrp="1"/>
          </p:cNvSpPr>
          <p:nvPr>
            <p:ph type="body" idx="1"/>
          </p:nvPr>
        </p:nvSpPr>
        <p:spPr>
          <a:xfrm>
            <a:off x="628650" y="1825624"/>
            <a:ext cx="7886700" cy="4667249"/>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000"/>
              <a:buChar char="•"/>
            </a:pPr>
            <a:r>
              <a:rPr lang="en-US" sz="2000" dirty="0"/>
              <a:t>“Musculoskeletal conditions comprise more than 150 diagnoses that affect the locomotor system; that is, muscles, bones, joints and associated tissues…” [1]</a:t>
            </a:r>
            <a:endParaRPr dirty="0"/>
          </a:p>
          <a:p>
            <a:pPr marL="228600" lvl="0" indent="-228600" algn="l" rtl="0">
              <a:lnSpc>
                <a:spcPct val="90000"/>
              </a:lnSpc>
              <a:spcBef>
                <a:spcPts val="1000"/>
              </a:spcBef>
              <a:spcAft>
                <a:spcPts val="0"/>
              </a:spcAft>
              <a:buClr>
                <a:schemeClr val="dk1"/>
              </a:buClr>
              <a:buSzPts val="2000"/>
              <a:buChar char="•"/>
            </a:pPr>
            <a:r>
              <a:rPr lang="en-US" sz="2000" dirty="0"/>
              <a:t>Painful MSK conditions affect 20-33% of the world's population [1].</a:t>
            </a:r>
            <a:endParaRPr dirty="0"/>
          </a:p>
          <a:p>
            <a:pPr marL="228600" lvl="0" indent="-228600" algn="l" rtl="0">
              <a:lnSpc>
                <a:spcPct val="90000"/>
              </a:lnSpc>
              <a:spcBef>
                <a:spcPts val="1000"/>
              </a:spcBef>
              <a:spcAft>
                <a:spcPts val="0"/>
              </a:spcAft>
              <a:buClr>
                <a:schemeClr val="dk1"/>
              </a:buClr>
              <a:buSzPts val="2000"/>
              <a:buChar char="•"/>
            </a:pPr>
            <a:r>
              <a:rPr lang="en-US" sz="2000" dirty="0"/>
              <a:t>According to the WHO, “[Musculoskeletal] conditions are the leading contributor to disability worldwide, with low back pain being the single leading cause of disability globally. ... MSK conditions significantly limit mobility and dexterity, leading to early retirement from work, reduced accumulated wealth and reduced ability to participate in social roles. The greatest proportion of non-cancer persistent pain conditions is accounted for by MSK conditions. ... MSK conditions are commonly linked with depression and increase the risk of developing other chronic health conditions” [1].</a:t>
            </a:r>
            <a:endParaRPr dirty="0"/>
          </a:p>
          <a:p>
            <a:pPr marL="228600" lvl="0" indent="-228600" algn="l" rtl="0">
              <a:lnSpc>
                <a:spcPct val="90000"/>
              </a:lnSpc>
              <a:spcBef>
                <a:spcPts val="1000"/>
              </a:spcBef>
              <a:spcAft>
                <a:spcPts val="0"/>
              </a:spcAft>
              <a:buClr>
                <a:schemeClr val="dk1"/>
              </a:buClr>
              <a:buSzPts val="2000"/>
              <a:buChar char="•"/>
            </a:pPr>
            <a:r>
              <a:rPr lang="en-US" sz="2000" dirty="0"/>
              <a:t>Up to 30% of consultations carried out by primary care doctors in the UK (as an example) are for MSK conditions [2].</a:t>
            </a:r>
            <a:endParaRPr dirty="0"/>
          </a:p>
        </p:txBody>
      </p:sp>
      <p:sp>
        <p:nvSpPr>
          <p:cNvPr id="158" name="Google Shape;158;p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4"/>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Topic Group’s Goal</a:t>
            </a:r>
            <a:endParaRPr/>
          </a:p>
        </p:txBody>
      </p:sp>
      <p:sp>
        <p:nvSpPr>
          <p:cNvPr id="171" name="Google Shape;171;p4"/>
          <p:cNvSpPr txBox="1">
            <a:spLocks noGrp="1"/>
          </p:cNvSpPr>
          <p:nvPr>
            <p:ph type="body" idx="1"/>
          </p:nvPr>
        </p:nvSpPr>
        <p:spPr>
          <a:xfrm>
            <a:off x="628650" y="1825624"/>
            <a:ext cx="7886700" cy="4667249"/>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000"/>
              <a:buChar char="•"/>
            </a:pPr>
            <a:r>
              <a:rPr lang="en-US" sz="2000" dirty="0"/>
              <a:t>The topic group is dedicated to AI/ML applications for MSK medicine. It is dedicated to establishing </a:t>
            </a:r>
            <a:r>
              <a:rPr lang="en-US" sz="2000" dirty="0" err="1"/>
              <a:t>standardised</a:t>
            </a:r>
            <a:r>
              <a:rPr lang="en-US" sz="2000" dirty="0"/>
              <a:t> benchmarking guidelines.</a:t>
            </a:r>
            <a:endParaRPr dirty="0"/>
          </a:p>
          <a:p>
            <a:pPr marL="228600" lvl="0" indent="-228600" algn="l" rtl="0">
              <a:lnSpc>
                <a:spcPct val="90000"/>
              </a:lnSpc>
              <a:spcBef>
                <a:spcPts val="1000"/>
              </a:spcBef>
              <a:spcAft>
                <a:spcPts val="0"/>
              </a:spcAft>
              <a:buClr>
                <a:schemeClr val="dk1"/>
              </a:buClr>
              <a:buSzPts val="2000"/>
              <a:buChar char="•"/>
            </a:pPr>
            <a:r>
              <a:rPr lang="en-US" sz="2000" dirty="0"/>
              <a:t>That includes specifying input data and outputs of AI systems for different AI tasks for MSK medicine.</a:t>
            </a:r>
            <a:endParaRPr dirty="0"/>
          </a:p>
          <a:p>
            <a:pPr marL="228600" lvl="0" indent="-228600" algn="l" rtl="0">
              <a:lnSpc>
                <a:spcPct val="90000"/>
              </a:lnSpc>
              <a:spcBef>
                <a:spcPts val="1000"/>
              </a:spcBef>
              <a:spcAft>
                <a:spcPts val="0"/>
              </a:spcAft>
              <a:buClr>
                <a:schemeClr val="dk1"/>
              </a:buClr>
              <a:buSzPts val="2000"/>
              <a:buChar char="•"/>
            </a:pPr>
            <a:r>
              <a:rPr lang="en-US" sz="2000" dirty="0"/>
              <a:t>Relevant areas for the topic group: prevention strategies, triage (in particular identifying urgency), diagnosis, prognosis and treatment of musculoskeletal (MSK) conditions with the applications of artificial intelligence (AI) and machine learning (ML) approaches including computer vision (CV), augmented and virtual reality (AR/VR), natural language processing (NLP), natural language understanding and other approaches.</a:t>
            </a:r>
            <a:endParaRPr sz="2000" dirty="0"/>
          </a:p>
        </p:txBody>
      </p:sp>
      <p:sp>
        <p:nvSpPr>
          <p:cNvPr id="172" name="Google Shape;172;p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3</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6"/>
          <p:cNvSpPr txBox="1">
            <a:spLocks noGrp="1"/>
          </p:cNvSpPr>
          <p:nvPr>
            <p:ph type="title"/>
          </p:nvPr>
        </p:nvSpPr>
        <p:spPr>
          <a:xfrm>
            <a:off x="628650" y="365126"/>
            <a:ext cx="835251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The current focus</a:t>
            </a:r>
            <a:endParaRPr dirty="0"/>
          </a:p>
        </p:txBody>
      </p:sp>
      <p:sp>
        <p:nvSpPr>
          <p:cNvPr id="185" name="Google Shape;185;p6"/>
          <p:cNvSpPr txBox="1">
            <a:spLocks noGrp="1"/>
          </p:cNvSpPr>
          <p:nvPr>
            <p:ph type="body" idx="1"/>
          </p:nvPr>
        </p:nvSpPr>
        <p:spPr>
          <a:xfrm>
            <a:off x="628650" y="1825624"/>
            <a:ext cx="7886700" cy="4667249"/>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dirty="0"/>
              <a:t>Prediction for and prevention of MSK conditions, including:</a:t>
            </a:r>
          </a:p>
          <a:p>
            <a:pPr marL="685800" lvl="1" indent="-228600">
              <a:spcBef>
                <a:spcPts val="0"/>
              </a:spcBef>
              <a:buSzPts val="2800"/>
            </a:pPr>
            <a:r>
              <a:rPr lang="en-US" dirty="0"/>
              <a:t>recovery, improvement, risk identification (e.g. prediction/probability estimation),</a:t>
            </a:r>
          </a:p>
          <a:p>
            <a:pPr marL="685800" lvl="1" indent="-228600">
              <a:spcBef>
                <a:spcPts val="0"/>
              </a:spcBef>
              <a:buSzPts val="2800"/>
            </a:pPr>
            <a:r>
              <a:rPr lang="en-US" dirty="0"/>
              <a:t>risk reduction (including new conditions, worsening of MSK condition states, etc.).</a:t>
            </a:r>
          </a:p>
        </p:txBody>
      </p:sp>
      <p:sp>
        <p:nvSpPr>
          <p:cNvPr id="186" name="Google Shape;186;p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4</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6"/>
          <p:cNvSpPr txBox="1">
            <a:spLocks noGrp="1"/>
          </p:cNvSpPr>
          <p:nvPr>
            <p:ph type="title"/>
          </p:nvPr>
        </p:nvSpPr>
        <p:spPr>
          <a:xfrm>
            <a:off x="628650" y="365126"/>
            <a:ext cx="835251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Updates</a:t>
            </a:r>
            <a:endParaRPr dirty="0"/>
          </a:p>
        </p:txBody>
      </p:sp>
      <p:sp>
        <p:nvSpPr>
          <p:cNvPr id="186" name="Google Shape;186;p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5</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
        <p:nvSpPr>
          <p:cNvPr id="7" name="Google Shape;171;p4">
            <a:extLst>
              <a:ext uri="{FF2B5EF4-FFF2-40B4-BE49-F238E27FC236}">
                <a16:creationId xmlns:a16="http://schemas.microsoft.com/office/drawing/2014/main" id="{7E80B03A-0F8D-4F1C-F5B4-BDF03E5E57E3}"/>
              </a:ext>
            </a:extLst>
          </p:cNvPr>
          <p:cNvSpPr txBox="1">
            <a:spLocks noGrp="1"/>
          </p:cNvSpPr>
          <p:nvPr>
            <p:ph type="body" idx="1"/>
          </p:nvPr>
        </p:nvSpPr>
        <p:spPr>
          <a:xfrm>
            <a:off x="628650" y="1825624"/>
            <a:ext cx="7710007" cy="4667249"/>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000"/>
              <a:buChar char="•"/>
            </a:pPr>
            <a:r>
              <a:rPr lang="en-GB" dirty="0"/>
              <a:t>Two new members (now 11 members in total)</a:t>
            </a:r>
          </a:p>
          <a:p>
            <a:pPr marL="228600" lvl="0" indent="-228600" algn="l" rtl="0">
              <a:lnSpc>
                <a:spcPct val="90000"/>
              </a:lnSpc>
              <a:spcBef>
                <a:spcPts val="0"/>
              </a:spcBef>
              <a:spcAft>
                <a:spcPts val="0"/>
              </a:spcAft>
              <a:buClr>
                <a:schemeClr val="dk1"/>
              </a:buClr>
              <a:buSzPts val="2000"/>
              <a:buChar char="•"/>
            </a:pPr>
            <a:r>
              <a:rPr lang="en-GB" dirty="0"/>
              <a:t>Six topic group meetings</a:t>
            </a:r>
          </a:p>
          <a:p>
            <a:pPr marL="228600" indent="-228600">
              <a:spcBef>
                <a:spcPts val="0"/>
              </a:spcBef>
              <a:buSzPts val="2000"/>
            </a:pPr>
            <a:r>
              <a:rPr lang="en-GB" dirty="0"/>
              <a:t>Updates to the document with synthetic cases</a:t>
            </a:r>
          </a:p>
          <a:p>
            <a:pPr marL="228600" indent="-228600">
              <a:spcBef>
                <a:spcPts val="0"/>
              </a:spcBef>
              <a:buSzPts val="2000"/>
            </a:pPr>
            <a:r>
              <a:rPr lang="en-GB" dirty="0"/>
              <a:t>Comments/documents received and some of those have been discussed</a:t>
            </a:r>
          </a:p>
          <a:p>
            <a:pPr marL="228600" indent="-228600">
              <a:spcBef>
                <a:spcPts val="0"/>
              </a:spcBef>
              <a:buSzPts val="2000"/>
            </a:pPr>
            <a:r>
              <a:rPr lang="en-GB" dirty="0"/>
              <a:t>Work in regard to the audit</a:t>
            </a:r>
            <a:endParaRPr dirty="0"/>
          </a:p>
        </p:txBody>
      </p:sp>
    </p:spTree>
    <p:extLst>
      <p:ext uri="{BB962C8B-B14F-4D97-AF65-F5344CB8AC3E}">
        <p14:creationId xmlns:p14="http://schemas.microsoft.com/office/powerpoint/2010/main" val="827451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6" name="Google Shape;186;p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6</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
        <p:nvSpPr>
          <p:cNvPr id="4" name="Google Shape;184;p6">
            <a:extLst>
              <a:ext uri="{FF2B5EF4-FFF2-40B4-BE49-F238E27FC236}">
                <a16:creationId xmlns:a16="http://schemas.microsoft.com/office/drawing/2014/main" id="{D2A24BA7-C6A4-F18E-1305-6962A7FF8E40}"/>
              </a:ext>
            </a:extLst>
          </p:cNvPr>
          <p:cNvSpPr txBox="1">
            <a:spLocks noGrp="1"/>
          </p:cNvSpPr>
          <p:nvPr>
            <p:ph type="title"/>
          </p:nvPr>
        </p:nvSpPr>
        <p:spPr>
          <a:xfrm>
            <a:off x="628650" y="-363248"/>
            <a:ext cx="835251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sz="1600" b="1" dirty="0"/>
              <a:t>Update to the document with synthetic cases</a:t>
            </a:r>
            <a:endParaRPr sz="1600" b="1" dirty="0"/>
          </a:p>
        </p:txBody>
      </p:sp>
      <p:pic>
        <p:nvPicPr>
          <p:cNvPr id="6" name="Picture 5">
            <a:extLst>
              <a:ext uri="{FF2B5EF4-FFF2-40B4-BE49-F238E27FC236}">
                <a16:creationId xmlns:a16="http://schemas.microsoft.com/office/drawing/2014/main" id="{21431464-7D90-C07F-6412-DCB971656C53}"/>
              </a:ext>
            </a:extLst>
          </p:cNvPr>
          <p:cNvPicPr>
            <a:picLocks noChangeAspect="1"/>
          </p:cNvPicPr>
          <p:nvPr/>
        </p:nvPicPr>
        <p:blipFill>
          <a:blip r:embed="rId3"/>
          <a:stretch>
            <a:fillRect/>
          </a:stretch>
        </p:blipFill>
        <p:spPr>
          <a:xfrm>
            <a:off x="434762" y="551476"/>
            <a:ext cx="8274475" cy="6166167"/>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407461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6" name="Google Shape;186;p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7</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
        <p:nvSpPr>
          <p:cNvPr id="4" name="Google Shape;184;p6">
            <a:extLst>
              <a:ext uri="{FF2B5EF4-FFF2-40B4-BE49-F238E27FC236}">
                <a16:creationId xmlns:a16="http://schemas.microsoft.com/office/drawing/2014/main" id="{D18C87F0-D391-E7EE-2280-8ECE703C99AF}"/>
              </a:ext>
            </a:extLst>
          </p:cNvPr>
          <p:cNvSpPr txBox="1">
            <a:spLocks/>
          </p:cNvSpPr>
          <p:nvPr/>
        </p:nvSpPr>
        <p:spPr>
          <a:xfrm>
            <a:off x="628650" y="-363248"/>
            <a:ext cx="8352512" cy="1325563"/>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defTabSz="914400">
              <a:buSzPts val="4400"/>
            </a:pPr>
            <a:r>
              <a:rPr lang="en-GB" sz="1600" b="1" kern="0"/>
              <a:t>Update to the document with synthetic cases</a:t>
            </a:r>
            <a:endParaRPr lang="en-GB" sz="1600" b="1" kern="0" dirty="0"/>
          </a:p>
        </p:txBody>
      </p:sp>
      <p:pic>
        <p:nvPicPr>
          <p:cNvPr id="7" name="Picture 6">
            <a:extLst>
              <a:ext uri="{FF2B5EF4-FFF2-40B4-BE49-F238E27FC236}">
                <a16:creationId xmlns:a16="http://schemas.microsoft.com/office/drawing/2014/main" id="{95E99252-6AFB-D8FD-4503-C0A00ED019BB}"/>
              </a:ext>
            </a:extLst>
          </p:cNvPr>
          <p:cNvPicPr>
            <a:picLocks noChangeAspect="1"/>
          </p:cNvPicPr>
          <p:nvPr/>
        </p:nvPicPr>
        <p:blipFill>
          <a:blip r:embed="rId3"/>
          <a:stretch>
            <a:fillRect/>
          </a:stretch>
        </p:blipFill>
        <p:spPr>
          <a:xfrm>
            <a:off x="703685" y="541137"/>
            <a:ext cx="6271273" cy="6082946"/>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189157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12"/>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References</a:t>
            </a:r>
            <a:endParaRPr/>
          </a:p>
        </p:txBody>
      </p:sp>
      <p:sp>
        <p:nvSpPr>
          <p:cNvPr id="225" name="Google Shape;225;p12"/>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1600"/>
              <a:buChar char="•"/>
            </a:pPr>
            <a:r>
              <a:rPr lang="en-US" sz="1600" dirty="0"/>
              <a:t>[1] "Musculoskeletal conditions" on WHO website. </a:t>
            </a:r>
            <a:r>
              <a:rPr lang="en-US" sz="1600" u="sng" dirty="0">
                <a:solidFill>
                  <a:schemeClr val="hlink"/>
                </a:solidFill>
                <a:hlinkClick r:id="rId3"/>
              </a:rPr>
              <a:t>https://www.who.int/news-room/fact-sheets/detail/musculoskeletal-conditions</a:t>
            </a:r>
            <a:endParaRPr sz="1600" dirty="0"/>
          </a:p>
          <a:p>
            <a:pPr marL="228600" lvl="0" indent="-228600" algn="l" rtl="0">
              <a:lnSpc>
                <a:spcPct val="90000"/>
              </a:lnSpc>
              <a:spcBef>
                <a:spcPts val="1000"/>
              </a:spcBef>
              <a:spcAft>
                <a:spcPts val="0"/>
              </a:spcAft>
              <a:buClr>
                <a:schemeClr val="dk1"/>
              </a:buClr>
              <a:buSzPts val="1600"/>
              <a:buChar char="•"/>
            </a:pPr>
            <a:r>
              <a:rPr lang="en-US" sz="1600" dirty="0"/>
              <a:t>[2] "Musculoskeletal" page on NHS England website. </a:t>
            </a:r>
            <a:r>
              <a:rPr lang="en-US" sz="1600" u="sng" dirty="0">
                <a:solidFill>
                  <a:schemeClr val="hlink"/>
                </a:solidFill>
                <a:hlinkClick r:id="rId4"/>
              </a:rPr>
              <a:t>https://www.england.nhs.uk/elective-care-transformation/best-practice-solutions/musculoskeletal/</a:t>
            </a:r>
            <a:endParaRPr dirty="0"/>
          </a:p>
        </p:txBody>
      </p:sp>
      <p:sp>
        <p:nvSpPr>
          <p:cNvPr id="226" name="Google Shape;226;p1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8</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Tree>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863A2280E3F84C93CB7D95B3AE289B" ma:contentTypeVersion="2" ma:contentTypeDescription="Create a new document." ma:contentTypeScope="" ma:versionID="7e530ecd20c263b95f6042ee110165eb">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5e75d33b50fbf3f19c1feb9a309975b"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3831727-AC3E-4295-890F-03E3BB942381}"/>
</file>

<file path=customXml/itemProps2.xml><?xml version="1.0" encoding="utf-8"?>
<ds:datastoreItem xmlns:ds="http://schemas.openxmlformats.org/officeDocument/2006/customXml" ds:itemID="{8D757891-533E-4B08-9CC2-432445C0232A}"/>
</file>

<file path=customXml/itemProps3.xml><?xml version="1.0" encoding="utf-8"?>
<ds:datastoreItem xmlns:ds="http://schemas.openxmlformats.org/officeDocument/2006/customXml" ds:itemID="{263EDF69-883F-4630-8D5D-47FF3AA110B2}"/>
</file>

<file path=docProps/app.xml><?xml version="1.0" encoding="utf-8"?>
<Properties xmlns="http://schemas.openxmlformats.org/officeDocument/2006/extended-properties" xmlns:vt="http://schemas.openxmlformats.org/officeDocument/2006/docPropsVTypes">
  <Template>Office Theme</Template>
  <TotalTime>1780</TotalTime>
  <Words>522</Words>
  <Application>Microsoft Office PowerPoint</Application>
  <PresentationFormat>On-screen Show (4:3)</PresentationFormat>
  <Paragraphs>47</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等线</vt:lpstr>
      <vt:lpstr>Arial</vt:lpstr>
      <vt:lpstr>Calibri</vt:lpstr>
      <vt:lpstr>Calibri Light</vt:lpstr>
      <vt:lpstr>Office 主题​​</vt:lpstr>
      <vt:lpstr>PowerPoint Presentation</vt:lpstr>
      <vt:lpstr>Background &amp; Relevance</vt:lpstr>
      <vt:lpstr>Topic Group’s Goal</vt:lpstr>
      <vt:lpstr>The current focus</vt:lpstr>
      <vt:lpstr>Updates</vt:lpstr>
      <vt:lpstr>Update to the document with synthetic cases</vt:lpstr>
      <vt:lpstr>PowerPoint Presentation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Att.3 - Presentation (TG-MSK)</dc:title>
  <dc:creator>Campos, Simao</dc:creator>
  <cp:lastModifiedBy>TSB (HT)</cp:lastModifiedBy>
  <cp:revision>76</cp:revision>
  <cp:lastPrinted>2019-04-04T08:49:31Z</cp:lastPrinted>
  <dcterms:created xsi:type="dcterms:W3CDTF">2019-03-31T15:53:06Z</dcterms:created>
  <dcterms:modified xsi:type="dcterms:W3CDTF">2022-09-16T08:06:13Z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0x0101002D863A2280E3F84C93CB7D95B3AE289B</vt:lpwstr>
  </property>
</Properties>
</file>