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6f0b98b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6f0b98b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6f0b98b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6f0b98b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6f0b98b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6f0b98b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6f0b98b0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6f0b98b0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26094c8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d26094c8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4d25205c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4d25205c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4d25205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4d25205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d26094c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d26094c8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d25205c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d25205ce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59d253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59d253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59d253d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59d253d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559d253d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559d253d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96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rlington@gudra-studi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github.com/lindawangg/COVID-Net" TargetMode="External"/><Relationship Id="rId4" Type="http://schemas.openxmlformats.org/officeDocument/2006/relationships/hyperlink" Target="https://github.com/velebit-ai/COVID-Next-Pyto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cs.google.com/document/d/1y9diy9cdM9dIakCttlsDR3xxrKSwbrlYQ9C-EWWJXAA/edit#heading=h.gjdgx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ealth.aiaudit.org/web/challenges/challenge-page/174/overvie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9758" y="935321"/>
            <a:ext cx="19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FGAI4H-P-023-A03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3C89BF1-833D-CDFE-7935-58CB1002D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94300"/>
              </p:ext>
            </p:extLst>
          </p:nvPr>
        </p:nvGraphicFramePr>
        <p:xfrm>
          <a:off x="1790700" y="2656609"/>
          <a:ext cx="8610600" cy="2896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93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34894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4295775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95473">
                <a:tc>
                  <a:txBody>
                    <a:bodyPr/>
                    <a:lstStyle/>
                    <a:p>
                      <a:r>
                        <a:rPr lang="en-US" sz="2000" b="1" dirty="0"/>
                        <a:t>Source:</a:t>
                      </a:r>
                      <a:endParaRPr lang="en-GB" sz="20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TG-Radiology Topic Driver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/>
                        <a:t>Title:</a:t>
                      </a:r>
                      <a:endParaRPr lang="en-GB" sz="20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(TG-Radiology)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/>
                        <a:t>Purpose:</a:t>
                      </a:r>
                      <a:endParaRPr lang="en-GB" sz="20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Discussion</a:t>
                      </a:r>
                      <a:endParaRPr lang="en-GB" sz="20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Contact:</a:t>
                      </a:r>
                      <a:endParaRPr lang="en-GB" sz="20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Darlington Ahiale Akogo</a:t>
                      </a:r>
                      <a:b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minoHealth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AI Labs</a:t>
                      </a:r>
                      <a:b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Ghana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darlington@gudra-studio.com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495473">
                <a:tc>
                  <a:txBody>
                    <a:bodyPr/>
                    <a:lstStyle/>
                    <a:p>
                      <a:r>
                        <a:rPr lang="en-US" sz="2000" b="1" dirty="0"/>
                        <a:t>Abstract:</a:t>
                      </a:r>
                      <a:endParaRPr lang="en-GB" sz="20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This PPT contains a presentation of P-023-A01.</a:t>
                      </a:r>
                      <a:endParaRPr lang="en-GB" sz="20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64" y="0"/>
            <a:ext cx="44985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861" y="0"/>
            <a:ext cx="487647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 descr="Image result for ai in health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635" y="-1381294"/>
            <a:ext cx="12344632" cy="82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4048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Clinical Evaluation Of AI For Chest Condition Diagnosis In Ghana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15600" y="2317967"/>
            <a:ext cx="11360800" cy="39688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MinoHealth AI Labs is conducting clinical evaluations of AI systems for the diagnosis of chest conditions, including cardiomegaly and pleural effusion. 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 AI systems developed were benchmarked against radiologists in Ghana.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 will be shared at the ITU Kaleidoscope in Ghana, December 22.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are working on the risk assessments and software varification reports for FDA approval. 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l="8275" t="6769" r="8217" b="8713"/>
          <a:stretch/>
        </p:blipFill>
        <p:spPr>
          <a:xfrm>
            <a:off x="6096000" y="211939"/>
            <a:ext cx="6096000" cy="616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 rotWithShape="1">
          <a:blip r:embed="rId4">
            <a:alphaModFix/>
          </a:blip>
          <a:srcRect l="7726" t="7909" r="7369" b="7673"/>
          <a:stretch/>
        </p:blipFill>
        <p:spPr>
          <a:xfrm>
            <a:off x="1" y="275867"/>
            <a:ext cx="6205663" cy="61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 descr="Image result for ai in health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635" y="-1381294"/>
            <a:ext cx="12344632" cy="82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4048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Clinical Evaluation Of AI For Chest Condition Diagnosis In Ghana: Evaluation Metrics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415600" y="2317967"/>
            <a:ext cx="11360800" cy="39688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Negative Predictive Value is important, though not popularly used in ML.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negative predictive value is a metric that computes the fraction of true negative predictions among the outcomes that the model classified as negative.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This is useful for use cases where the false negative predictions are costly.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is different from Specificity.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004" y="1"/>
            <a:ext cx="13033995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1303600" y="733901"/>
            <a:ext cx="9584800" cy="4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3333" b="1">
                <a:solidFill>
                  <a:srgbClr val="FFFFFF"/>
                </a:solidFill>
              </a:rPr>
              <a:t>Topic Group on AI for Radiology:</a:t>
            </a:r>
            <a:br>
              <a:rPr lang="en" sz="3333" b="1">
                <a:solidFill>
                  <a:srgbClr val="FFFFFF"/>
                </a:solidFill>
              </a:rPr>
            </a:br>
            <a:r>
              <a:rPr lang="en" sz="3333" b="1">
                <a:solidFill>
                  <a:srgbClr val="FFFFFF"/>
                </a:solidFill>
              </a:rPr>
              <a:t>Audit Trial </a:t>
            </a:r>
            <a:endParaRPr sz="3333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sz="3333" b="1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ts val="1067"/>
              </a:spcBef>
            </a:pPr>
            <a:r>
              <a:rPr lang="en" sz="3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Darlington Akogo</a:t>
            </a:r>
            <a:br>
              <a:rPr lang="en" sz="3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Driver</a:t>
            </a:r>
            <a:endParaRPr sz="3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533">
                <a:solidFill>
                  <a:srgbClr val="FFFFFF"/>
                </a:solidFill>
              </a:rPr>
              <a:t>Founder, CEO</a:t>
            </a:r>
            <a:endParaRPr sz="2533">
              <a:solidFill>
                <a:srgbClr val="FFFFFF"/>
              </a:solidFill>
            </a:endParaRPr>
          </a:p>
          <a:p>
            <a:pPr algn="ctr"/>
            <a:r>
              <a:rPr lang="en" sz="2533">
                <a:solidFill>
                  <a:srgbClr val="FFFFFF"/>
                </a:solidFill>
              </a:rPr>
              <a:t>minoHealth AI Labs</a:t>
            </a:r>
            <a:endParaRPr sz="2533">
              <a:solidFill>
                <a:srgbClr val="595959"/>
              </a:solidFill>
            </a:endParaRPr>
          </a:p>
          <a:p>
            <a:pPr algn="ctr"/>
            <a:r>
              <a:rPr lang="en" sz="2533">
                <a:solidFill>
                  <a:srgbClr val="FFFFFF"/>
                </a:solidFill>
              </a:rPr>
              <a:t>darlington@gudra-studio.com</a:t>
            </a:r>
            <a:endParaRPr sz="25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1004" y="1"/>
            <a:ext cx="13033995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3600" y="733901"/>
            <a:ext cx="9584800" cy="4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" sz="3333" b="1">
                <a:solidFill>
                  <a:srgbClr val="FFFFFF"/>
                </a:solidFill>
              </a:rPr>
              <a:t>Topic Group on AI for Radiology:</a:t>
            </a:r>
            <a:br>
              <a:rPr lang="en" sz="3333" b="1">
                <a:solidFill>
                  <a:srgbClr val="FFFFFF"/>
                </a:solidFill>
              </a:rPr>
            </a:br>
            <a:r>
              <a:rPr lang="en" sz="3333" b="1">
                <a:solidFill>
                  <a:srgbClr val="FFFFFF"/>
                </a:solidFill>
              </a:rPr>
              <a:t>Audit Trial, Sep 22</a:t>
            </a:r>
            <a:endParaRPr sz="3333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sz="3333" b="1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ts val="1067"/>
              </a:spcBef>
            </a:pPr>
            <a:r>
              <a:rPr lang="en" sz="3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Darlington Akogo</a:t>
            </a:r>
            <a:br>
              <a:rPr lang="en" sz="3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Topic Driver</a:t>
            </a:r>
            <a:endParaRPr sz="3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" sz="2533">
                <a:solidFill>
                  <a:srgbClr val="FFFFFF"/>
                </a:solidFill>
              </a:rPr>
              <a:t>Founder, CEO</a:t>
            </a:r>
            <a:endParaRPr sz="2533">
              <a:solidFill>
                <a:srgbClr val="FFFFFF"/>
              </a:solidFill>
            </a:endParaRPr>
          </a:p>
          <a:p>
            <a:pPr algn="ctr"/>
            <a:r>
              <a:rPr lang="en" sz="2533">
                <a:solidFill>
                  <a:srgbClr val="FFFFFF"/>
                </a:solidFill>
              </a:rPr>
              <a:t>minoHealth AI Labs</a:t>
            </a:r>
            <a:endParaRPr sz="2533">
              <a:solidFill>
                <a:srgbClr val="595959"/>
              </a:solidFill>
            </a:endParaRPr>
          </a:p>
          <a:p>
            <a:pPr algn="ctr"/>
            <a:r>
              <a:rPr lang="en" sz="2533">
                <a:solidFill>
                  <a:srgbClr val="FFFFFF"/>
                </a:solidFill>
              </a:rPr>
              <a:t>darlington@gudra-studio.com</a:t>
            </a:r>
            <a:endParaRPr sz="25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Image result for universal health 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-1265267"/>
            <a:ext cx="12192001" cy="812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descr="Image result for future hospital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29" y="-1265267"/>
            <a:ext cx="12195028" cy="8123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4067" y="176400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Team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14067" y="1148433"/>
            <a:ext cx="11560800" cy="5479600"/>
          </a:xfrm>
          <a:prstGeom prst="rect">
            <a:avLst/>
          </a:prstGeom>
          <a:solidFill>
            <a:srgbClr val="070707">
              <a:alpha val="8146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Andrew Murchison (Clinical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Giovanna Gutierrez (Clinical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Ian Shadforth (ML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Jana Fehr (ML Expert + Clinical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 Md. Golam Rasul (Software Platform Expert / Audit Developer)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7. Regina Geierhofer (Regulatory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8. Saul Calderon Ramirez (ML Expert + Regulatory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9. Shada Alsalamah (ML Expert + Clinical Expert + Regulatory Expert) 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10. Vasanthakumar Venugopal (ML Expert + Clinical Expert + Ethical Expert)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11. Vincent Appiah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12. Issah Abubakari Samori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13. Judy Wawira Gichoya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14. Dominik Stosik</a:t>
            </a:r>
            <a:b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15. Edson Mintsu Hung</a:t>
            </a:r>
            <a:endParaRPr sz="21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1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13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2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Image result for radiolog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2658"/>
            <a:ext cx="12192001" cy="684534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AI in Radiology - Use Case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957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Diagnosis of COVID-19 via Chest X-Ray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Undisclosed Test Data (Vasantha):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917 cases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436 RTPCR+ cases 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481 COVID negative cases 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source models for audit trial: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https://github.com/velebit-ai/COVID-Next-Pytorch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https://github.com/lindawangg/COVID-Net</a:t>
            </a:r>
            <a:b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338" y="0"/>
            <a:ext cx="6577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descr="Image result for ai in healthc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635" y="-1381294"/>
            <a:ext cx="12344632" cy="823929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Verification Checklist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500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Link: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https://docs.google.com/document/d/1y9diy9cdM9dIakCttlsDR3xxrKSwbrlYQ9C-EWWJXAA/edit#heading=h.gjdgxs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Findings: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2133"/>
              </a:spcBef>
              <a:buClr>
                <a:srgbClr val="FFFFFF"/>
              </a:buClr>
              <a:buFont typeface="Calibri"/>
              <a:buAutoNum type="arabicPeriod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Very detailed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AutoNum type="arabicPeriod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 long, can be reduced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FFFFFF"/>
              </a:buClr>
              <a:buFont typeface="Calibri"/>
              <a:buAutoNum type="arabicPeriod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items can be combined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Image result for health dat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2001" cy="812254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Audit Challenge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750000"/>
          </a:xfrm>
          <a:prstGeom prst="rect">
            <a:avLst/>
          </a:prstGeom>
          <a:solidFill>
            <a:srgbClr val="070707">
              <a:alpha val="54210"/>
            </a:srgb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Link: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https://health.aiaudit.org/web/challenges/challenge-page/174/overview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the TG-Radiology Audit challenge on health.aiaudit.org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Added in metrics (precision, recall, AUROC, accuracy, F1 score)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1" y="1"/>
            <a:ext cx="76200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99493"/>
            <a:ext cx="12192004" cy="5459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P-000_PPT-Template-16x9 (1).pptx" id="{72FCC53A-509C-4EB6-959A-663D50647B4C}" vid="{5B430A4E-06E2-42FE-86AD-20A99DDD16B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9A029-ED10-45DE-98C9-7CF644AE0EE8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FGAI4H-P-000_PPT-Template-16x9 (1)</Template>
  <TotalTime>3</TotalTime>
  <Words>547</Words>
  <Application>Microsoft Office PowerPoint</Application>
  <PresentationFormat>Widescreen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Office 主题​​</vt:lpstr>
      <vt:lpstr>PowerPoint Presentation</vt:lpstr>
      <vt:lpstr>PowerPoint Presentation</vt:lpstr>
      <vt:lpstr>Audit Team </vt:lpstr>
      <vt:lpstr>AI in Radiology - Use Case</vt:lpstr>
      <vt:lpstr>PowerPoint Presentation</vt:lpstr>
      <vt:lpstr>Audit Verification Checklist  </vt:lpstr>
      <vt:lpstr>Audit Challenge  </vt:lpstr>
      <vt:lpstr>PowerPoint Presentation</vt:lpstr>
      <vt:lpstr>PowerPoint Presentation</vt:lpstr>
      <vt:lpstr>PowerPoint Presentation</vt:lpstr>
      <vt:lpstr>Clinical Evaluation Of AI For Chest Condition Diagnosis In Ghana  </vt:lpstr>
      <vt:lpstr>PowerPoint Presentation</vt:lpstr>
      <vt:lpstr>Clinical Evaluation Of AI For Chest Condition Diagnosis In Ghana: Evaluation Metrics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(TG-Radiology)</dc:title>
  <dc:creator>TSB (HT)</dc:creator>
  <cp:lastModifiedBy>TSB (HT)</cp:lastModifiedBy>
  <cp:revision>2</cp:revision>
  <cp:lastPrinted>2019-04-04T08:49:31Z</cp:lastPrinted>
  <dcterms:created xsi:type="dcterms:W3CDTF">2022-09-21T08:00:18Z</dcterms:created>
  <dcterms:modified xsi:type="dcterms:W3CDTF">2022-09-21T08:03:59Z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