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96" r:id="rId5"/>
  </p:sldMasterIdLst>
  <p:notesMasterIdLst>
    <p:notesMasterId r:id="rId13"/>
  </p:notesMasterIdLst>
  <p:sldIdLst>
    <p:sldId id="256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2029" autoAdjust="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699af36d600a726f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g699af36d600a726f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4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898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693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9299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2014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2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9696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0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0"/>
          <p:cNvSpPr txBox="1"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3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4055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3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9566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2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32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32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32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3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11009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9451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5267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838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5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35"/>
          <p:cNvSpPr txBox="1">
            <a:spLocks noGrp="1"/>
          </p:cNvSpPr>
          <p:nvPr>
            <p:ph type="body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1" name="Google Shape;141;p3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8338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6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7" name="Google Shape;147;p36"/>
          <p:cNvSpPr txBox="1">
            <a:spLocks noGrp="1"/>
          </p:cNvSpPr>
          <p:nvPr>
            <p:ph type="body" idx="1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8" name="Google Shape;148;p3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2493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3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52073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8"/>
          <p:cNvSpPr txBox="1">
            <a:spLocks noGrp="1"/>
          </p:cNvSpPr>
          <p:nvPr>
            <p:ph type="title"/>
          </p:nvPr>
        </p:nvSpPr>
        <p:spPr>
          <a:xfrm rot="5400000">
            <a:off x="7133432" y="1956596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4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3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9344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43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831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32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58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50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27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24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78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4392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enry.hoffmann@ada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artin@livehealthily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8049758" y="935321"/>
            <a:ext cx="1959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FGAI4H-P-021-A03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6833336" y="1304653"/>
            <a:ext cx="3175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Helsinki, 20-22 September 2022</a:t>
            </a:r>
            <a:endParaRPr lang="en-GB" dirty="0"/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596383"/>
              </p:ext>
            </p:extLst>
          </p:nvPr>
        </p:nvGraphicFramePr>
        <p:xfrm>
          <a:off x="1790700" y="3247161"/>
          <a:ext cx="8401049" cy="2446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6348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3476483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578218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Source: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de-DE" sz="1800" dirty="0">
                          <a:solidFill>
                            <a:schemeClr val="dk1"/>
                          </a:solidFill>
                        </a:rPr>
                        <a:t>TG-Symptom Topic Co-Driver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Title: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 b="0" i="0" dirty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</a:rPr>
                        <a:t>Att.3 – Presentation (TG-Symptom)</a:t>
                      </a:r>
                      <a:endParaRPr lang="de-DE" sz="1800" dirty="0">
                        <a:solidFill>
                          <a:schemeClr val="dk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Purpose:</a:t>
                      </a:r>
                      <a:endParaRPr lang="en-GB" sz="1800" b="1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/>
                        <a:t>Discussion</a:t>
                      </a:r>
                      <a:endParaRPr lang="en-GB" sz="1800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458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Contact: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solidFill>
                            <a:schemeClr val="dk1"/>
                          </a:solidFill>
                        </a:rPr>
                        <a:t>Henry Hoffmann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E-mail: </a:t>
                      </a:r>
                      <a:r>
                        <a:rPr lang="de-DE" sz="1800" u="sng" dirty="0">
                          <a:solidFill>
                            <a:schemeClr val="hlink"/>
                          </a:solidFill>
                          <a:hlinkClick r:id="rId3"/>
                        </a:rPr>
                        <a:t>henry.hoffmann@ada.com</a:t>
                      </a:r>
                      <a:endParaRPr lang="en-GB" sz="1800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solidFill>
                            <a:schemeClr val="dk1"/>
                          </a:solidFill>
                        </a:rPr>
                        <a:t>Martin Cansdale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/>
                        <a:t>E-mail: </a:t>
                      </a:r>
                      <a:r>
                        <a:rPr lang="de-DE" sz="1800" u="sng" dirty="0">
                          <a:solidFill>
                            <a:schemeClr val="hlink"/>
                          </a:solidFill>
                          <a:hlinkClick r:id="rId4"/>
                        </a:rPr>
                        <a:t>martin@livehealthily.com</a:t>
                      </a:r>
                      <a:endParaRPr lang="en-GB" sz="1800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230465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Abstract: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dk1"/>
                          </a:solidFill>
                        </a:rPr>
                        <a:t>This PPT summarizes the status of work within TG-Symptom, for presentation and discussion during the meeting.</a:t>
                      </a:r>
                      <a:endParaRPr lang="en-GB" sz="1800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934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"/>
          <p:cNvSpPr txBox="1"/>
          <p:nvPr/>
        </p:nvSpPr>
        <p:spPr>
          <a:xfrm>
            <a:off x="396167" y="371900"/>
            <a:ext cx="11367200" cy="17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A1FF"/>
              </a:buClr>
              <a:buSzPts val="3600"/>
              <a:buFont typeface="Calibri"/>
              <a:buNone/>
              <a:tabLst/>
              <a:defRPr/>
            </a:pPr>
            <a:r>
              <a:rPr kumimoji="0" lang="de-DE" sz="3600" b="0" i="0" u="none" strike="noStrike" kern="0" cap="none" spc="0" normalizeH="0" baseline="0" noProof="0">
                <a:ln>
                  <a:noFill/>
                </a:ln>
                <a:solidFill>
                  <a:srgbClr val="3BA1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Meeting O Update for the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A1FF"/>
              </a:buClr>
              <a:buSzPts val="3600"/>
              <a:buFont typeface="Calibri"/>
              <a:buNone/>
              <a:tabLst/>
              <a:defRPr/>
            </a:pPr>
            <a:r>
              <a:rPr kumimoji="0" lang="de-DE" sz="3600" b="0" i="0" u="none" strike="noStrike" kern="0" cap="none" spc="0" normalizeH="0" baseline="0" noProof="0">
                <a:ln>
                  <a:noFill/>
                </a:ln>
                <a:solidFill>
                  <a:srgbClr val="3BA1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Topic Group “Symptom Assessment”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3BA1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"/>
          <p:cNvSpPr txBox="1"/>
          <p:nvPr/>
        </p:nvSpPr>
        <p:spPr>
          <a:xfrm>
            <a:off x="2699205" y="5229758"/>
            <a:ext cx="6777025" cy="7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  <a:tabLst/>
              <a:defRPr/>
            </a:pPr>
            <a:r>
              <a:rPr kumimoji="0" lang="de-DE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Berlin, 31 May – 2 June 2022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None/>
              <a:tabLst/>
              <a:defRPr/>
            </a:pP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27125" y="3119426"/>
            <a:ext cx="410527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"/>
          <p:cNvSpPr txBox="1"/>
          <p:nvPr/>
        </p:nvSpPr>
        <p:spPr>
          <a:xfrm>
            <a:off x="353435" y="428485"/>
            <a:ext cx="56214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de-DE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Topic Group: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de-DE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Symptom Assessment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Update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for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Meeting P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"/>
          <p:cNvSpPr txBox="1"/>
          <p:nvPr/>
        </p:nvSpPr>
        <p:spPr>
          <a:xfrm>
            <a:off x="719200" y="1302164"/>
            <a:ext cx="10360478" cy="5357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39694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Calibri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Mobile/Web Applications – sometimes called ”Symptom Checkers” that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167" marR="0" lvl="0" indent="-317484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Montserrat Medium"/>
              <a:buChar char="○"/>
              <a:tabLst/>
              <a:defRPr/>
            </a:pP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Allow users to enter (INPUT)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914356" marR="0" lvl="1" indent="-304786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200"/>
              <a:buFont typeface="Montserrat Medium"/>
              <a:buChar char="○"/>
              <a:tabLst/>
              <a:defRPr/>
            </a:pPr>
            <a:r>
              <a:rPr kumimoji="0" lang="de-DE" sz="2400" b="0" i="0" u="none" strike="noStrike" kern="0" cap="none" spc="0" normalizeH="0" baseline="0" noProof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Patient information (age, sex…)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914356" marR="0" lvl="1" indent="-304786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200"/>
              <a:buFont typeface="Montserrat Medium"/>
              <a:buChar char="○"/>
              <a:tabLst/>
              <a:defRPr/>
            </a:pPr>
            <a:r>
              <a:rPr kumimoji="0" lang="de-DE" sz="2400" b="0" i="0" u="none" strike="noStrike" kern="0" cap="none" spc="0" normalizeH="0" baseline="0" noProof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Current presenting complaints (symptoms, free text)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167" marR="0" lvl="0" indent="-317484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Montserrat Medium"/>
              <a:buChar char="○"/>
              <a:tabLst/>
              <a:defRPr/>
            </a:pP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To then engage in a dialog similar to a doctor collecting (INPUT)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914356" marR="0" lvl="1" indent="-304786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200"/>
              <a:buFont typeface="Montserrat Medium"/>
              <a:buChar char="○"/>
              <a:tabLst/>
              <a:defRPr/>
            </a:pPr>
            <a:r>
              <a:rPr kumimoji="0" lang="de-DE" sz="2400" b="0" i="0" u="none" strike="noStrike" kern="0" cap="none" spc="0" normalizeH="0" baseline="0" noProof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Additional symptoms, findings, factors, attributes, investigations (lab, imaging, genetics…)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167" marR="0" lvl="0" indent="-317484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Montserrat Medium"/>
              <a:buChar char="○"/>
              <a:tabLst/>
              <a:defRPr/>
            </a:pP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To finally provide the user with (OUTPUT)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914356" marR="0" lvl="1" indent="-304786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200"/>
              <a:buFont typeface="Montserrat Medium"/>
              <a:buChar char="○"/>
              <a:tabLst/>
              <a:defRPr/>
            </a:pPr>
            <a:r>
              <a:rPr kumimoji="0" lang="de-DE" sz="2400" b="0" i="0" u="none" strike="noStrike" kern="0" cap="none" spc="0" normalizeH="0" baseline="0" noProof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Pre-clinical triage (emergency, see doctor today, self-care…)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914356" marR="0" lvl="1" indent="-304786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200"/>
              <a:buFont typeface="Montserrat Medium"/>
              <a:buChar char="○"/>
              <a:tabLst/>
              <a:defRPr/>
            </a:pPr>
            <a:r>
              <a:rPr kumimoji="0" lang="de-DE" sz="2400" b="0" i="0" u="none" strike="noStrike" kern="0" cap="none" spc="0" normalizeH="0" baseline="0" noProof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Possible causes (disease A 93%, B 73% - e.g. in ICD10, SNOMED CT)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914356" marR="0" lvl="1" indent="-304786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200"/>
              <a:buFont typeface="Montserrat Medium"/>
              <a:buChar char="○"/>
              <a:tabLst/>
              <a:defRPr/>
            </a:pPr>
            <a:r>
              <a:rPr kumimoji="0" lang="de-DE" sz="2400" b="0" i="0" u="none" strike="noStrike" kern="0" cap="none" spc="0" normalizeH="0" baseline="0" noProof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Additional recommended investigations, treatment advice, explanations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5" name="Google Shape;185;p3"/>
          <p:cNvSpPr txBox="1"/>
          <p:nvPr/>
        </p:nvSpPr>
        <p:spPr>
          <a:xfrm>
            <a:off x="719200" y="513367"/>
            <a:ext cx="9285167" cy="10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tabLst/>
              <a:defRPr/>
            </a:pPr>
            <a:r>
              <a:rPr kumimoji="0" lang="de-DE" sz="4000" b="0" i="0" u="none" strike="noStrike" kern="0" cap="none" spc="0" normalizeH="0" baseline="0" noProof="0">
                <a:ln>
                  <a:noFill/>
                </a:ln>
                <a:solidFill>
                  <a:srgbClr val="3BA1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AI-based Symptom Assessment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86" name="Google Shape;18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"/>
          <p:cNvSpPr txBox="1"/>
          <p:nvPr/>
        </p:nvSpPr>
        <p:spPr>
          <a:xfrm>
            <a:off x="719200" y="1556978"/>
            <a:ext cx="7599610" cy="5285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178" marR="0" lvl="0" indent="-304786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200"/>
              <a:buFont typeface="Montserrat"/>
              <a:buChar char="●"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General </a:t>
            </a:r>
            <a:r>
              <a:rPr kumimoji="0" lang="de-DE" sz="1800" b="1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approach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914366" marR="0" lvl="1" indent="-304785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200"/>
              <a:buFont typeface="Montserrat"/>
              <a:buChar char="●"/>
              <a:tabLst/>
              <a:defRPr/>
            </a:pP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Started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toy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AI and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toy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data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build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benchmarking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system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914366" marR="0" lvl="1" indent="-304785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200"/>
              <a:buFont typeface="Montserrat"/>
              <a:buChar char="●"/>
              <a:tabLst/>
              <a:defRPr/>
            </a:pP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Stepwise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increasing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complexity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914366" marR="0" lvl="1" indent="-304785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200"/>
              <a:buFont typeface="Montserrat"/>
              <a:buChar char="●"/>
              <a:tabLst/>
              <a:defRPr/>
            </a:pP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Learn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all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relevant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details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real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benchmarking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609581" marR="0" lvl="1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2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1B335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178" marR="0" lvl="0" indent="-304786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200"/>
              <a:buFont typeface="Montserrat"/>
              <a:buChar char="●"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Benchmarking approach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1B335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914366" marR="0" lvl="1" indent="-304786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200"/>
              <a:buFont typeface="Montserrat"/>
              <a:buChar char="●"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MMVB 2.2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annotation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tool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benchmarking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process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914378" marR="0" lvl="1" indent="-304786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200"/>
              <a:buFont typeface="Montserrat"/>
              <a:buChar char="●"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Toy Ais: Ada, Babylon,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Infermedica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Healthily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(all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cloud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hosted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914378" marR="0" lvl="1" indent="-304786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200"/>
              <a:buFont typeface="Montserrat"/>
              <a:buChar char="●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Integrate annotation tool with open-code initiative annotation, evaluation, and reporting packages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914378" marR="0" lvl="1" indent="-228586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200"/>
              <a:buFont typeface="Montserrat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1B335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178" marR="0" lvl="0" indent="-304786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200"/>
              <a:buFont typeface="Montserrat"/>
              <a:buChar char="●"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Annotation </a:t>
            </a:r>
            <a:r>
              <a:rPr kumimoji="0" lang="de-DE" sz="1800" b="1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tool</a:t>
            </a: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1800" b="1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implementation</a:t>
            </a: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1800" b="1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work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914366" marR="0" lvl="1" indent="-304785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200"/>
              <a:buFont typeface="Montserrat"/>
              <a:buChar char="●"/>
              <a:tabLst/>
              <a:defRPr/>
            </a:pP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Testing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AI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ontology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mapping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TG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doctors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1B335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914366" marR="0" lvl="1" indent="-304785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200"/>
              <a:buFont typeface="Montserrat"/>
              <a:buChar char="●"/>
              <a:tabLst/>
              <a:defRPr/>
            </a:pP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Continuous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updates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annotation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tool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according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feedback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1B335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914366" marR="0" lvl="1" indent="-304785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200"/>
              <a:buFont typeface="Montserrat"/>
              <a:buChar char="●"/>
              <a:tabLst/>
              <a:defRPr/>
            </a:pP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Migrating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cases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FHIR/SNOMED CT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format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1B335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5"/>
          <p:cNvSpPr txBox="1"/>
          <p:nvPr/>
        </p:nvSpPr>
        <p:spPr>
          <a:xfrm>
            <a:off x="663367" y="513367"/>
            <a:ext cx="8385600" cy="10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tabLst/>
              <a:defRPr/>
            </a:pPr>
            <a:r>
              <a:rPr kumimoji="0" lang="de-DE" sz="3600" b="0" i="0" u="none" strike="noStrike" kern="0" cap="none" spc="0" normalizeH="0" baseline="0" noProof="0">
                <a:ln>
                  <a:noFill/>
                </a:ln>
                <a:solidFill>
                  <a:srgbClr val="3BA1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Benchmarking Approach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1B335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5"/>
          <p:cNvPicPr preferRelativeResize="0"/>
          <p:nvPr/>
        </p:nvPicPr>
        <p:blipFill rotWithShape="1">
          <a:blip r:embed="rId3">
            <a:alphaModFix/>
          </a:blip>
          <a:srcRect b="28880"/>
          <a:stretch/>
        </p:blipFill>
        <p:spPr>
          <a:xfrm>
            <a:off x="9048717" y="931707"/>
            <a:ext cx="2888133" cy="157305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4" name="Google Shape;19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48717" y="2620541"/>
            <a:ext cx="2891511" cy="206460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5" name="Google Shape;195;p5"/>
          <p:cNvPicPr preferRelativeResize="0"/>
          <p:nvPr/>
        </p:nvPicPr>
        <p:blipFill rotWithShape="1">
          <a:blip r:embed="rId5">
            <a:alphaModFix/>
          </a:blip>
          <a:srcRect b="16321"/>
          <a:stretch/>
        </p:blipFill>
        <p:spPr>
          <a:xfrm>
            <a:off x="9048717" y="4756124"/>
            <a:ext cx="2891511" cy="197339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6" name="Google Shape;196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"/>
          <p:cNvSpPr txBox="1"/>
          <p:nvPr/>
        </p:nvSpPr>
        <p:spPr>
          <a:xfrm>
            <a:off x="719200" y="1556978"/>
            <a:ext cx="5835132" cy="5285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178" marR="0" lvl="0" indent="-298436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  <a:buFont typeface="Montserrat"/>
              <a:buChar char="●"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Test case storage and communication formats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1B335C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914400" marR="0" lvl="1" indent="-298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  <a:buFont typeface="Montserrat"/>
              <a:buChar char="●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FHIR compliant format for storing test cases developed</a:t>
            </a:r>
          </a:p>
          <a:p>
            <a:pPr marL="914400" marR="0" lvl="1" indent="-298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  <a:buFont typeface="Montserrat"/>
              <a:buChar char="●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Testing storage of existing cases in new FHIR format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1B335C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914400" marR="0" lvl="1" indent="-298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  <a:buFont typeface="Montserrat"/>
              <a:buChar char="●"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Next: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finalising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FHIR interface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for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communication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with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symptom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checker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AIs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1B335C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1B335C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457200" marR="0" lvl="0" indent="-298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  <a:buFont typeface="Montserrat"/>
              <a:buChar char="●"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Annotation tool/AIs/OCI integration next steps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914400" marR="0" lvl="1" indent="-298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  <a:buFont typeface="Montserrat"/>
              <a:buChar char="●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Converting the annotation tool to provide cases in FHIR JSON format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1B335C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914400" marR="0" lvl="1" indent="-298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  <a:buFont typeface="Montserrat"/>
              <a:buChar char="●"/>
              <a:tabLst/>
              <a:defRPr/>
            </a:pP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Implementing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connection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to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OCI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platform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B335C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914400" marR="0" lvl="1" indent="-298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  <a:buFont typeface="Montserrat"/>
              <a:buChar char="●"/>
              <a:tabLst/>
              <a:defRPr/>
            </a:pP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Adjusting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AI interface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to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new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FHIR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format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, and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updating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toy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/real AIs</a:t>
            </a:r>
          </a:p>
          <a:p>
            <a:pPr marL="914400" marR="0" lvl="1" indent="-298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100"/>
              <a:buFont typeface="Montserrat"/>
              <a:buChar char="●"/>
              <a:tabLst/>
              <a:defRPr/>
            </a:pP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Updating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audit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benchmarking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to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use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FHIR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format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inputs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/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outputs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1B335C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01" name="Google Shape;201;p7"/>
          <p:cNvSpPr txBox="1"/>
          <p:nvPr/>
        </p:nvSpPr>
        <p:spPr>
          <a:xfrm>
            <a:off x="663367" y="513367"/>
            <a:ext cx="8385600" cy="10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tabLst/>
              <a:defRPr/>
            </a:pPr>
            <a:r>
              <a:rPr kumimoji="0" lang="de-DE" sz="3600" b="0" i="0" u="none" strike="noStrike" kern="0" cap="none" spc="0" normalizeH="0" baseline="0" noProof="0" dirty="0">
                <a:ln>
                  <a:noFill/>
                </a:ln>
                <a:solidFill>
                  <a:srgbClr val="3BA1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Technical Work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1B335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7"/>
          <p:cNvPicPr preferRelativeResize="0"/>
          <p:nvPr/>
        </p:nvPicPr>
        <p:blipFill rotWithShape="1">
          <a:blip r:embed="rId3">
            <a:alphaModFix/>
          </a:blip>
          <a:srcRect b="64841"/>
          <a:stretch/>
        </p:blipFill>
        <p:spPr>
          <a:xfrm>
            <a:off x="9129751" y="1710875"/>
            <a:ext cx="2742724" cy="30677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4" name="Google Shape;204;p7"/>
          <p:cNvPicPr preferRelativeResize="0"/>
          <p:nvPr/>
        </p:nvPicPr>
        <p:blipFill rotWithShape="1">
          <a:blip r:embed="rId3">
            <a:alphaModFix/>
          </a:blip>
          <a:srcRect t="54535" b="28840"/>
          <a:stretch/>
        </p:blipFill>
        <p:spPr>
          <a:xfrm>
            <a:off x="9129750" y="4993150"/>
            <a:ext cx="2742724" cy="1450376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6" name="Google Shape;20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457301-9848-0ED7-C021-225D40292E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5115" y="1710875"/>
            <a:ext cx="2413852" cy="25554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699af36d600a726f_7"/>
          <p:cNvSpPr txBox="1"/>
          <p:nvPr/>
        </p:nvSpPr>
        <p:spPr>
          <a:xfrm>
            <a:off x="770075" y="1633400"/>
            <a:ext cx="6707700" cy="5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2921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000"/>
              <a:buFont typeface="Montserrat"/>
              <a:buChar char="●"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General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1B335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</a:ext>
              </a:extLst>
            </a:endParaRPr>
          </a:p>
          <a:p>
            <a:pPr marL="914400" marR="0" lvl="1" indent="-2921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000"/>
              <a:buFont typeface="Montserrat"/>
              <a:buChar char="●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Testing annotation tool with a wider group of doctors and gathering feedback</a:t>
            </a:r>
          </a:p>
          <a:p>
            <a:pPr marL="914400" marR="0" lvl="1" indent="-2921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000"/>
              <a:buFont typeface="Montserrat"/>
              <a:buChar char="●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Extending and revising annotation guidelines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1B335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1B335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178" marR="0" lvl="0" indent="-292086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000"/>
              <a:buFont typeface="Montserrat"/>
              <a:buChar char="●"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Topic Description </a:t>
            </a:r>
            <a:r>
              <a:rPr kumimoji="0" lang="de-DE" sz="1800" b="1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Document</a:t>
            </a: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(TDD)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1B335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914366" marR="0" lvl="1" indent="-292086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000"/>
              <a:buFont typeface="Montserrat"/>
              <a:buChar char="●"/>
              <a:tabLst/>
              <a:defRPr/>
            </a:pP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Almost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complete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, but on hold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until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we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implement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benchmarking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real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data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and a real AI -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until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mid-2023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batch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1B335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1B335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921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000"/>
              <a:buFont typeface="Montserrat"/>
              <a:buChar char="●"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Audit Group </a:t>
            </a:r>
            <a:r>
              <a:rPr kumimoji="0" lang="de-DE" sz="1800" b="1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Cooperation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1B335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2921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000"/>
              <a:buFont typeface="Montserrat"/>
              <a:buChar char="●"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Audit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questionnaire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testing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within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topic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group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1B335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2921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000"/>
              <a:buFont typeface="Montserrat"/>
              <a:buChar char="●"/>
              <a:tabLst/>
              <a:defRPr/>
            </a:pP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Publication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after TDD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publication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mid-2023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1B335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2921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000"/>
              <a:buFont typeface="Montserrat"/>
              <a:buChar char="●"/>
              <a:tabLst/>
              <a:defRPr/>
            </a:pP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Next: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evaluating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revising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questionnaire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based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on </a:t>
            </a:r>
            <a:r>
              <a:rPr kumimoji="0" lang="de-DE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B335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testing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1B335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1B335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1B335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1B335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1B335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1B335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g699af36d600a726f_7"/>
          <p:cNvSpPr txBox="1"/>
          <p:nvPr/>
        </p:nvSpPr>
        <p:spPr>
          <a:xfrm>
            <a:off x="663367" y="513367"/>
            <a:ext cx="8385600" cy="10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tabLst/>
              <a:defRPr/>
            </a:pPr>
            <a:r>
              <a:rPr kumimoji="0" lang="de-DE" sz="3600" b="0" i="0" u="none" strike="noStrike" kern="0" cap="none" spc="0" normalizeH="0" baseline="0" noProof="0">
                <a:ln>
                  <a:noFill/>
                </a:ln>
                <a:solidFill>
                  <a:srgbClr val="3BA1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Non-Technical Work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1B335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  <a:tabLst/>
              <a:defRPr/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1B335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g699af36d600a726f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7575" y="1691675"/>
            <a:ext cx="3386476" cy="2071892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14" name="Google Shape;214;g699af36d600a726f_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47575" y="3952175"/>
            <a:ext cx="3386474" cy="25619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15" name="Google Shape;215;g699af36d600a726f_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345B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3"/>
          <p:cNvSpPr txBox="1"/>
          <p:nvPr/>
        </p:nvSpPr>
        <p:spPr>
          <a:xfrm>
            <a:off x="562725" y="416690"/>
            <a:ext cx="5261514" cy="2071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 SemiBold"/>
              <a:buNone/>
              <a:tabLst/>
              <a:defRPr/>
            </a:pPr>
            <a:r>
              <a:rPr kumimoji="0" lang="de-DE" sz="4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Thank</a:t>
            </a:r>
            <a:r>
              <a:rPr kumimoji="0" lang="de-DE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kumimoji="0" lang="de-DE" sz="4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you</a:t>
            </a:r>
            <a:r>
              <a:rPr kumimoji="0" lang="de-DE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/>
                <a:ea typeface="Montserrat SemiBold"/>
                <a:cs typeface="Montserrat SemiBold"/>
                <a:sym typeface="Montserrat SemiBold"/>
              </a:rPr>
              <a:t>!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 Medium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/>
                <a:ea typeface="Montserrat Medium"/>
                <a:cs typeface="Montserrat Medium"/>
                <a:sym typeface="Montserrat Medium"/>
              </a:rPr>
              <a:t>WHO/ITU FG AI4H TG Symptom Assessment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 Medium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/>
                <a:ea typeface="Montserrat Medium"/>
                <a:cs typeface="Montserrat Medium"/>
                <a:sym typeface="Montserrat Medium"/>
              </a:rPr>
              <a:t>Meeting P Update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 Medium"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/>
                <a:ea typeface="Montserrat Medium"/>
                <a:cs typeface="Montserrat Medium"/>
                <a:sym typeface="Montserrat Medium"/>
              </a:rPr>
              <a:t>Helsinki, 20 – 22 September 2022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21" name="Google Shape;221;p13"/>
          <p:cNvPicPr preferRelativeResize="0"/>
          <p:nvPr/>
        </p:nvPicPr>
        <p:blipFill rotWithShape="1">
          <a:blip r:embed="rId3">
            <a:alphaModFix/>
          </a:blip>
          <a:srcRect l="8340" t="8206"/>
          <a:stretch/>
        </p:blipFill>
        <p:spPr>
          <a:xfrm>
            <a:off x="559809" y="4255321"/>
            <a:ext cx="5193720" cy="213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19552" y="5406888"/>
            <a:ext cx="1444864" cy="583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73803" y="5556195"/>
            <a:ext cx="1060696" cy="523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69775" y="5556195"/>
            <a:ext cx="1610113" cy="491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82404" y="606575"/>
            <a:ext cx="792147" cy="1085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49950" y="519075"/>
            <a:ext cx="2359899" cy="83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478125" y="2058900"/>
            <a:ext cx="2016325" cy="701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8" name="Google Shape;228;p13"/>
          <p:cNvGrpSpPr/>
          <p:nvPr/>
        </p:nvGrpSpPr>
        <p:grpSpPr>
          <a:xfrm>
            <a:off x="6623382" y="415501"/>
            <a:ext cx="5261400" cy="5971800"/>
            <a:chOff x="6481395" y="416690"/>
            <a:chExt cx="5261400" cy="5971800"/>
          </a:xfrm>
        </p:grpSpPr>
        <p:sp>
          <p:nvSpPr>
            <p:cNvPr id="229" name="Google Shape;229;p13"/>
            <p:cNvSpPr/>
            <p:nvPr/>
          </p:nvSpPr>
          <p:spPr>
            <a:xfrm>
              <a:off x="6481395" y="416690"/>
              <a:ext cx="5261400" cy="59718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1"/>
                <a:buFont typeface="Calibri"/>
                <a:buNone/>
                <a:tabLst/>
                <a:defRPr/>
              </a:pPr>
              <a:endParaRPr kumimoji="0" sz="135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0" name="Google Shape;230;p13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7132570" y="2797126"/>
              <a:ext cx="1520976" cy="520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13" descr="Babylon health logo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6656256" y="2117896"/>
              <a:ext cx="1520976" cy="3802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2" name="Google Shape;232;p13" descr="Image result for isabelhealthcare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0406282" y="2050343"/>
              <a:ext cx="1060852" cy="4456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3" name="Google Shape;233;p13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9179352" y="1363959"/>
              <a:ext cx="2258549" cy="5194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4" name="Google Shape;234;p13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7991185" y="692197"/>
              <a:ext cx="1941959" cy="6274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5" name="Google Shape;235;p13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9208591" y="2968342"/>
              <a:ext cx="2258545" cy="4687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6" name="Google Shape;236;p13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7499997" y="1462166"/>
              <a:ext cx="1374347" cy="3623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7" name="Google Shape;237;p13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6555132" y="3600766"/>
              <a:ext cx="2098414" cy="5898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8" name="Google Shape;238;p13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10725894" y="3576051"/>
              <a:ext cx="832595" cy="9581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Google Shape;239;p13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9761542" y="3566901"/>
              <a:ext cx="859071" cy="9231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0" name="Google Shape;240;p13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10243128" y="697129"/>
              <a:ext cx="1124300" cy="602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1" name="Google Shape;241;p13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6674316" y="4379691"/>
              <a:ext cx="1789633" cy="6620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2" name="Google Shape;242;p13" descr="A picture containing food, light, drawing&#10;&#10;Description automatically generated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8296999" y="4340308"/>
              <a:ext cx="1304733" cy="11676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3" name="Google Shape;243;p13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9459453" y="4534232"/>
              <a:ext cx="2236030" cy="8655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4" name="Google Shape;244;p13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8654814" y="3461548"/>
              <a:ext cx="1030357" cy="103035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5" name="Google Shape;245;p13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6623375" y="422043"/>
            <a:ext cx="5261399" cy="5958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GAI4H-P-000_PPT-Template-16x9 (1).pptx" id="{72FCC53A-509C-4EB6-959A-663D50647B4C}" vid="{5B430A4E-06E2-42FE-86AD-20A99DDD16B3}"/>
    </a:ext>
  </a:extLst>
</a:theme>
</file>

<file path=ppt/theme/theme2.xml><?xml version="1.0" encoding="utf-8"?>
<a:theme xmlns:a="http://schemas.openxmlformats.org/drawingml/2006/main" name="2_Office 主题​​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63A6844-A094-4551-8FE7-60FBC4447F18}"/>
</file>

<file path=customXml/itemProps2.xml><?xml version="1.0" encoding="utf-8"?>
<ds:datastoreItem xmlns:ds="http://schemas.openxmlformats.org/officeDocument/2006/customXml" ds:itemID="{263EDF69-883F-4630-8D5D-47FF3AA110B2}"/>
</file>

<file path=customXml/itemProps3.xml><?xml version="1.0" encoding="utf-8"?>
<ds:datastoreItem xmlns:ds="http://schemas.openxmlformats.org/officeDocument/2006/customXml" ds:itemID="{8D757891-533E-4B08-9CC2-432445C0232A}"/>
</file>

<file path=docProps/app.xml><?xml version="1.0" encoding="utf-8"?>
<Properties xmlns="http://schemas.openxmlformats.org/officeDocument/2006/extended-properties" xmlns:vt="http://schemas.openxmlformats.org/officeDocument/2006/docPropsVTypes">
  <Template>FGAI4H-P-000_PPT-Template-16x9 (1)</Template>
  <TotalTime>9</TotalTime>
  <Words>488</Words>
  <Application>Microsoft Office PowerPoint</Application>
  <PresentationFormat>Widescreen</PresentationFormat>
  <Paragraphs>80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等线</vt:lpstr>
      <vt:lpstr>Arial</vt:lpstr>
      <vt:lpstr>Calibri</vt:lpstr>
      <vt:lpstr>Calibri Light</vt:lpstr>
      <vt:lpstr>Montserrat</vt:lpstr>
      <vt:lpstr>Montserrat Medium</vt:lpstr>
      <vt:lpstr>Montserrat SemiBold</vt:lpstr>
      <vt:lpstr>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Att.3 – Presentation (TG-Symptom)</dc:title>
  <dc:creator>TSB (HT)</dc:creator>
  <cp:lastModifiedBy>TSB (HT)</cp:lastModifiedBy>
  <cp:revision>1</cp:revision>
  <cp:lastPrinted>2019-04-04T08:49:31Z</cp:lastPrinted>
  <dcterms:created xsi:type="dcterms:W3CDTF">2022-09-21T13:01:24Z</dcterms:created>
  <dcterms:modified xsi:type="dcterms:W3CDTF">2022-09-21T13:11:03Z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