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2"/>
  </p:notesMasterIdLst>
  <p:sldIdLst>
    <p:sldId id="256" r:id="rId5"/>
    <p:sldId id="310" r:id="rId6"/>
    <p:sldId id="373" r:id="rId7"/>
    <p:sldId id="363" r:id="rId8"/>
    <p:sldId id="374" r:id="rId9"/>
    <p:sldId id="386" r:id="rId10"/>
    <p:sldId id="387" r:id="rId11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2029" autoAdjust="0"/>
  </p:normalViewPr>
  <p:slideViewPr>
    <p:cSldViewPr snapToGrid="0">
      <p:cViewPr varScale="1">
        <p:scale>
          <a:sx n="119" d="100"/>
          <a:sy n="119" d="100"/>
        </p:scale>
        <p:origin x="9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378A75F-2924-419E-A2B9-0B6F81294D43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45FDEC2-DF3E-4D08-A694-69CAF3C428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74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284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744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2898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6693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8838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943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4831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732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6581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501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273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724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4E67A-AF0E-4819-AC53-2E46C7DFBD72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978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Ferath.kherif@chuv.ch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iff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8C7CA0D1-8B49-4675-8A5E-57C7F64475C1}"/>
              </a:ext>
            </a:extLst>
          </p:cNvPr>
          <p:cNvSpPr/>
          <p:nvPr/>
        </p:nvSpPr>
        <p:spPr>
          <a:xfrm>
            <a:off x="8049758" y="935321"/>
            <a:ext cx="1959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b="1" dirty="0"/>
              <a:t>FGAI4H-P-016-A03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6F58C8-2F54-4864-94DC-A069EA8D2640}"/>
              </a:ext>
            </a:extLst>
          </p:cNvPr>
          <p:cNvSpPr/>
          <p:nvPr/>
        </p:nvSpPr>
        <p:spPr>
          <a:xfrm>
            <a:off x="6833336" y="1304653"/>
            <a:ext cx="3175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Helsinki, 20-22 September 2022</a:t>
            </a:r>
            <a:endParaRPr lang="en-GB" dirty="0"/>
          </a:p>
        </p:txBody>
      </p:sp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F23ADA95-2EB2-45F5-AA21-8B52FA9A9E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254768"/>
              </p:ext>
            </p:extLst>
          </p:nvPr>
        </p:nvGraphicFramePr>
        <p:xfrm>
          <a:off x="1718511" y="2565372"/>
          <a:ext cx="8401049" cy="3154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6348">
                  <a:extLst>
                    <a:ext uri="{9D8B030D-6E8A-4147-A177-3AD203B41FA5}">
                      <a16:colId xmlns:a16="http://schemas.microsoft.com/office/drawing/2014/main" val="3760236376"/>
                    </a:ext>
                  </a:extLst>
                </a:gridCol>
                <a:gridCol w="3476483">
                  <a:extLst>
                    <a:ext uri="{9D8B030D-6E8A-4147-A177-3AD203B41FA5}">
                      <a16:colId xmlns:a16="http://schemas.microsoft.com/office/drawing/2014/main" val="4118390399"/>
                    </a:ext>
                  </a:extLst>
                </a:gridCol>
                <a:gridCol w="3578218">
                  <a:extLst>
                    <a:ext uri="{9D8B030D-6E8A-4147-A177-3AD203B41FA5}">
                      <a16:colId xmlns:a16="http://schemas.microsoft.com/office/drawing/2014/main" val="3689152469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Source: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TG-Neuro Topic Driver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43626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Title: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Att.3 - 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</a:rPr>
                        <a:t>Presentation (TG-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Neuro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GB" sz="18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6812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Purpose:</a:t>
                      </a:r>
                      <a:endParaRPr lang="en-GB" sz="1800" b="1" dirty="0"/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dirty="0"/>
                        <a:t>Discussion</a:t>
                      </a:r>
                      <a:endParaRPr lang="en-GB" sz="1800" dirty="0"/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4458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Contact: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Ferath Kherif</a:t>
                      </a:r>
                    </a:p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CHUV - LREN</a:t>
                      </a:r>
                    </a:p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Switzerland</a:t>
                      </a:r>
                    </a:p>
                    <a:p>
                      <a:r>
                        <a:rPr lang="fr-CH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Marc Lecoultre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Switzerland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E-mail: 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hlinkClick r:id="rId3"/>
                        </a:rPr>
                        <a:t>Ferath.kherif@chuv.ch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800" kern="1200" dirty="0">
                          <a:effectLst/>
                        </a:rPr>
                        <a:t> </a:t>
                      </a:r>
                      <a:endParaRPr lang="en-GB" sz="1800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7414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Abstract: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This PPT summarizes the status of work within TG-Neuro, for presentation and discussion during the meeting.</a:t>
                      </a:r>
                      <a:endParaRPr lang="en-GB" sz="1800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947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3934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C9B33-8619-724E-9BEF-3BBF9104A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490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Aim: </a:t>
            </a:r>
            <a:r>
              <a:rPr lang="en-US" dirty="0"/>
              <a:t>investigate machine learning-based diagnostics for neurodegenerative diseases (Alzheimer's disease, Parkinson's Disease, and related dementia syndromes, which are located within the neurological domain of the DSM V) based on real-world imaging and genetic information. 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Relevance: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As the population ages, the chance of becoming demented is on the rise. Current estimates suggest that there are approximately 48 million people worldwide suffering from dementia.</a:t>
            </a:r>
          </a:p>
          <a:p>
            <a:pPr marL="0" indent="0">
              <a:buNone/>
            </a:pPr>
            <a:r>
              <a:rPr lang="en-GB" dirty="0"/>
              <a:t>The social cost of care to 1% of world’s gross domestic product – GDP. </a:t>
            </a:r>
          </a:p>
          <a:p>
            <a:pPr marL="0" indent="0">
              <a:buNone/>
            </a:pPr>
            <a:r>
              <a:rPr lang="en-US" b="1" dirty="0"/>
              <a:t>These statistics led the World Health Organization to classify neurocognitive disorders as a global public health priority. </a:t>
            </a:r>
            <a:endParaRPr lang="en-US" dirty="0"/>
          </a:p>
          <a:p>
            <a:endParaRPr lang="en-GB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27867D-2EB7-FD44-BB52-26A187BB7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TG-Neuro </a:t>
            </a:r>
            <a:endParaRPr lang="en-GB" noProof="0" dirty="0"/>
          </a:p>
        </p:txBody>
      </p:sp>
      <p:pic>
        <p:nvPicPr>
          <p:cNvPr id="5" name="Google Shape;121;gb75274dd04_0_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29463" y="154838"/>
            <a:ext cx="4105275" cy="619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472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7867D-2EB7-FD44-BB52-26A187BB7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TG-Neuro </a:t>
            </a:r>
            <a:br>
              <a:rPr lang="en-GB" dirty="0"/>
            </a:br>
            <a:r>
              <a:rPr lang="en-GB" dirty="0"/>
              <a:t>Centralised and federated approach </a:t>
            </a:r>
            <a:endParaRPr lang="en-GB" noProof="0" dirty="0"/>
          </a:p>
        </p:txBody>
      </p:sp>
      <p:sp>
        <p:nvSpPr>
          <p:cNvPr id="6" name="TextBox 5"/>
          <p:cNvSpPr txBox="1"/>
          <p:nvPr/>
        </p:nvSpPr>
        <p:spPr>
          <a:xfrm>
            <a:off x="579864" y="1690688"/>
            <a:ext cx="5109736" cy="181588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Whole Brain images from MRI, PET or CT scans. </a:t>
            </a:r>
            <a:endParaRPr kumimoji="0" lang="fr-CH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  <a:p>
            <a:pPr marL="285750" marR="0" lvl="0" indent="-285750" algn="l" defTabSz="914400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Image File Format: DICOM or NIFTI format</a:t>
            </a:r>
            <a:endParaRPr kumimoji="0" lang="fr-CH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  <a:p>
            <a:pPr marL="285750" marR="0" lvl="0" indent="-285750" algn="l" defTabSz="914400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Image File Names: Images names will be anonymised to exclude any patient identifying information. </a:t>
            </a:r>
            <a:endParaRPr kumimoji="0" lang="fr-CH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  <a:p>
            <a:pPr marL="285750" marR="0" lvl="0" indent="-285750" algn="l" defTabSz="914400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Image Resolution: the images will be supplied in their original resolution as captured from the MRI scanner</a:t>
            </a:r>
            <a:endParaRPr kumimoji="0" lang="fr-CH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864" y="3623211"/>
            <a:ext cx="2885726" cy="304698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285750" marR="0" lvl="0" indent="-285750" algn="l" defTabSz="914400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Count Vascular lesion </a:t>
            </a:r>
            <a:endParaRPr kumimoji="0" lang="fr-CH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  <a:p>
            <a:pPr marL="285750" marR="0" lvl="0" indent="-285750" algn="l" defTabSz="914400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History </a:t>
            </a:r>
            <a:endParaRPr kumimoji="0" lang="fr-CH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  <a:p>
            <a:pPr marL="285750" marR="0" lvl="0" indent="-285750" algn="l" defTabSz="914400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Genetic 	 </a:t>
            </a:r>
            <a:endParaRPr kumimoji="0" lang="fr-CH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  <a:p>
            <a:pPr marL="285750" marR="0" lvl="0" indent="-285750" algn="l" defTabSz="914400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Memory Score </a:t>
            </a:r>
            <a:endParaRPr kumimoji="0" lang="fr-CH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  <a:p>
            <a:pPr marL="285750" marR="0" lvl="0" indent="-285750" algn="l" defTabSz="914400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Executive functioning scores </a:t>
            </a:r>
            <a:endParaRPr kumimoji="0" lang="fr-CH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  <a:p>
            <a:pPr marL="285750" marR="0" lvl="0" indent="-285750" algn="l" defTabSz="914400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Co-morbidity symptoms </a:t>
            </a:r>
            <a:endParaRPr kumimoji="0" lang="fr-CH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  <a:p>
            <a:pPr marL="285750" marR="0" lvl="0" indent="-285750" algn="l" defTabSz="914400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Verbal fluency </a:t>
            </a:r>
            <a:endParaRPr kumimoji="0" lang="fr-CH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  <a:p>
            <a:pPr marL="285750" marR="0" lvl="0" indent="-285750" algn="l" defTabSz="914400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Delayed memory scores </a:t>
            </a:r>
            <a:endParaRPr kumimoji="0" lang="fr-CH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  <a:p>
            <a:pPr marL="285750" marR="0" lvl="0" indent="-285750" algn="l" defTabSz="914400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Motor scores </a:t>
            </a:r>
            <a:endParaRPr kumimoji="0" lang="fr-CH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  <a:p>
            <a:pPr marL="285750" marR="0" lvl="0" indent="-285750" algn="l" defTabSz="914400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H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Psychiatric</a:t>
            </a:r>
            <a:r>
              <a:rPr kumimoji="0" lang="fr-CH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 questionnaires</a:t>
            </a:r>
          </a:p>
          <a:p>
            <a:pPr marL="285750" marR="0" lvl="0" indent="-285750" algn="l" defTabSz="914400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Alcohol Use</a:t>
            </a:r>
            <a:endParaRPr kumimoji="0" lang="fr-CH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  <a:p>
            <a:pPr marL="285750" marR="0" lvl="0" indent="-285750" algn="l" defTabSz="914400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Temperature </a:t>
            </a:r>
            <a:endParaRPr kumimoji="0" lang="fr-CH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5390" y="3659357"/>
            <a:ext cx="2045188" cy="304698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The diagnosis of cognitive disorders an disease severity:</a:t>
            </a:r>
            <a:endParaRPr kumimoji="0" lang="fr-CH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Alzheimer's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Diseas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	</a:t>
            </a:r>
            <a:endParaRPr kumimoji="0" lang="fr-CH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Mild cognitive impairment (MCI)	</a:t>
            </a:r>
            <a:endParaRPr kumimoji="0" lang="fr-CH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Cognitively normal (CN)	</a:t>
            </a:r>
            <a:endParaRPr kumimoji="0" lang="fr-CH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Other Mixed Dementia (MD)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fr-CH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225490" y="2986936"/>
            <a:ext cx="5128310" cy="3313656"/>
            <a:chOff x="1880973" y="1812588"/>
            <a:chExt cx="7684657" cy="432261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973" y="1812588"/>
              <a:ext cx="7684657" cy="4322619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033175" y="1812588"/>
              <a:ext cx="1542553" cy="41140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HUB</a:t>
              </a:r>
            </a:p>
          </p:txBody>
        </p:sp>
      </p:grpSp>
      <p:pic>
        <p:nvPicPr>
          <p:cNvPr id="12" name="Google Shape;121;gb75274dd04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9463" y="154838"/>
            <a:ext cx="4105275" cy="619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055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0" r="10224"/>
          <a:stretch/>
        </p:blipFill>
        <p:spPr bwMode="auto">
          <a:xfrm>
            <a:off x="1548555" y="1165701"/>
            <a:ext cx="3714750" cy="478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5486401" y="1578065"/>
            <a:ext cx="6418795" cy="430146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612307" y="120135"/>
            <a:ext cx="14863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Data Catalogue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1" y="1165701"/>
            <a:ext cx="33185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Dementia and general Population Data </a:t>
            </a:r>
          </a:p>
        </p:txBody>
      </p:sp>
      <p:pic>
        <p:nvPicPr>
          <p:cNvPr id="8" name="Google Shape;121;gb75274dd04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29463" y="154838"/>
            <a:ext cx="4105275" cy="619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763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6934" y="296167"/>
            <a:ext cx="28046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Moving beyond classification diagnostic </a:t>
            </a:r>
            <a:endParaRPr lang="en-GB" sz="1400" b="1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3653979" y="277544"/>
            <a:ext cx="3803115" cy="1524313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 rotWithShape="1">
          <a:blip r:embed="rId3"/>
          <a:srcRect r="28201"/>
          <a:stretch/>
        </p:blipFill>
        <p:spPr>
          <a:xfrm>
            <a:off x="4117950" y="2573568"/>
            <a:ext cx="3510401" cy="3555051"/>
          </a:xfrm>
          <a:prstGeom prst="rect">
            <a:avLst/>
          </a:prstGeom>
        </p:spPr>
      </p:pic>
      <p:pic>
        <p:nvPicPr>
          <p:cNvPr id="12" name="Google Shape;121;gb75274dd04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29463" y="154838"/>
            <a:ext cx="4105275" cy="6191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/>
          <p:cNvGrpSpPr/>
          <p:nvPr/>
        </p:nvGrpSpPr>
        <p:grpSpPr>
          <a:xfrm>
            <a:off x="376934" y="2311802"/>
            <a:ext cx="3622384" cy="4002162"/>
            <a:chOff x="8125739" y="1735803"/>
            <a:chExt cx="3251239" cy="4665957"/>
          </a:xfrm>
        </p:grpSpPr>
        <p:pic>
          <p:nvPicPr>
            <p:cNvPr id="7" name="Picture 2" descr="A model of the evolution of Alzheimer&amp;#39;s disease Presumed association... |  Download Scientific Diagram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3" t="2948" r="1598"/>
            <a:stretch/>
          </p:blipFill>
          <p:spPr bwMode="auto">
            <a:xfrm>
              <a:off x="8308193" y="3196318"/>
              <a:ext cx="3068785" cy="1400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Alzheimer&amp;#39;s Disease: Causes, Stages, Symptoms &amp;amp; Prevention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5739" y="1735803"/>
              <a:ext cx="3251239" cy="1327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8" descr="xmlinkhub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8193" y="4729519"/>
              <a:ext cx="2872857" cy="16722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Rectangle 13"/>
          <p:cNvSpPr/>
          <p:nvPr/>
        </p:nvSpPr>
        <p:spPr>
          <a:xfrm>
            <a:off x="712313" y="1828455"/>
            <a:ext cx="2133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buClr>
                <a:srgbClr val="000000"/>
              </a:buClr>
              <a:defRPr/>
            </a:pPr>
            <a:r>
              <a:rPr lang="en-GB" b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Dynamic systems</a:t>
            </a:r>
          </a:p>
        </p:txBody>
      </p:sp>
      <p:pic>
        <p:nvPicPr>
          <p:cNvPr id="18" name="Picture 17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594" y="969699"/>
            <a:ext cx="4267144" cy="565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55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1;gb75274dd04_0_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29463" y="154838"/>
            <a:ext cx="4105275" cy="6191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Group 18"/>
          <p:cNvGrpSpPr/>
          <p:nvPr/>
        </p:nvGrpSpPr>
        <p:grpSpPr>
          <a:xfrm>
            <a:off x="271386" y="5915891"/>
            <a:ext cx="2291706" cy="1302504"/>
            <a:chOff x="7503458" y="2924735"/>
            <a:chExt cx="2783541" cy="1758278"/>
          </a:xfrm>
        </p:grpSpPr>
        <p:sp>
          <p:nvSpPr>
            <p:cNvPr id="18" name="Rectangle 17"/>
            <p:cNvSpPr/>
            <p:nvPr/>
          </p:nvSpPr>
          <p:spPr>
            <a:xfrm>
              <a:off x="7503458" y="2924735"/>
              <a:ext cx="2783541" cy="1300901"/>
            </a:xfrm>
            <a:prstGeom prst="rect">
              <a:avLst/>
            </a:prstGeom>
            <a:solidFill>
              <a:srgbClr val="17A2D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dirty="0"/>
                <a:t>In collaboration</a:t>
              </a:r>
            </a:p>
          </p:txBody>
        </p:sp>
        <p:pic>
          <p:nvPicPr>
            <p:cNvPr id="1028" name="Picture 4" descr="Inpher"/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8582" y="3117459"/>
              <a:ext cx="2293292" cy="1565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Rectangle 21"/>
          <p:cNvSpPr/>
          <p:nvPr/>
        </p:nvSpPr>
        <p:spPr>
          <a:xfrm>
            <a:off x="118985" y="90665"/>
            <a:ext cx="93575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TG-Neuro </a:t>
            </a:r>
            <a:br>
              <a:rPr lang="en-GB" sz="44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</a:br>
            <a:r>
              <a:rPr lang="en-GB" sz="36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Federated Learning (FL) and </a:t>
            </a:r>
            <a:r>
              <a:rPr lang="fr-CH" sz="36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 secret sharing</a:t>
            </a:r>
            <a:endParaRPr lang="en-GB" sz="3600" dirty="0">
              <a:solidFill>
                <a:prstClr val="black"/>
              </a:solidFill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5487" y="1601388"/>
            <a:ext cx="5058481" cy="4629796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7349414" y="6231184"/>
            <a:ext cx="3450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Secure Multi-Party Computation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/>
          <p:nvPr/>
        </p:nvPicPr>
        <p:blipFill rotWithShape="1">
          <a:blip r:embed="rId5"/>
          <a:srcRect l="30152" r="26687"/>
          <a:stretch/>
        </p:blipFill>
        <p:spPr>
          <a:xfrm>
            <a:off x="1156658" y="2289915"/>
            <a:ext cx="2812868" cy="229616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017723" y="4035817"/>
            <a:ext cx="1364673" cy="738664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1B2226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1B22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rPr>
              <a:t>FPGA hardware acceleration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156658" y="3009402"/>
            <a:ext cx="377940" cy="7952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995996" y="1544826"/>
            <a:ext cx="27109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buClr>
                <a:srgbClr val="000000"/>
              </a:buClr>
              <a:defRPr/>
            </a:pPr>
            <a:r>
              <a:rPr lang="en-GB" b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Cloud computing and </a:t>
            </a:r>
          </a:p>
          <a:p>
            <a:pPr lvl="0" defTabSz="914400">
              <a:buClr>
                <a:srgbClr val="000000"/>
              </a:buClr>
              <a:defRPr/>
            </a:pPr>
            <a:r>
              <a:rPr lang="en-GB" b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Hardware acceleration </a:t>
            </a:r>
          </a:p>
        </p:txBody>
      </p:sp>
    </p:spTree>
    <p:extLst>
      <p:ext uri="{BB962C8B-B14F-4D97-AF65-F5344CB8AC3E}">
        <p14:creationId xmlns:p14="http://schemas.microsoft.com/office/powerpoint/2010/main" val="100323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1;gb75274dd04_0_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29463" y="154838"/>
            <a:ext cx="4105275" cy="6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Rectangle 21"/>
          <p:cNvSpPr/>
          <p:nvPr/>
        </p:nvSpPr>
        <p:spPr>
          <a:xfrm>
            <a:off x="118985" y="90665"/>
            <a:ext cx="93575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TG-Neuro ongoing  plan </a:t>
            </a:r>
            <a:endParaRPr lang="en-GB" sz="3600" dirty="0">
              <a:solidFill>
                <a:prstClr val="black"/>
              </a:solidFill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3380" y="1227516"/>
            <a:ext cx="8341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sz="2400" b="1" dirty="0"/>
            </a:b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9519" y="838136"/>
            <a:ext cx="91364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1" dirty="0"/>
              <a:t>Trial Audit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1" dirty="0"/>
              <a:t>Integration of new subtopic explore psychiatric aspect and co-morbidities.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3200" b="1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3200" b="1" dirty="0"/>
          </a:p>
        </p:txBody>
      </p:sp>
      <p:pic>
        <p:nvPicPr>
          <p:cNvPr id="1026" name="Picture 2" descr="An external file that holds a picture, illustration, etc.&#10;Object name is fpsyt-10-00869-g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" y="2721763"/>
            <a:ext cx="4310576" cy="399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277962" y="1610195"/>
            <a:ext cx="58057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b="1" dirty="0"/>
              <a:t>Collaboration with </a:t>
            </a:r>
            <a:r>
              <a:rPr lang="en-US" b="1" dirty="0"/>
              <a:t>Department of Psychiatry and Medical Psychology, Plovdiv, Bulgaria</a:t>
            </a:r>
          </a:p>
          <a:p>
            <a:pPr lvl="1"/>
            <a:r>
              <a:rPr lang="en-US" dirty="0"/>
              <a:t>Find a quantitative replacement of subjective scores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27763" y="1521434"/>
            <a:ext cx="5924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 </a:t>
            </a:r>
            <a:r>
              <a:rPr lang="fr-CH" b="1" dirty="0"/>
              <a:t>Lung</a:t>
            </a:r>
            <a:r>
              <a:rPr lang="fr-CH" dirty="0"/>
              <a:t>-</a:t>
            </a:r>
            <a:r>
              <a:rPr lang="fr-CH" b="1" dirty="0"/>
              <a:t>Brain axis: </a:t>
            </a:r>
            <a:r>
              <a:rPr lang="en-US" b="1" dirty="0"/>
              <a:t> </a:t>
            </a:r>
            <a:r>
              <a:rPr lang="en-US" dirty="0"/>
              <a:t>People with asthma and COPD are at high risk for cognitive impairment and psychiatric symptoms.</a:t>
            </a:r>
          </a:p>
          <a:p>
            <a:r>
              <a:rPr lang="en-US" dirty="0"/>
              <a:t>These behavioral changes have been linked to changes in brain structure and physiology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945" y="3734718"/>
            <a:ext cx="2960249" cy="19720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16" r="59261" b="19153"/>
          <a:stretch/>
        </p:blipFill>
        <p:spPr>
          <a:xfrm>
            <a:off x="5977053" y="3734718"/>
            <a:ext cx="2230514" cy="197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97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GAI4H-P-000_PPT-Template-16x9 (1).pptx" id="{72FCC53A-509C-4EB6-959A-663D50647B4C}" vid="{5B430A4E-06E2-42FE-86AD-20A99DDD16B3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863A2280E3F84C93CB7D95B3AE289B" ma:contentTypeVersion="2" ma:contentTypeDescription="Create a new document." ma:contentTypeScope="" ma:versionID="7e530ecd20c263b95f6042ee110165eb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5e75d33b50fbf3f19c1feb9a309975b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F855572-7139-4D9F-A261-1870A1190975}"/>
</file>

<file path=customXml/itemProps2.xml><?xml version="1.0" encoding="utf-8"?>
<ds:datastoreItem xmlns:ds="http://schemas.openxmlformats.org/officeDocument/2006/customXml" ds:itemID="{263EDF69-883F-4630-8D5D-47FF3AA110B2}"/>
</file>

<file path=customXml/itemProps3.xml><?xml version="1.0" encoding="utf-8"?>
<ds:datastoreItem xmlns:ds="http://schemas.openxmlformats.org/officeDocument/2006/customXml" ds:itemID="{8D757891-533E-4B08-9CC2-432445C0232A}"/>
</file>

<file path=docProps/app.xml><?xml version="1.0" encoding="utf-8"?>
<Properties xmlns="http://schemas.openxmlformats.org/officeDocument/2006/extended-properties" xmlns:vt="http://schemas.openxmlformats.org/officeDocument/2006/docPropsVTypes">
  <Template>FGAI4H-P-000_PPT-Template-16x9 (1)</Template>
  <TotalTime>20</TotalTime>
  <Words>395</Words>
  <Application>Microsoft Office PowerPoint</Application>
  <PresentationFormat>Widescreen</PresentationFormat>
  <Paragraphs>64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等线</vt:lpstr>
      <vt:lpstr>Arial</vt:lpstr>
      <vt:lpstr>Calibri</vt:lpstr>
      <vt:lpstr>Calibri Light</vt:lpstr>
      <vt:lpstr>Times New Roman</vt:lpstr>
      <vt:lpstr>Office 主题​​</vt:lpstr>
      <vt:lpstr>PowerPoint Presentation</vt:lpstr>
      <vt:lpstr>TG-Neuro </vt:lpstr>
      <vt:lpstr>TG-Neuro  Centralised and federated approach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Att.3 - Presentation (TG-Neuro)</dc:title>
  <dc:creator>TSB (HT)</dc:creator>
  <cp:lastModifiedBy>TSB (HT)</cp:lastModifiedBy>
  <cp:revision>2</cp:revision>
  <cp:lastPrinted>2019-04-04T08:49:31Z</cp:lastPrinted>
  <dcterms:created xsi:type="dcterms:W3CDTF">2022-09-21T09:18:23Z</dcterms:created>
  <dcterms:modified xsi:type="dcterms:W3CDTF">2022-09-21T09:39:05Z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0x0101002D863A2280E3F84C93CB7D95B3AE289B</vt:lpwstr>
  </property>
</Properties>
</file>