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4"/>
  </p:notesMasterIdLst>
  <p:sldIdLst>
    <p:sldId id="256" r:id="rId5"/>
    <p:sldId id="518" r:id="rId6"/>
    <p:sldId id="724" r:id="rId7"/>
    <p:sldId id="725" r:id="rId8"/>
    <p:sldId id="726" r:id="rId9"/>
    <p:sldId id="727" r:id="rId10"/>
    <p:sldId id="728" r:id="rId11"/>
    <p:sldId id="732" r:id="rId12"/>
    <p:sldId id="734" r:id="rId13"/>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4EBAAEB-4751-4367-966B-505E7D7812FD}">
          <p14:sldIdLst>
            <p14:sldId id="256"/>
          </p14:sldIdLst>
        </p14:section>
        <p14:section name="Seção Padrão" id="{AD12D9D1-C6BA-4ED6-8818-BAAE8F3A34CE}">
          <p14:sldIdLst>
            <p14:sldId id="518"/>
            <p14:sldId id="724"/>
            <p14:sldId id="725"/>
            <p14:sldId id="726"/>
            <p14:sldId id="727"/>
            <p14:sldId id="728"/>
            <p14:sldId id="732"/>
            <p14:sldId id="734"/>
          </p14:sldIdLst>
        </p14:section>
        <p14:section name="Seção sem Título" id="{C0D133EA-1C07-47B1-91C9-01FB30EB1F4B}">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2029" autoAdjust="0"/>
  </p:normalViewPr>
  <p:slideViewPr>
    <p:cSldViewPr snapToGrid="0">
      <p:cViewPr varScale="1">
        <p:scale>
          <a:sx n="119" d="100"/>
          <a:sy n="119" d="100"/>
        </p:scale>
        <p:origin x="9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378A75F-2924-419E-A2B9-0B6F81294D43}" type="datetimeFigureOut">
              <a:rPr lang="zh-CN" altLang="en-US" smtClean="0"/>
              <a:t>2022/10/13</a:t>
            </a:fld>
            <a:endParaRPr lang="zh-CN" altLang="en-US"/>
          </a:p>
        </p:txBody>
      </p:sp>
      <p:sp>
        <p:nvSpPr>
          <p:cNvPr id="4" name="幻灯片图像占位符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45FDEC2-DF3E-4D08-A694-69CAF3C42812}" type="slidenum">
              <a:rPr lang="zh-CN" altLang="en-US" smtClean="0"/>
              <a:t>‹#›</a:t>
            </a:fld>
            <a:endParaRPr lang="zh-CN" altLang="en-US"/>
          </a:p>
        </p:txBody>
      </p:sp>
    </p:spTree>
    <p:extLst>
      <p:ext uri="{BB962C8B-B14F-4D97-AF65-F5344CB8AC3E}">
        <p14:creationId xmlns:p14="http://schemas.microsoft.com/office/powerpoint/2010/main" val="1710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5FDEC2-DF3E-4D08-A694-69CAF3C42812}" type="slidenum">
              <a:rPr lang="zh-CN" altLang="en-US" smtClean="0"/>
              <a:t>1</a:t>
            </a:fld>
            <a:endParaRPr lang="zh-CN" altLang="en-US"/>
          </a:p>
        </p:txBody>
      </p:sp>
    </p:spTree>
    <p:extLst>
      <p:ext uri="{BB962C8B-B14F-4D97-AF65-F5344CB8AC3E}">
        <p14:creationId xmlns:p14="http://schemas.microsoft.com/office/powerpoint/2010/main" val="353428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dirty="0"/>
          </a:p>
        </p:txBody>
      </p:sp>
      <p:sp>
        <p:nvSpPr>
          <p:cNvPr id="4" name="Espaço Reservado para Número de Slide 3"/>
          <p:cNvSpPr>
            <a:spLocks noGrp="1"/>
          </p:cNvSpPr>
          <p:nvPr>
            <p:ph type="sldNum" sz="quarter" idx="5"/>
          </p:nvPr>
        </p:nvSpPr>
        <p:spPr/>
        <p:txBody>
          <a:bodyPr/>
          <a:lstStyle/>
          <a:p>
            <a:pPr>
              <a:defRPr/>
            </a:pPr>
            <a:fld id="{C43F9EAF-E17C-4AC2-AB7F-9C9EEA231DC1}" type="slidenum">
              <a:rPr lang="pt-BR" smtClean="0"/>
              <a:pPr>
                <a:defRPr/>
              </a:pPr>
              <a:t>9</a:t>
            </a:fld>
            <a:endParaRPr lang="pt-BR"/>
          </a:p>
        </p:txBody>
      </p:sp>
    </p:spTree>
    <p:extLst>
      <p:ext uri="{BB962C8B-B14F-4D97-AF65-F5344CB8AC3E}">
        <p14:creationId xmlns:p14="http://schemas.microsoft.com/office/powerpoint/2010/main" val="421648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674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22289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8669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28838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24E67A-AF0E-4819-AC53-2E46C7DFBD72}" type="datetimeFigureOut">
              <a:rPr lang="zh-CN" altLang="en-US" smtClean="0"/>
              <a:t>2022/10/13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72943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24E67A-AF0E-4819-AC53-2E46C7DFBD72}" type="datetimeFigureOut">
              <a:rPr lang="zh-CN" altLang="en-US" smtClean="0"/>
              <a:t>2022/10/13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76483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24E67A-AF0E-4819-AC53-2E46C7DFBD72}" type="datetimeFigureOut">
              <a:rPr lang="zh-CN" altLang="en-US" smtClean="0"/>
              <a:t>2022/10/13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08732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24E67A-AF0E-4819-AC53-2E46C7DFBD72}" type="datetimeFigureOut">
              <a:rPr lang="zh-CN" altLang="en-US" smtClean="0"/>
              <a:t>2022/10/13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526581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E67A-AF0E-4819-AC53-2E46C7DFBD72}" type="datetimeFigureOut">
              <a:rPr lang="zh-CN" altLang="en-US" smtClean="0"/>
              <a:t>2022/10/13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34350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2022/10/13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03827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2022/10/13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16724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4E67A-AF0E-4819-AC53-2E46C7DFBD72}" type="datetimeFigureOut">
              <a:rPr lang="zh-CN" altLang="en-US" smtClean="0"/>
              <a:t>2022/10/13</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1197870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exdiasporto@usp.b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8C7CA0D1-8B49-4675-8A5E-57C7F64475C1}"/>
              </a:ext>
            </a:extLst>
          </p:cNvPr>
          <p:cNvSpPr/>
          <p:nvPr/>
        </p:nvSpPr>
        <p:spPr>
          <a:xfrm>
            <a:off x="8049758" y="935321"/>
            <a:ext cx="1959127" cy="369332"/>
          </a:xfrm>
          <a:prstGeom prst="rect">
            <a:avLst/>
          </a:prstGeom>
        </p:spPr>
        <p:txBody>
          <a:bodyPr wrap="none">
            <a:spAutoFit/>
          </a:bodyPr>
          <a:lstStyle/>
          <a:p>
            <a:pPr algn="r"/>
            <a:r>
              <a:rPr lang="en-GB" b="1" dirty="0"/>
              <a:t>FGAI4H-P-015-A03</a:t>
            </a:r>
          </a:p>
        </p:txBody>
      </p:sp>
      <p:sp>
        <p:nvSpPr>
          <p:cNvPr id="10" name="Rectangle 9">
            <a:extLst>
              <a:ext uri="{FF2B5EF4-FFF2-40B4-BE49-F238E27FC236}">
                <a16:creationId xmlns:a16="http://schemas.microsoft.com/office/drawing/2014/main" id="{D36F58C8-2F54-4864-94DC-A069EA8D2640}"/>
              </a:ext>
            </a:extLst>
          </p:cNvPr>
          <p:cNvSpPr/>
          <p:nvPr/>
        </p:nvSpPr>
        <p:spPr>
          <a:xfrm>
            <a:off x="6833336" y="1304653"/>
            <a:ext cx="3175549" cy="369332"/>
          </a:xfrm>
          <a:prstGeom prst="rect">
            <a:avLst/>
          </a:prstGeom>
        </p:spPr>
        <p:txBody>
          <a:bodyPr wrap="none">
            <a:spAutoFit/>
          </a:bodyPr>
          <a:lstStyle/>
          <a:p>
            <a:pPr algn="r"/>
            <a:r>
              <a:rPr lang="en-US" dirty="0"/>
              <a:t>Helsinki, 20-22 September 2022</a:t>
            </a:r>
            <a:endParaRPr lang="en-GB" dirty="0"/>
          </a:p>
        </p:txBody>
      </p:sp>
      <p:graphicFrame>
        <p:nvGraphicFramePr>
          <p:cNvPr id="14" name="Table 2">
            <a:extLst>
              <a:ext uri="{FF2B5EF4-FFF2-40B4-BE49-F238E27FC236}">
                <a16:creationId xmlns:a16="http://schemas.microsoft.com/office/drawing/2014/main" id="{F23ADA95-2EB2-45F5-AA21-8B52FA9A9E11}"/>
              </a:ext>
            </a:extLst>
          </p:cNvPr>
          <p:cNvGraphicFramePr>
            <a:graphicFrameLocks noGrp="1"/>
          </p:cNvGraphicFramePr>
          <p:nvPr>
            <p:extLst>
              <p:ext uri="{D42A27DB-BD31-4B8C-83A1-F6EECF244321}">
                <p14:modId xmlns:p14="http://schemas.microsoft.com/office/powerpoint/2010/main" val="699124034"/>
              </p:ext>
            </p:extLst>
          </p:nvPr>
        </p:nvGraphicFramePr>
        <p:xfrm>
          <a:off x="1790700" y="3247161"/>
          <a:ext cx="8401049" cy="2080260"/>
        </p:xfrm>
        <a:graphic>
          <a:graphicData uri="http://schemas.openxmlformats.org/drawingml/2006/table">
            <a:tbl>
              <a:tblPr firstRow="1" bandRow="1">
                <a:tableStyleId>{2D5ABB26-0587-4C30-8999-92F81FD0307C}</a:tableStyleId>
              </a:tblPr>
              <a:tblGrid>
                <a:gridCol w="1346348">
                  <a:extLst>
                    <a:ext uri="{9D8B030D-6E8A-4147-A177-3AD203B41FA5}">
                      <a16:colId xmlns:a16="http://schemas.microsoft.com/office/drawing/2014/main" val="3760236376"/>
                    </a:ext>
                  </a:extLst>
                </a:gridCol>
                <a:gridCol w="3476483">
                  <a:extLst>
                    <a:ext uri="{9D8B030D-6E8A-4147-A177-3AD203B41FA5}">
                      <a16:colId xmlns:a16="http://schemas.microsoft.com/office/drawing/2014/main" val="4118390399"/>
                    </a:ext>
                  </a:extLst>
                </a:gridCol>
                <a:gridCol w="3578218">
                  <a:extLst>
                    <a:ext uri="{9D8B030D-6E8A-4147-A177-3AD203B41FA5}">
                      <a16:colId xmlns:a16="http://schemas.microsoft.com/office/drawing/2014/main" val="3689152469"/>
                    </a:ext>
                  </a:extLst>
                </a:gridCol>
              </a:tblGrid>
              <a:tr h="365760">
                <a:tc>
                  <a:txBody>
                    <a:bodyPr/>
                    <a:lstStyle/>
                    <a:p>
                      <a:r>
                        <a:rPr lang="en-US" sz="1800" b="1" dirty="0"/>
                        <a:t>Source:</a:t>
                      </a:r>
                      <a:endParaRPr lang="en-GB" sz="1800" b="1" dirty="0"/>
                    </a:p>
                  </a:txBody>
                  <a:tcPr marL="68580" marR="68580" marT="34290" marB="34290"/>
                </a:tc>
                <a:tc gridSpan="2">
                  <a:txBody>
                    <a:bodyPr/>
                    <a:lstStyle/>
                    <a:p>
                      <a:r>
                        <a:rPr lang="en-GB" sz="1800" b="0" i="0" kern="1200" dirty="0">
                          <a:solidFill>
                            <a:schemeClr val="tx1"/>
                          </a:solidFill>
                          <a:effectLst/>
                          <a:latin typeface="+mn-lt"/>
                          <a:ea typeface="+mn-ea"/>
                          <a:cs typeface="+mn-cs"/>
                        </a:rPr>
                        <a:t>TG-MCH Topic Drivers</a:t>
                      </a:r>
                      <a:endParaRPr lang="en-GB" sz="1800" dirty="0">
                        <a:solidFill>
                          <a:srgbClr val="FF0000"/>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3920436266"/>
                  </a:ext>
                </a:extLst>
              </a:tr>
              <a:tr h="365760">
                <a:tc>
                  <a:txBody>
                    <a:bodyPr/>
                    <a:lstStyle/>
                    <a:p>
                      <a:r>
                        <a:rPr lang="en-US" sz="1800" b="1" dirty="0"/>
                        <a:t>Title:</a:t>
                      </a:r>
                      <a:endParaRPr lang="en-GB" sz="1800" b="1" dirty="0"/>
                    </a:p>
                  </a:txBody>
                  <a:tcPr marL="68580" marR="68580" marT="34290" marB="34290"/>
                </a:tc>
                <a:tc gridSpan="2">
                  <a:txBody>
                    <a:bodyPr/>
                    <a:lstStyle/>
                    <a:p>
                      <a:r>
                        <a:rPr lang="en-GB" sz="1800" b="0" i="0" kern="1200" dirty="0">
                          <a:solidFill>
                            <a:schemeClr val="tx1"/>
                          </a:solidFill>
                          <a:effectLst/>
                          <a:latin typeface="+mn-lt"/>
                          <a:ea typeface="+mn-ea"/>
                          <a:cs typeface="+mn-cs"/>
                        </a:rPr>
                        <a:t>Att.3 – Presentation (TG-MCH)</a:t>
                      </a:r>
                      <a:endParaRPr lang="en-GB" sz="1800" dirty="0"/>
                    </a:p>
                  </a:txBody>
                  <a:tcPr marL="68580" marR="68580" marT="34290" marB="34290"/>
                </a:tc>
                <a:tc hMerge="1">
                  <a:txBody>
                    <a:bodyPr/>
                    <a:lstStyle/>
                    <a:p>
                      <a:endParaRPr lang="en-GB"/>
                    </a:p>
                  </a:txBody>
                  <a:tcPr/>
                </a:tc>
                <a:extLst>
                  <a:ext uri="{0D108BD9-81ED-4DB2-BD59-A6C34878D82A}">
                    <a16:rowId xmlns:a16="http://schemas.microsoft.com/office/drawing/2014/main" val="994681210"/>
                  </a:ext>
                </a:extLst>
              </a:tr>
              <a:tr h="365760">
                <a:tc>
                  <a:txBody>
                    <a:bodyPr/>
                    <a:lstStyle/>
                    <a:p>
                      <a:r>
                        <a:rPr lang="en-US" sz="1800" b="1" dirty="0"/>
                        <a:t>Purpose:</a:t>
                      </a:r>
                      <a:endParaRPr lang="en-GB" sz="1800" b="1" dirty="0"/>
                    </a:p>
                  </a:txBody>
                  <a:tcPr marL="68580" marR="68580" marT="34290" marB="34290">
                    <a:lnB w="19050" cap="flat" cmpd="sng" algn="ctr">
                      <a:solidFill>
                        <a:schemeClr val="tx1"/>
                      </a:solidFill>
                      <a:prstDash val="solid"/>
                      <a:round/>
                      <a:headEnd type="none" w="med" len="med"/>
                      <a:tailEnd type="none" w="med" len="med"/>
                    </a:lnB>
                  </a:tcPr>
                </a:tc>
                <a:tc gridSpan="2">
                  <a:txBody>
                    <a:bodyPr/>
                    <a:lstStyle/>
                    <a:p>
                      <a:r>
                        <a:rPr lang="en-US" sz="1800" dirty="0"/>
                        <a:t>Information</a:t>
                      </a:r>
                      <a:endParaRPr lang="en-GB" sz="1800" dirty="0"/>
                    </a:p>
                  </a:txBody>
                  <a:tcPr marL="68580" marR="68580" marT="34290" marB="34290">
                    <a:lnB w="19050" cap="flat" cmpd="sng" algn="ctr">
                      <a:solidFill>
                        <a:schemeClr val="tx1"/>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987445829"/>
                  </a:ext>
                </a:extLst>
              </a:tr>
              <a:tr h="365760">
                <a:tc>
                  <a:txBody>
                    <a:bodyPr/>
                    <a:lstStyle/>
                    <a:p>
                      <a:r>
                        <a:rPr lang="en-US" sz="1800" b="1" dirty="0"/>
                        <a:t>Contact:</a:t>
                      </a:r>
                      <a:endParaRPr lang="en-GB" sz="1800" b="1"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pt-BR" altLang="en-US" sz="1800" kern="1200" dirty="0">
                          <a:solidFill>
                            <a:schemeClr val="tx1"/>
                          </a:solidFill>
                          <a:latin typeface="+mn-lt"/>
                          <a:ea typeface="+mn-ea"/>
                          <a:cs typeface="+mn-cs"/>
                        </a:rPr>
                        <a:t>Alexandre</a:t>
                      </a:r>
                      <a:r>
                        <a:rPr lang="pt-BR" altLang="en-US" sz="1800" dirty="0">
                          <a:solidFill>
                            <a:schemeClr val="tx2">
                              <a:lumMod val="75000"/>
                            </a:schemeClr>
                          </a:solidFill>
                          <a:latin typeface="Century" panose="02040604050505020304" pitchFamily="18" charset="0"/>
                          <a:ea typeface="Open Sans" panose="020B0606030504020204" pitchFamily="34" charset="0"/>
                          <a:cs typeface="Open Sans" panose="020B0606030504020204" pitchFamily="34" charset="0"/>
                        </a:rPr>
                        <a:t> </a:t>
                      </a:r>
                      <a:r>
                        <a:rPr lang="pt-BR" altLang="en-US" sz="1800" kern="1200" dirty="0">
                          <a:solidFill>
                            <a:schemeClr val="tx1"/>
                          </a:solidFill>
                          <a:latin typeface="+mn-lt"/>
                          <a:ea typeface="+mn-ea"/>
                          <a:cs typeface="+mn-cs"/>
                        </a:rPr>
                        <a:t>Chiavegatto</a:t>
                      </a:r>
                      <a:r>
                        <a:rPr lang="pt-BR" altLang="en-US" sz="1800" dirty="0">
                          <a:solidFill>
                            <a:schemeClr val="tx2">
                              <a:lumMod val="75000"/>
                            </a:schemeClr>
                          </a:solidFill>
                          <a:latin typeface="Century" panose="02040604050505020304" pitchFamily="18" charset="0"/>
                          <a:ea typeface="Open Sans" panose="020B0606030504020204" pitchFamily="34" charset="0"/>
                          <a:cs typeface="Open Sans" panose="020B0606030504020204" pitchFamily="34" charset="0"/>
                        </a:rPr>
                        <a:t> </a:t>
                      </a:r>
                      <a:r>
                        <a:rPr lang="pt-BR" altLang="en-US" sz="1800" kern="1200" dirty="0">
                          <a:solidFill>
                            <a:schemeClr val="tx1"/>
                          </a:solidFill>
                          <a:latin typeface="+mn-lt"/>
                          <a:ea typeface="+mn-ea"/>
                          <a:cs typeface="+mn-cs"/>
                        </a:rPr>
                        <a:t>Filho</a:t>
                      </a:r>
                      <a:br>
                        <a:rPr lang="pt-BR" altLang="en-US" sz="1800" kern="1200" dirty="0">
                          <a:solidFill>
                            <a:schemeClr val="tx1"/>
                          </a:solidFill>
                          <a:latin typeface="+mn-lt"/>
                          <a:ea typeface="+mn-ea"/>
                          <a:cs typeface="+mn-cs"/>
                        </a:rPr>
                      </a:br>
                      <a:r>
                        <a:rPr lang="pt-BR" altLang="en-US" sz="1800" kern="1200" dirty="0">
                          <a:solidFill>
                            <a:schemeClr val="tx1"/>
                          </a:solidFill>
                          <a:latin typeface="+mn-lt"/>
                          <a:ea typeface="+mn-ea"/>
                          <a:cs typeface="+mn-cs"/>
                        </a:rPr>
                        <a:t>University of São Paulo, Brazil</a:t>
                      </a:r>
                      <a:endParaRPr lang="en-GB" sz="1800" kern="1200" dirty="0">
                        <a:solidFill>
                          <a:schemeClr val="tx1"/>
                        </a:solidFill>
                        <a:latin typeface="+mn-lt"/>
                        <a:ea typeface="+mn-ea"/>
                        <a:cs typeface="+mn-cs"/>
                      </a:endParaRP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800" dirty="0"/>
                        <a:t>E-mail: </a:t>
                      </a:r>
                      <a:r>
                        <a:rPr lang="en-GB" sz="1800" u="sng" kern="1200" dirty="0">
                          <a:solidFill>
                            <a:schemeClr val="tx1"/>
                          </a:solidFill>
                          <a:effectLst/>
                          <a:latin typeface="+mn-lt"/>
                          <a:ea typeface="+mn-ea"/>
                          <a:cs typeface="+mn-cs"/>
                          <a:hlinkClick r:id="rId3"/>
                        </a:rPr>
                        <a:t>alexdiasporto@usp.br</a:t>
                      </a:r>
                      <a:r>
                        <a:rPr lang="en-GB" sz="1800" kern="1200" dirty="0">
                          <a:effectLst/>
                        </a:rPr>
                        <a:t> </a:t>
                      </a:r>
                      <a:endParaRPr lang="en-GB" sz="1800"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365760">
                <a:tc>
                  <a:txBody>
                    <a:bodyPr/>
                    <a:lstStyle/>
                    <a:p>
                      <a:r>
                        <a:rPr lang="en-US" sz="1800" b="1" dirty="0"/>
                        <a:t>Abstract:</a:t>
                      </a:r>
                      <a:endParaRPr lang="en-GB" sz="1800" b="1" dirty="0"/>
                    </a:p>
                  </a:txBody>
                  <a:tcPr marL="68580" marR="68580" marT="34290" marB="34290">
                    <a:lnT w="19050" cap="flat" cmpd="sng" algn="ctr">
                      <a:solidFill>
                        <a:schemeClr val="tx1"/>
                      </a:solidFill>
                      <a:prstDash val="solid"/>
                      <a:round/>
                      <a:headEnd type="none" w="med" len="med"/>
                      <a:tailEnd type="none" w="med" len="med"/>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This PPT contains a presentation on the updates related to </a:t>
                      </a:r>
                      <a:r>
                        <a:rPr lang="en-GB" sz="1800" b="0" i="0" kern="1200" dirty="0">
                          <a:solidFill>
                            <a:schemeClr val="tx1"/>
                          </a:solidFill>
                          <a:effectLst/>
                          <a:latin typeface="+mn-lt"/>
                          <a:ea typeface="+mn-ea"/>
                          <a:cs typeface="+mn-cs"/>
                        </a:rPr>
                        <a:t>TG-MCH</a:t>
                      </a:r>
                      <a:r>
                        <a:rPr lang="en-US" sz="1800" dirty="0"/>
                        <a:t>.</a:t>
                      </a:r>
                      <a:endParaRPr lang="en-GB" sz="1800" dirty="0"/>
                    </a:p>
                  </a:txBody>
                  <a:tcPr marL="68580" marR="68580" marT="34290" marB="34290">
                    <a:lnT w="1905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297947478"/>
                  </a:ext>
                </a:extLst>
              </a:tr>
            </a:tbl>
          </a:graphicData>
        </a:graphic>
      </p:graphicFrame>
    </p:spTree>
    <p:extLst>
      <p:ext uri="{BB962C8B-B14F-4D97-AF65-F5344CB8AC3E}">
        <p14:creationId xmlns:p14="http://schemas.microsoft.com/office/powerpoint/2010/main" val="2383934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68E067FA-CE47-4CAA-93DD-9CA8658FF7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334000" y="0"/>
            <a:ext cx="6858000" cy="6858000"/>
          </a:xfrm>
          <a:prstGeom prst="rect">
            <a:avLst/>
          </a:prstGeom>
        </p:spPr>
      </p:pic>
      <p:grpSp>
        <p:nvGrpSpPr>
          <p:cNvPr id="9" name="Agrupar 8">
            <a:extLst>
              <a:ext uri="{FF2B5EF4-FFF2-40B4-BE49-F238E27FC236}">
                <a16:creationId xmlns:a16="http://schemas.microsoft.com/office/drawing/2014/main" id="{E037BB50-0022-47B0-A4FA-727EA0FEF957}"/>
              </a:ext>
            </a:extLst>
          </p:cNvPr>
          <p:cNvGrpSpPr/>
          <p:nvPr/>
        </p:nvGrpSpPr>
        <p:grpSpPr>
          <a:xfrm>
            <a:off x="887896" y="2254372"/>
            <a:ext cx="6371624" cy="3773506"/>
            <a:chOff x="32441" y="2663806"/>
            <a:chExt cx="6371624" cy="3773506"/>
          </a:xfrm>
        </p:grpSpPr>
        <p:sp>
          <p:nvSpPr>
            <p:cNvPr id="4" name="CaixaDeTexto 3">
              <a:extLst>
                <a:ext uri="{FF2B5EF4-FFF2-40B4-BE49-F238E27FC236}">
                  <a16:creationId xmlns:a16="http://schemas.microsoft.com/office/drawing/2014/main" id="{F8FC5BBB-7923-4590-B11E-80A440585168}"/>
                </a:ext>
              </a:extLst>
            </p:cNvPr>
            <p:cNvSpPr txBox="1"/>
            <p:nvPr/>
          </p:nvSpPr>
          <p:spPr>
            <a:xfrm>
              <a:off x="32441" y="2663806"/>
              <a:ext cx="6371624" cy="1802481"/>
            </a:xfrm>
            <a:prstGeom prst="rect">
              <a:avLst/>
            </a:prstGeom>
            <a:noFill/>
          </p:spPr>
          <p:txBody>
            <a:bodyPr wrap="square" rtlCol="0">
              <a:spAutoFit/>
            </a:bodyPr>
            <a:lstStyle/>
            <a:p>
              <a:pPr algn="ctr">
                <a:lnSpc>
                  <a:spcPct val="120000"/>
                </a:lnSpc>
              </a:pPr>
              <a:r>
                <a:rPr lang="pt-BR" altLang="en-US" sz="48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AI for Maternal </a:t>
              </a:r>
              <a:r>
                <a:rPr lang="pt-BR" altLang="en-US" sz="4800" dirty="0" err="1">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and</a:t>
              </a:r>
              <a:r>
                <a:rPr lang="pt-BR" altLang="en-US" sz="48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pt-BR" altLang="en-US" sz="4800" dirty="0" err="1">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Child</a:t>
              </a:r>
              <a:r>
                <a:rPr lang="pt-BR" altLang="en-US" sz="48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 Health</a:t>
              </a:r>
              <a:endParaRPr lang="pt-BR" altLang="en-US" sz="6000" i="1"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CaixaDeTexto 4">
              <a:extLst>
                <a:ext uri="{FF2B5EF4-FFF2-40B4-BE49-F238E27FC236}">
                  <a16:creationId xmlns:a16="http://schemas.microsoft.com/office/drawing/2014/main" id="{E30C5DB0-48A9-4D3B-B008-1AB7B4FE0C52}"/>
                </a:ext>
              </a:extLst>
            </p:cNvPr>
            <p:cNvSpPr txBox="1"/>
            <p:nvPr/>
          </p:nvSpPr>
          <p:spPr>
            <a:xfrm>
              <a:off x="148953" y="4507006"/>
              <a:ext cx="6138600" cy="830997"/>
            </a:xfrm>
            <a:prstGeom prst="rect">
              <a:avLst/>
            </a:prstGeom>
            <a:noFill/>
          </p:spPr>
          <p:txBody>
            <a:bodyPr wrap="square" rtlCol="0">
              <a:spAutoFit/>
            </a:bodyPr>
            <a:lstStyle/>
            <a:p>
              <a:pPr algn="ctr"/>
              <a:r>
                <a:rPr lang="pt-BR" altLang="en-US" sz="2400" dirty="0">
                  <a:solidFill>
                    <a:schemeClr val="tx2">
                      <a:lumMod val="75000"/>
                    </a:schemeClr>
                  </a:solidFill>
                  <a:latin typeface="Century" panose="02040604050505020304" pitchFamily="18" charset="0"/>
                  <a:ea typeface="Open Sans" panose="020B0606030504020204" pitchFamily="34" charset="0"/>
                  <a:cs typeface="Open Sans" panose="020B0606030504020204" pitchFamily="34" charset="0"/>
                </a:rPr>
                <a:t>Assoc. </a:t>
              </a:r>
              <a:r>
                <a:rPr lang="pt-BR" altLang="en-US" sz="2400" dirty="0" err="1">
                  <a:solidFill>
                    <a:schemeClr val="tx2">
                      <a:lumMod val="75000"/>
                    </a:schemeClr>
                  </a:solidFill>
                  <a:latin typeface="Century" panose="02040604050505020304" pitchFamily="18" charset="0"/>
                  <a:ea typeface="Open Sans" panose="020B0606030504020204" pitchFamily="34" charset="0"/>
                  <a:cs typeface="Open Sans" panose="020B0606030504020204" pitchFamily="34" charset="0"/>
                </a:rPr>
                <a:t>Prof</a:t>
              </a:r>
              <a:r>
                <a:rPr lang="pt-BR" altLang="en-US" sz="2400" dirty="0">
                  <a:solidFill>
                    <a:schemeClr val="tx2">
                      <a:lumMod val="75000"/>
                    </a:schemeClr>
                  </a:solidFill>
                  <a:latin typeface="Century" panose="02040604050505020304" pitchFamily="18" charset="0"/>
                  <a:ea typeface="Open Sans" panose="020B0606030504020204" pitchFamily="34" charset="0"/>
                  <a:cs typeface="Open Sans" panose="020B0606030504020204" pitchFamily="34" charset="0"/>
                </a:rPr>
                <a:t> .Alexandre </a:t>
              </a:r>
              <a:r>
                <a:rPr lang="pt-BR" altLang="en-US" sz="2400" dirty="0" err="1">
                  <a:solidFill>
                    <a:schemeClr val="tx2">
                      <a:lumMod val="75000"/>
                    </a:schemeClr>
                  </a:solidFill>
                  <a:latin typeface="Century" panose="02040604050505020304" pitchFamily="18" charset="0"/>
                  <a:ea typeface="Open Sans" panose="020B0606030504020204" pitchFamily="34" charset="0"/>
                  <a:cs typeface="Open Sans" panose="020B0606030504020204" pitchFamily="34" charset="0"/>
                </a:rPr>
                <a:t>Chiavegatto</a:t>
              </a:r>
              <a:r>
                <a:rPr lang="pt-BR" altLang="en-US" sz="2400" dirty="0">
                  <a:solidFill>
                    <a:schemeClr val="tx2">
                      <a:lumMod val="75000"/>
                    </a:schemeClr>
                  </a:solidFill>
                  <a:latin typeface="Century" panose="02040604050505020304" pitchFamily="18" charset="0"/>
                  <a:ea typeface="Open Sans" panose="020B0606030504020204" pitchFamily="34" charset="0"/>
                  <a:cs typeface="Open Sans" panose="020B0606030504020204" pitchFamily="34" charset="0"/>
                </a:rPr>
                <a:t> Filho</a:t>
              </a:r>
            </a:p>
            <a:p>
              <a:pPr algn="ctr"/>
              <a:r>
                <a:rPr lang="pt-BR" altLang="en-US" sz="2400" dirty="0" err="1">
                  <a:solidFill>
                    <a:schemeClr val="tx2">
                      <a:lumMod val="75000"/>
                    </a:schemeClr>
                  </a:solidFill>
                  <a:latin typeface="Century" panose="02040604050505020304" pitchFamily="18" charset="0"/>
                  <a:ea typeface="Open Sans" panose="020B0606030504020204" pitchFamily="34" charset="0"/>
                  <a:cs typeface="Open Sans" panose="020B0606030504020204" pitchFamily="34" charset="0"/>
                </a:rPr>
                <a:t>University</a:t>
              </a:r>
              <a:r>
                <a:rPr lang="pt-BR" altLang="en-US" sz="2400" dirty="0">
                  <a:solidFill>
                    <a:schemeClr val="tx2">
                      <a:lumMod val="75000"/>
                    </a:schemeClr>
                  </a:solidFill>
                  <a:latin typeface="Century" panose="02040604050505020304" pitchFamily="18" charset="0"/>
                  <a:ea typeface="Open Sans" panose="020B0606030504020204" pitchFamily="34" charset="0"/>
                  <a:cs typeface="Open Sans" panose="020B0606030504020204" pitchFamily="34" charset="0"/>
                </a:rPr>
                <a:t> </a:t>
              </a:r>
              <a:r>
                <a:rPr lang="pt-BR" altLang="en-US" sz="2400" dirty="0" err="1">
                  <a:solidFill>
                    <a:schemeClr val="tx2">
                      <a:lumMod val="75000"/>
                    </a:schemeClr>
                  </a:solidFill>
                  <a:latin typeface="Century" panose="02040604050505020304" pitchFamily="18" charset="0"/>
                  <a:ea typeface="Open Sans" panose="020B0606030504020204" pitchFamily="34" charset="0"/>
                  <a:cs typeface="Open Sans" panose="020B0606030504020204" pitchFamily="34" charset="0"/>
                </a:rPr>
                <a:t>of</a:t>
              </a:r>
              <a:r>
                <a:rPr lang="pt-BR" altLang="en-US" sz="2400" dirty="0">
                  <a:solidFill>
                    <a:schemeClr val="tx2">
                      <a:lumMod val="75000"/>
                    </a:schemeClr>
                  </a:solidFill>
                  <a:latin typeface="Century" panose="02040604050505020304" pitchFamily="18" charset="0"/>
                  <a:ea typeface="Open Sans" panose="020B0606030504020204" pitchFamily="34" charset="0"/>
                  <a:cs typeface="Open Sans" panose="020B0606030504020204" pitchFamily="34" charset="0"/>
                </a:rPr>
                <a:t> São Paulo, </a:t>
              </a:r>
              <a:r>
                <a:rPr lang="pt-BR" altLang="en-US" sz="2400" dirty="0" err="1">
                  <a:solidFill>
                    <a:schemeClr val="tx2">
                      <a:lumMod val="75000"/>
                    </a:schemeClr>
                  </a:solidFill>
                  <a:latin typeface="Century" panose="02040604050505020304" pitchFamily="18" charset="0"/>
                  <a:ea typeface="Open Sans" panose="020B0606030504020204" pitchFamily="34" charset="0"/>
                  <a:cs typeface="Open Sans" panose="020B0606030504020204" pitchFamily="34" charset="0"/>
                </a:rPr>
                <a:t>Brazil</a:t>
              </a:r>
              <a:endParaRPr lang="pt-BR" altLang="en-US" sz="2400" dirty="0">
                <a:solidFill>
                  <a:schemeClr val="tx2">
                    <a:lumMod val="75000"/>
                  </a:schemeClr>
                </a:solidFill>
                <a:latin typeface="Century" panose="02040604050505020304" pitchFamily="18" charset="0"/>
                <a:ea typeface="Open Sans" panose="020B0606030504020204" pitchFamily="34" charset="0"/>
                <a:cs typeface="Open Sans" panose="020B0606030504020204" pitchFamily="34" charset="0"/>
              </a:endParaRPr>
            </a:p>
          </p:txBody>
        </p:sp>
        <p:pic>
          <p:nvPicPr>
            <p:cNvPr id="6" name="Picture 2" descr="Resultado de imagem para usp logo">
              <a:extLst>
                <a:ext uri="{FF2B5EF4-FFF2-40B4-BE49-F238E27FC236}">
                  <a16:creationId xmlns:a16="http://schemas.microsoft.com/office/drawing/2014/main" id="{0A151D85-A388-48C9-825F-32EE66D290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89" y="5771859"/>
              <a:ext cx="886998" cy="665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m 3">
              <a:extLst>
                <a:ext uri="{FF2B5EF4-FFF2-40B4-BE49-F238E27FC236}">
                  <a16:creationId xmlns:a16="http://schemas.microsoft.com/office/drawing/2014/main" id="{AD5B3854-9188-4DF0-9344-A7A7CE99036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4975" y="5763071"/>
              <a:ext cx="1987139" cy="62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m 4">
              <a:extLst>
                <a:ext uri="{FF2B5EF4-FFF2-40B4-BE49-F238E27FC236}">
                  <a16:creationId xmlns:a16="http://schemas.microsoft.com/office/drawing/2014/main" id="{EB9038C1-F56C-4882-88F1-5727846BE96A}"/>
                </a:ext>
              </a:extLst>
            </p:cNvPr>
            <p:cNvPicPr>
              <a:picLocks noChangeAspect="1"/>
            </p:cNvPicPr>
            <p:nvPr/>
          </p:nvPicPr>
          <p:blipFill>
            <a:blip r:embed="rId5" cstate="print">
              <a:extLst>
                <a:ext uri="{28A0092B-C50C-407E-A947-70E740481C1C}">
                  <a14:useLocalDpi xmlns:a14="http://schemas.microsoft.com/office/drawing/2010/main" val="0"/>
                </a:ext>
              </a:extLst>
            </a:blip>
            <a:srcRect t="19855" b="17513"/>
            <a:stretch>
              <a:fillRect/>
            </a:stretch>
          </p:blipFill>
          <p:spPr bwMode="auto">
            <a:xfrm>
              <a:off x="2046383" y="5834509"/>
              <a:ext cx="926382" cy="43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2" name="Picture 4" descr="Welcome - AI4H">
            <a:extLst>
              <a:ext uri="{FF2B5EF4-FFF2-40B4-BE49-F238E27FC236}">
                <a16:creationId xmlns:a16="http://schemas.microsoft.com/office/drawing/2014/main" id="{98599779-451A-1A04-EB25-6E1AF9DB0C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585" y="967239"/>
            <a:ext cx="6600825"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420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AA3E01C-5B6C-41FA-B136-B95499FE650C}"/>
              </a:ext>
            </a:extLst>
          </p:cNvPr>
          <p:cNvSpPr txBox="1"/>
          <p:nvPr/>
        </p:nvSpPr>
        <p:spPr>
          <a:xfrm>
            <a:off x="753036" y="798549"/>
            <a:ext cx="10070812" cy="523220"/>
          </a:xfrm>
          <a:prstGeom prst="rect">
            <a:avLst/>
          </a:prstGeom>
          <a:noFill/>
        </p:spPr>
        <p:txBody>
          <a:bodyPr wrap="square" rtlCol="0">
            <a:spAutoFit/>
          </a:bodyPr>
          <a:lstStyle/>
          <a:p>
            <a:r>
              <a:rPr lang="en-US" sz="2800" dirty="0"/>
              <a:t>AI for Maternal and Child Health</a:t>
            </a:r>
            <a:endParaRPr lang="pt-BR" sz="2800" dirty="0"/>
          </a:p>
        </p:txBody>
      </p:sp>
      <p:sp>
        <p:nvSpPr>
          <p:cNvPr id="2" name="CaixaDeTexto 1">
            <a:extLst>
              <a:ext uri="{FF2B5EF4-FFF2-40B4-BE49-F238E27FC236}">
                <a16:creationId xmlns:a16="http://schemas.microsoft.com/office/drawing/2014/main" id="{3348776B-C831-4132-A741-39920B4FC865}"/>
              </a:ext>
            </a:extLst>
          </p:cNvPr>
          <p:cNvSpPr txBox="1"/>
          <p:nvPr/>
        </p:nvSpPr>
        <p:spPr>
          <a:xfrm>
            <a:off x="662009" y="2081191"/>
            <a:ext cx="10550769" cy="4832092"/>
          </a:xfrm>
          <a:prstGeom prst="rect">
            <a:avLst/>
          </a:prstGeom>
          <a:noFill/>
        </p:spPr>
        <p:txBody>
          <a:bodyPr wrap="square" rtlCol="0">
            <a:spAutoFit/>
          </a:bodyPr>
          <a:lstStyle/>
          <a:p>
            <a:pPr marL="285750" indent="-285750">
              <a:buFontTx/>
              <a:buChar char="-"/>
            </a:pPr>
            <a:r>
              <a:rPr lang="en-GB" sz="2400" dirty="0">
                <a:effectLst/>
                <a:latin typeface="Times New Roman" panose="02020603050405020304" pitchFamily="18" charset="0"/>
                <a:ea typeface="Calibri" panose="020F0502020204030204" pitchFamily="34" charset="0"/>
              </a:rPr>
              <a:t>Improving the health and well-being of mothers, infants, and children is one of the most important public health goals worldwide. </a:t>
            </a:r>
          </a:p>
          <a:p>
            <a:pPr marL="285750" indent="-285750">
              <a:buFontTx/>
              <a:buChar char="-"/>
            </a:pPr>
            <a:endParaRPr lang="en-GB" sz="2400" dirty="0">
              <a:effectLst/>
              <a:latin typeface="Times New Roman" panose="02020603050405020304" pitchFamily="18" charset="0"/>
              <a:ea typeface="Calibri" panose="020F0502020204030204" pitchFamily="34" charset="0"/>
            </a:endParaRPr>
          </a:p>
          <a:p>
            <a:pPr marL="285750" indent="-285750">
              <a:buFontTx/>
              <a:buChar char="-"/>
            </a:pPr>
            <a:r>
              <a:rPr lang="en-GB" sz="2400" dirty="0">
                <a:effectLst/>
                <a:latin typeface="Times New Roman" panose="02020603050405020304" pitchFamily="18" charset="0"/>
                <a:ea typeface="Calibri" panose="020F0502020204030204" pitchFamily="34" charset="0"/>
              </a:rPr>
              <a:t>Every day, an estimated 810 women die from causes related to pregnancy or childbirth and over 15,000 children die from preventable diseases. </a:t>
            </a:r>
          </a:p>
          <a:p>
            <a:pPr marL="285750" indent="-285750">
              <a:buFontTx/>
              <a:buChar char="-"/>
            </a:pPr>
            <a:endParaRPr lang="en-GB" sz="2400" dirty="0">
              <a:latin typeface="Times New Roman" panose="02020603050405020304" pitchFamily="18" charset="0"/>
              <a:ea typeface="Calibri" panose="020F0502020204030204" pitchFamily="34" charset="0"/>
            </a:endParaRPr>
          </a:p>
          <a:p>
            <a:pPr marL="285750" indent="-285750">
              <a:buFontTx/>
              <a:buChar char="-"/>
            </a:pPr>
            <a:r>
              <a:rPr lang="en-GB" sz="2400" dirty="0">
                <a:effectLst/>
                <a:latin typeface="Times New Roman" panose="02020603050405020304" pitchFamily="18" charset="0"/>
                <a:ea typeface="Calibri" panose="020F0502020204030204" pitchFamily="34" charset="0"/>
              </a:rPr>
              <a:t>Despite notable recent improvements for most countries, the </a:t>
            </a:r>
            <a:r>
              <a:rPr lang="en-GB" sz="2400" dirty="0" err="1">
                <a:effectLst/>
                <a:latin typeface="Times New Roman" panose="02020603050405020304" pitchFamily="18" charset="0"/>
                <a:ea typeface="Calibri" panose="020F0502020204030204" pitchFamily="34" charset="0"/>
              </a:rPr>
              <a:t>Millenium</a:t>
            </a:r>
            <a:r>
              <a:rPr lang="en-GB" sz="2400" dirty="0">
                <a:effectLst/>
                <a:latin typeface="Times New Roman" panose="02020603050405020304" pitchFamily="18" charset="0"/>
                <a:ea typeface="Calibri" panose="020F0502020204030204" pitchFamily="34" charset="0"/>
              </a:rPr>
              <a:t> Development Goal (MDG) target for 2015 of reducing child mortality globally by two thirds was not achieved. </a:t>
            </a:r>
          </a:p>
          <a:p>
            <a:pPr marL="285750" indent="-285750">
              <a:buFontTx/>
              <a:buChar char="-"/>
            </a:pPr>
            <a:endParaRPr lang="en-GB" sz="2400" dirty="0">
              <a:latin typeface="Times New Roman" panose="02020603050405020304" pitchFamily="18" charset="0"/>
              <a:ea typeface="Calibri" panose="020F0502020204030204" pitchFamily="34" charset="0"/>
            </a:endParaRPr>
          </a:p>
          <a:p>
            <a:pPr marL="285750" indent="-285750">
              <a:buFontTx/>
              <a:buChar char="-"/>
            </a:pPr>
            <a:r>
              <a:rPr lang="en-GB" sz="2400" dirty="0">
                <a:effectLst/>
                <a:latin typeface="Times New Roman" panose="02020603050405020304" pitchFamily="18" charset="0"/>
                <a:ea typeface="Calibri" panose="020F0502020204030204" pitchFamily="34" charset="0"/>
              </a:rPr>
              <a:t>Artificial intelligence methods have the potential of improving maternal and child health decisions, especially in low-resource settings.</a:t>
            </a:r>
            <a:endParaRPr lang="pt-BR" sz="2400" dirty="0">
              <a:effectLst/>
              <a:latin typeface="Times New Roman" panose="02020603050405020304" pitchFamily="18" charset="0"/>
              <a:ea typeface="Calibri" panose="020F0502020204030204" pitchFamily="34" charset="0"/>
            </a:endParaRPr>
          </a:p>
          <a:p>
            <a:endParaRPr lang="pt-BR" sz="2000" dirty="0"/>
          </a:p>
        </p:txBody>
      </p:sp>
    </p:spTree>
    <p:extLst>
      <p:ext uri="{BB962C8B-B14F-4D97-AF65-F5344CB8AC3E}">
        <p14:creationId xmlns:p14="http://schemas.microsoft.com/office/powerpoint/2010/main" val="2652253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AA3E01C-5B6C-41FA-B136-B95499FE650C}"/>
              </a:ext>
            </a:extLst>
          </p:cNvPr>
          <p:cNvSpPr txBox="1"/>
          <p:nvPr/>
        </p:nvSpPr>
        <p:spPr>
          <a:xfrm>
            <a:off x="753036" y="798549"/>
            <a:ext cx="10070812" cy="523220"/>
          </a:xfrm>
          <a:prstGeom prst="rect">
            <a:avLst/>
          </a:prstGeom>
          <a:noFill/>
        </p:spPr>
        <p:txBody>
          <a:bodyPr wrap="square" rtlCol="0">
            <a:spAutoFit/>
          </a:bodyPr>
          <a:lstStyle/>
          <a:p>
            <a:r>
              <a:rPr lang="en-US" sz="2800" dirty="0"/>
              <a:t>AI for Maternal and Child Health</a:t>
            </a:r>
            <a:endParaRPr lang="pt-BR" sz="2800" dirty="0"/>
          </a:p>
        </p:txBody>
      </p:sp>
      <p:sp>
        <p:nvSpPr>
          <p:cNvPr id="2" name="CaixaDeTexto 1">
            <a:extLst>
              <a:ext uri="{FF2B5EF4-FFF2-40B4-BE49-F238E27FC236}">
                <a16:creationId xmlns:a16="http://schemas.microsoft.com/office/drawing/2014/main" id="{3348776B-C831-4132-A741-39920B4FC865}"/>
              </a:ext>
            </a:extLst>
          </p:cNvPr>
          <p:cNvSpPr txBox="1"/>
          <p:nvPr/>
        </p:nvSpPr>
        <p:spPr>
          <a:xfrm>
            <a:off x="753036" y="2035490"/>
            <a:ext cx="10550769" cy="3862596"/>
          </a:xfrm>
          <a:prstGeom prst="rect">
            <a:avLst/>
          </a:prstGeom>
          <a:noFill/>
        </p:spPr>
        <p:txBody>
          <a:bodyPr wrap="square" rtlCol="0">
            <a:spAutoFit/>
          </a:bodyPr>
          <a:lstStyle/>
          <a:p>
            <a:pPr>
              <a:spcBef>
                <a:spcPts val="600"/>
              </a:spcBef>
            </a:pPr>
            <a:r>
              <a:rPr lang="en-GB" sz="2000" dirty="0">
                <a:effectLst/>
                <a:latin typeface="Times New Roman" panose="02020603050405020304" pitchFamily="18" charset="0"/>
                <a:ea typeface="Calibri" panose="020F0502020204030204" pitchFamily="34" charset="0"/>
              </a:rPr>
              <a:t>Potential AI-based applications in MCH:</a:t>
            </a:r>
            <a:endParaRPr lang="pt-BR" sz="2000" dirty="0">
              <a:effectLst/>
              <a:latin typeface="Times New Roman" panose="02020603050405020304" pitchFamily="18" charset="0"/>
              <a:ea typeface="Calibri" panose="020F0502020204030204" pitchFamily="34" charset="0"/>
            </a:endParaRPr>
          </a:p>
          <a:p>
            <a:pPr>
              <a:spcBef>
                <a:spcPts val="600"/>
              </a:spcBef>
            </a:pPr>
            <a:r>
              <a:rPr lang="en-GB" sz="2000" dirty="0" err="1">
                <a:effectLst/>
                <a:latin typeface="Times New Roman" panose="02020603050405020304" pitchFamily="18" charset="0"/>
                <a:ea typeface="Calibri" panose="020F0502020204030204" pitchFamily="34" charset="0"/>
              </a:rPr>
              <a:t>i</a:t>
            </a:r>
            <a:r>
              <a:rPr lang="en-GB" sz="2000" dirty="0">
                <a:effectLst/>
                <a:latin typeface="Times New Roman" panose="02020603050405020304" pitchFamily="18" charset="0"/>
                <a:ea typeface="Calibri" panose="020F0502020204030204" pitchFamily="34" charset="0"/>
              </a:rPr>
              <a:t>.     Prenatal predictions:</a:t>
            </a:r>
            <a:endParaRPr lang="pt-BR" sz="2000" dirty="0">
              <a:effectLst/>
              <a:latin typeface="Times New Roman" panose="02020603050405020304" pitchFamily="18" charset="0"/>
              <a:ea typeface="Calibri" panose="020F0502020204030204" pitchFamily="34" charset="0"/>
            </a:endParaRPr>
          </a:p>
          <a:p>
            <a:pPr indent="457200">
              <a:spcBef>
                <a:spcPts val="600"/>
              </a:spcBef>
            </a:pPr>
            <a:r>
              <a:rPr lang="en-GB" sz="2000" dirty="0">
                <a:effectLst/>
                <a:latin typeface="Times New Roman" panose="02020603050405020304" pitchFamily="18" charset="0"/>
                <a:ea typeface="Calibri" panose="020F0502020204030204" pitchFamily="34" charset="0"/>
              </a:rPr>
              <a:t>a.	</a:t>
            </a:r>
            <a:r>
              <a:rPr lang="en-GB" sz="2000" dirty="0" err="1">
                <a:effectLst/>
                <a:latin typeface="Times New Roman" panose="02020603050405020304" pitchFamily="18" charset="0"/>
                <a:ea typeface="Calibri" panose="020F0502020204030204" pitchFamily="34" charset="0"/>
              </a:rPr>
              <a:t>Fetal</a:t>
            </a:r>
            <a:r>
              <a:rPr lang="en-GB" sz="2000" dirty="0">
                <a:effectLst/>
                <a:latin typeface="Times New Roman" panose="02020603050405020304" pitchFamily="18" charset="0"/>
                <a:ea typeface="Calibri" panose="020F0502020204030204" pitchFamily="34" charset="0"/>
              </a:rPr>
              <a:t> growth, final gestational age and incidence of </a:t>
            </a:r>
            <a:r>
              <a:rPr lang="en-GB" sz="2000" dirty="0" err="1">
                <a:effectLst/>
                <a:latin typeface="Times New Roman" panose="02020603050405020304" pitchFamily="18" charset="0"/>
                <a:ea typeface="Calibri" panose="020F0502020204030204" pitchFamily="34" charset="0"/>
              </a:rPr>
              <a:t>comorbities</a:t>
            </a:r>
            <a:r>
              <a:rPr lang="en-GB" sz="2000" dirty="0">
                <a:effectLst/>
                <a:latin typeface="Times New Roman" panose="02020603050405020304" pitchFamily="18" charset="0"/>
                <a:ea typeface="Calibri" panose="020F0502020204030204" pitchFamily="34" charset="0"/>
              </a:rPr>
              <a:t> during pregnancy.</a:t>
            </a:r>
            <a:endParaRPr lang="pt-BR" sz="2000" dirty="0">
              <a:effectLst/>
              <a:latin typeface="Times New Roman" panose="02020603050405020304" pitchFamily="18" charset="0"/>
              <a:ea typeface="Calibri" panose="020F0502020204030204" pitchFamily="34" charset="0"/>
            </a:endParaRPr>
          </a:p>
          <a:p>
            <a:pPr indent="457200">
              <a:spcBef>
                <a:spcPts val="600"/>
              </a:spcBef>
            </a:pPr>
            <a:r>
              <a:rPr lang="en-GB" sz="2000" dirty="0">
                <a:effectLst/>
                <a:latin typeface="Times New Roman" panose="02020603050405020304" pitchFamily="18" charset="0"/>
                <a:ea typeface="Calibri" panose="020F0502020204030204" pitchFamily="34" charset="0"/>
              </a:rPr>
              <a:t>b.	Risk of maternal, </a:t>
            </a:r>
            <a:r>
              <a:rPr lang="en-GB" sz="2000" dirty="0" err="1">
                <a:effectLst/>
                <a:latin typeface="Times New Roman" panose="02020603050405020304" pitchFamily="18" charset="0"/>
                <a:ea typeface="Calibri" panose="020F0502020204030204" pitchFamily="34" charset="0"/>
              </a:rPr>
              <a:t>fetal</a:t>
            </a:r>
            <a:r>
              <a:rPr lang="en-GB" sz="2000" dirty="0">
                <a:effectLst/>
                <a:latin typeface="Times New Roman" panose="02020603050405020304" pitchFamily="18" charset="0"/>
                <a:ea typeface="Calibri" panose="020F0502020204030204" pitchFamily="34" charset="0"/>
              </a:rPr>
              <a:t> and infant mortality.</a:t>
            </a:r>
          </a:p>
          <a:p>
            <a:pPr indent="457200">
              <a:spcBef>
                <a:spcPts val="600"/>
              </a:spcBef>
            </a:pPr>
            <a:endParaRPr lang="pt-BR" sz="2000" dirty="0">
              <a:effectLst/>
              <a:latin typeface="Times New Roman" panose="02020603050405020304" pitchFamily="18" charset="0"/>
              <a:ea typeface="Calibri" panose="020F0502020204030204" pitchFamily="34" charset="0"/>
            </a:endParaRPr>
          </a:p>
          <a:p>
            <a:pPr marL="400050" indent="-400050">
              <a:spcBef>
                <a:spcPts val="600"/>
              </a:spcBef>
              <a:buAutoNum type="romanLcPeriod" startAt="2"/>
            </a:pPr>
            <a:r>
              <a:rPr lang="en-GB" sz="2000" dirty="0">
                <a:effectLst/>
                <a:latin typeface="Times New Roman" panose="02020603050405020304" pitchFamily="18" charset="0"/>
                <a:ea typeface="Calibri" panose="020F0502020204030204" pitchFamily="34" charset="0"/>
              </a:rPr>
              <a:t>Hospital warning systems for the necessity of labour rooms and neonatal intensive care units.</a:t>
            </a:r>
          </a:p>
          <a:p>
            <a:pPr>
              <a:spcBef>
                <a:spcPts val="600"/>
              </a:spcBef>
            </a:pPr>
            <a:endParaRPr lang="pt-BR" sz="2000" dirty="0">
              <a:effectLst/>
              <a:latin typeface="Times New Roman" panose="02020603050405020304" pitchFamily="18" charset="0"/>
              <a:ea typeface="Calibri" panose="020F0502020204030204" pitchFamily="34" charset="0"/>
            </a:endParaRPr>
          </a:p>
          <a:p>
            <a:pPr>
              <a:spcBef>
                <a:spcPts val="600"/>
              </a:spcBef>
            </a:pPr>
            <a:r>
              <a:rPr lang="en-GB" sz="2000" dirty="0">
                <a:effectLst/>
                <a:latin typeface="Times New Roman" panose="02020603050405020304" pitchFamily="18" charset="0"/>
                <a:ea typeface="Calibri" panose="020F0502020204030204" pitchFamily="34" charset="0"/>
              </a:rPr>
              <a:t>iii.   Post-natal predictions:</a:t>
            </a:r>
            <a:endParaRPr lang="pt-BR" sz="2000" dirty="0">
              <a:effectLst/>
              <a:latin typeface="Times New Roman" panose="02020603050405020304" pitchFamily="18" charset="0"/>
              <a:ea typeface="Calibri" panose="020F0502020204030204" pitchFamily="34" charset="0"/>
            </a:endParaRPr>
          </a:p>
          <a:p>
            <a:pPr indent="457200">
              <a:spcBef>
                <a:spcPts val="600"/>
              </a:spcBef>
            </a:pPr>
            <a:r>
              <a:rPr lang="en-GB" sz="2000" dirty="0">
                <a:effectLst/>
                <a:latin typeface="Times New Roman" panose="02020603050405020304" pitchFamily="18" charset="0"/>
                <a:ea typeface="Calibri" panose="020F0502020204030204" pitchFamily="34" charset="0"/>
              </a:rPr>
              <a:t>b.	Risk of neonatal and </a:t>
            </a:r>
            <a:r>
              <a:rPr lang="en-GB" sz="2000" dirty="0" err="1">
                <a:effectLst/>
                <a:latin typeface="Times New Roman" panose="02020603050405020304" pitchFamily="18" charset="0"/>
                <a:ea typeface="Calibri" panose="020F0502020204030204" pitchFamily="34" charset="0"/>
              </a:rPr>
              <a:t>postneonatal</a:t>
            </a:r>
            <a:r>
              <a:rPr lang="en-GB" sz="2000" dirty="0">
                <a:effectLst/>
                <a:latin typeface="Times New Roman" panose="02020603050405020304" pitchFamily="18" charset="0"/>
                <a:ea typeface="Calibri" panose="020F0502020204030204" pitchFamily="34" charset="0"/>
              </a:rPr>
              <a:t> mortality.</a:t>
            </a:r>
            <a:endParaRPr lang="pt-BR" sz="2000" dirty="0">
              <a:effectLst/>
              <a:latin typeface="Times New Roman" panose="02020603050405020304" pitchFamily="18" charset="0"/>
              <a:ea typeface="Calibri" panose="020F0502020204030204" pitchFamily="34" charset="0"/>
            </a:endParaRPr>
          </a:p>
          <a:p>
            <a:pPr indent="457200">
              <a:spcBef>
                <a:spcPts val="600"/>
              </a:spcBef>
            </a:pPr>
            <a:r>
              <a:rPr lang="en-GB" sz="2000" dirty="0">
                <a:effectLst/>
                <a:latin typeface="Times New Roman" panose="02020603050405020304" pitchFamily="18" charset="0"/>
                <a:ea typeface="Calibri" panose="020F0502020204030204" pitchFamily="34" charset="0"/>
              </a:rPr>
              <a:t>c.	Risk of rehospitalization after childbirth discharge.</a:t>
            </a:r>
            <a:endParaRPr lang="pt-BR" sz="2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80251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AA3E01C-5B6C-41FA-B136-B95499FE650C}"/>
              </a:ext>
            </a:extLst>
          </p:cNvPr>
          <p:cNvSpPr txBox="1"/>
          <p:nvPr/>
        </p:nvSpPr>
        <p:spPr>
          <a:xfrm>
            <a:off x="753036" y="798549"/>
            <a:ext cx="10070812" cy="523220"/>
          </a:xfrm>
          <a:prstGeom prst="rect">
            <a:avLst/>
          </a:prstGeom>
          <a:noFill/>
        </p:spPr>
        <p:txBody>
          <a:bodyPr wrap="square" rtlCol="0">
            <a:spAutoFit/>
          </a:bodyPr>
          <a:lstStyle/>
          <a:p>
            <a:r>
              <a:rPr lang="en-US" sz="2800" dirty="0"/>
              <a:t>AI for Maternal and Child Health</a:t>
            </a:r>
            <a:endParaRPr lang="pt-BR" sz="2800" dirty="0"/>
          </a:p>
        </p:txBody>
      </p:sp>
      <p:sp>
        <p:nvSpPr>
          <p:cNvPr id="2" name="CaixaDeTexto 1">
            <a:extLst>
              <a:ext uri="{FF2B5EF4-FFF2-40B4-BE49-F238E27FC236}">
                <a16:creationId xmlns:a16="http://schemas.microsoft.com/office/drawing/2014/main" id="{3348776B-C831-4132-A741-39920B4FC865}"/>
              </a:ext>
            </a:extLst>
          </p:cNvPr>
          <p:cNvSpPr txBox="1"/>
          <p:nvPr/>
        </p:nvSpPr>
        <p:spPr>
          <a:xfrm>
            <a:off x="719936" y="2627160"/>
            <a:ext cx="10550769" cy="2323713"/>
          </a:xfrm>
          <a:prstGeom prst="rect">
            <a:avLst/>
          </a:prstGeom>
          <a:noFill/>
        </p:spPr>
        <p:txBody>
          <a:bodyPr wrap="square" rtlCol="0">
            <a:spAutoFit/>
          </a:bodyPr>
          <a:lstStyle/>
          <a:p>
            <a:pPr marL="285750" indent="-285750">
              <a:spcBef>
                <a:spcPts val="600"/>
              </a:spcBef>
              <a:buFontTx/>
              <a:buChar char="-"/>
            </a:pPr>
            <a:r>
              <a:rPr lang="en-US" sz="2000" dirty="0">
                <a:effectLst/>
                <a:latin typeface="Times New Roman" panose="02020603050405020304" pitchFamily="18" charset="0"/>
                <a:ea typeface="Calibri" panose="020F0502020204030204" pitchFamily="34" charset="0"/>
              </a:rPr>
              <a:t>Avoiding the occurrence of negative child outcomes often involves low-cost interventions.</a:t>
            </a:r>
          </a:p>
          <a:p>
            <a:pPr>
              <a:spcBef>
                <a:spcPts val="600"/>
              </a:spcBef>
            </a:pPr>
            <a:r>
              <a:rPr lang="en-US" sz="2000" dirty="0">
                <a:latin typeface="Times New Roman" panose="02020603050405020304" pitchFamily="18" charset="0"/>
                <a:ea typeface="Calibri" panose="020F0502020204030204" pitchFamily="34" charset="0"/>
              </a:rPr>
              <a:t>	- </a:t>
            </a:r>
            <a:r>
              <a:rPr lang="en-US" sz="2000" dirty="0">
                <a:effectLst/>
                <a:latin typeface="Times New Roman" panose="02020603050405020304" pitchFamily="18" charset="0"/>
                <a:ea typeface="Calibri" panose="020F0502020204030204" pitchFamily="34" charset="0"/>
              </a:rPr>
              <a:t>But requires to be applicable in low-income settings.</a:t>
            </a:r>
            <a:endParaRPr lang="en-GB" sz="2400" dirty="0">
              <a:effectLst/>
              <a:latin typeface="Times New Roman" panose="02020603050405020304" pitchFamily="18" charset="0"/>
              <a:ea typeface="Calibri" panose="020F0502020204030204" pitchFamily="34" charset="0"/>
            </a:endParaRPr>
          </a:p>
          <a:p>
            <a:pPr>
              <a:spcBef>
                <a:spcPts val="600"/>
              </a:spcBef>
            </a:pPr>
            <a:endParaRPr lang="en-GB" sz="2000" dirty="0">
              <a:latin typeface="Times New Roman" panose="02020603050405020304" pitchFamily="18" charset="0"/>
              <a:ea typeface="Calibri" panose="020F0502020204030204" pitchFamily="34" charset="0"/>
            </a:endParaRPr>
          </a:p>
          <a:p>
            <a:pPr marL="342900" indent="-342900">
              <a:spcBef>
                <a:spcPts val="600"/>
              </a:spcBef>
              <a:buFontTx/>
              <a:buChar char="-"/>
            </a:pPr>
            <a:r>
              <a:rPr lang="en-GB" sz="2000" dirty="0">
                <a:effectLst/>
                <a:latin typeface="Times New Roman" panose="02020603050405020304" pitchFamily="18" charset="0"/>
                <a:ea typeface="Calibri" panose="020F0502020204030204" pitchFamily="34" charset="0"/>
              </a:rPr>
              <a:t>In order to be effective in low-income settings:</a:t>
            </a:r>
          </a:p>
          <a:p>
            <a:pPr marL="800100" lvl="1" indent="-342900">
              <a:spcBef>
                <a:spcPts val="600"/>
              </a:spcBef>
              <a:buFontTx/>
              <a:buChar char="-"/>
            </a:pPr>
            <a:r>
              <a:rPr lang="en-GB" sz="2000" dirty="0">
                <a:latin typeface="Times New Roman" panose="02020603050405020304" pitchFamily="18" charset="0"/>
                <a:ea typeface="Calibri" panose="020F0502020204030204" pitchFamily="34" charset="0"/>
              </a:rPr>
              <a:t>Algorithms need to use routinely-available variables for making predictions.</a:t>
            </a:r>
          </a:p>
          <a:p>
            <a:pPr marL="800100" lvl="1" indent="-342900">
              <a:spcBef>
                <a:spcPts val="600"/>
              </a:spcBef>
              <a:buFontTx/>
              <a:buChar char="-"/>
            </a:pPr>
            <a:r>
              <a:rPr lang="en-GB" sz="2000" dirty="0">
                <a:effectLst/>
                <a:latin typeface="Times New Roman" panose="02020603050405020304" pitchFamily="18" charset="0"/>
                <a:ea typeface="Calibri" panose="020F0502020204030204" pitchFamily="34" charset="0"/>
              </a:rPr>
              <a:t>Must be trained </a:t>
            </a:r>
            <a:r>
              <a:rPr lang="en-GB" sz="2000" dirty="0">
                <a:latin typeface="Times New Roman" panose="02020603050405020304" pitchFamily="18" charset="0"/>
                <a:ea typeface="Calibri" panose="020F0502020204030204" pitchFamily="34" charset="0"/>
              </a:rPr>
              <a:t>and validated in these low-income settings.</a:t>
            </a:r>
          </a:p>
        </p:txBody>
      </p:sp>
    </p:spTree>
    <p:extLst>
      <p:ext uri="{BB962C8B-B14F-4D97-AF65-F5344CB8AC3E}">
        <p14:creationId xmlns:p14="http://schemas.microsoft.com/office/powerpoint/2010/main" val="249786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AA3E01C-5B6C-41FA-B136-B95499FE650C}"/>
              </a:ext>
            </a:extLst>
          </p:cNvPr>
          <p:cNvSpPr txBox="1"/>
          <p:nvPr/>
        </p:nvSpPr>
        <p:spPr>
          <a:xfrm>
            <a:off x="753036" y="798549"/>
            <a:ext cx="10070812" cy="523220"/>
          </a:xfrm>
          <a:prstGeom prst="rect">
            <a:avLst/>
          </a:prstGeom>
          <a:noFill/>
        </p:spPr>
        <p:txBody>
          <a:bodyPr wrap="square" rtlCol="0">
            <a:spAutoFit/>
          </a:bodyPr>
          <a:lstStyle/>
          <a:p>
            <a:r>
              <a:rPr lang="en-US" sz="2800" dirty="0"/>
              <a:t>AI for Maternal and Child Health</a:t>
            </a:r>
            <a:endParaRPr lang="pt-BR" sz="2800" dirty="0"/>
          </a:p>
        </p:txBody>
      </p:sp>
      <p:sp>
        <p:nvSpPr>
          <p:cNvPr id="2" name="CaixaDeTexto 1">
            <a:extLst>
              <a:ext uri="{FF2B5EF4-FFF2-40B4-BE49-F238E27FC236}">
                <a16:creationId xmlns:a16="http://schemas.microsoft.com/office/drawing/2014/main" id="{3348776B-C831-4132-A741-39920B4FC865}"/>
              </a:ext>
            </a:extLst>
          </p:cNvPr>
          <p:cNvSpPr txBox="1"/>
          <p:nvPr/>
        </p:nvSpPr>
        <p:spPr>
          <a:xfrm>
            <a:off x="674423" y="2287880"/>
            <a:ext cx="10550769" cy="3616375"/>
          </a:xfrm>
          <a:prstGeom prst="rect">
            <a:avLst/>
          </a:prstGeom>
          <a:noFill/>
        </p:spPr>
        <p:txBody>
          <a:bodyPr wrap="square" rtlCol="0">
            <a:spAutoFit/>
          </a:bodyPr>
          <a:lstStyle/>
          <a:p>
            <a:pPr>
              <a:spcBef>
                <a:spcPts val="600"/>
              </a:spcBef>
            </a:pPr>
            <a:r>
              <a:rPr lang="en-US" sz="2000" dirty="0">
                <a:effectLst/>
                <a:latin typeface="Times New Roman" panose="02020603050405020304" pitchFamily="18" charset="0"/>
                <a:ea typeface="Calibri" panose="020F0502020204030204" pitchFamily="34" charset="0"/>
              </a:rPr>
              <a:t>Previous studies:</a:t>
            </a:r>
          </a:p>
          <a:p>
            <a:pPr>
              <a:spcBef>
                <a:spcPts val="600"/>
              </a:spcBef>
            </a:pPr>
            <a:endParaRPr lang="pt-BR" sz="2000" dirty="0">
              <a:latin typeface="Times New Roman" panose="02020603050405020304" pitchFamily="18" charset="0"/>
              <a:ea typeface="Calibri" panose="020F0502020204030204" pitchFamily="34" charset="0"/>
            </a:endParaRPr>
          </a:p>
          <a:p>
            <a:pPr marL="285750" indent="-285750">
              <a:spcBef>
                <a:spcPts val="600"/>
              </a:spcBef>
              <a:buFontTx/>
              <a:buChar char="-"/>
            </a:pPr>
            <a:r>
              <a:rPr lang="en-US" sz="1800" dirty="0">
                <a:effectLst/>
                <a:latin typeface="Times New Roman" panose="02020603050405020304" pitchFamily="18" charset="0"/>
                <a:ea typeface="Calibri" panose="020F0502020204030204" pitchFamily="34" charset="0"/>
              </a:rPr>
              <a:t>A 2019 study used machine learning to predict postpartum hospital admission in the first 12 weeks after delivery found a high predictive performance for hospitalization from hypertensive disorders (AUC = 0.879) (Betts et al., 2019). </a:t>
            </a:r>
          </a:p>
          <a:p>
            <a:pPr marL="285750" indent="-285750">
              <a:spcBef>
                <a:spcPts val="600"/>
              </a:spcBef>
              <a:buFontTx/>
              <a:buChar char="-"/>
            </a:pPr>
            <a:r>
              <a:rPr lang="en-US" dirty="0">
                <a:latin typeface="Times New Roman" panose="02020603050405020304" pitchFamily="18" charset="0"/>
                <a:ea typeface="Calibri" panose="020F0502020204030204" pitchFamily="34" charset="0"/>
              </a:rPr>
              <a:t>A</a:t>
            </a:r>
            <a:r>
              <a:rPr lang="en-US" sz="1800" dirty="0">
                <a:effectLst/>
                <a:latin typeface="Times New Roman" panose="02020603050405020304" pitchFamily="18" charset="0"/>
                <a:ea typeface="Calibri" panose="020F0502020204030204" pitchFamily="34" charset="0"/>
              </a:rPr>
              <a:t>n analysis from 2020 found that machine learning was able to predict height-for-age z-scores in children from a rural area of Pakistan (Harrison et al., 2020). </a:t>
            </a:r>
          </a:p>
          <a:p>
            <a:pPr marL="285750" indent="-285750">
              <a:spcBef>
                <a:spcPts val="600"/>
              </a:spcBef>
              <a:buFontTx/>
              <a:buChar char="-"/>
            </a:pPr>
            <a:r>
              <a:rPr lang="en-US" sz="1800" dirty="0">
                <a:effectLst/>
                <a:latin typeface="Times New Roman" panose="02020603050405020304" pitchFamily="18" charset="0"/>
                <a:ea typeface="Calibri" panose="020F0502020204030204" pitchFamily="34" charset="0"/>
              </a:rPr>
              <a:t>A more recent study from 2021 fond that machine learning algorithms were able to predict with reasonable accuracy the risk of readmission for complications of hypertensive disorders of pregnancy (Hoffman et al., 2021).</a:t>
            </a:r>
            <a:endParaRPr lang="pt-BR" sz="1800" dirty="0">
              <a:effectLst/>
              <a:latin typeface="Times New Roman" panose="02020603050405020304" pitchFamily="18" charset="0"/>
              <a:ea typeface="Calibri" panose="020F0502020204030204" pitchFamily="34" charset="0"/>
            </a:endParaRPr>
          </a:p>
          <a:p>
            <a:pPr>
              <a:spcBef>
                <a:spcPts val="600"/>
              </a:spcBef>
            </a:pPr>
            <a:endParaRPr lang="en-US" sz="20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84216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36254182-C9A4-4A80-86D3-7707F8850D95}"/>
              </a:ext>
            </a:extLst>
          </p:cNvPr>
          <p:cNvSpPr txBox="1"/>
          <p:nvPr/>
        </p:nvSpPr>
        <p:spPr>
          <a:xfrm>
            <a:off x="687266" y="3735235"/>
            <a:ext cx="10923149" cy="2031325"/>
          </a:xfrm>
          <a:prstGeom prst="rect">
            <a:avLst/>
          </a:prstGeom>
          <a:noFill/>
        </p:spPr>
        <p:txBody>
          <a:bodyPr wrap="square" rtlCol="0">
            <a:spAutoFit/>
          </a:bodyPr>
          <a:lstStyle/>
          <a:p>
            <a:r>
              <a:rPr lang="en-US" dirty="0">
                <a:latin typeface="Times New Roman" panose="02020603050405020304" pitchFamily="18" charset="0"/>
                <a:ea typeface="Calibri" panose="020F0502020204030204" pitchFamily="34" charset="0"/>
              </a:rPr>
              <a:t>Goal: to p</a:t>
            </a:r>
            <a:r>
              <a:rPr lang="en-US" sz="1800" dirty="0">
                <a:effectLst/>
                <a:latin typeface="Times New Roman" panose="02020603050405020304" pitchFamily="18" charset="0"/>
                <a:ea typeface="Calibri" panose="020F0502020204030204" pitchFamily="34" charset="0"/>
              </a:rPr>
              <a:t>redict the risk of neonatal mortality using only data routinely available from birth records in Sao Paulo.</a:t>
            </a:r>
          </a:p>
          <a:p>
            <a:endParaRPr lang="en-US" dirty="0">
              <a:latin typeface="Times New Roman" panose="02020603050405020304" pitchFamily="18" charset="0"/>
            </a:endParaRPr>
          </a:p>
          <a:p>
            <a:r>
              <a:rPr lang="en-US" dirty="0">
                <a:latin typeface="Times New Roman" panose="02020603050405020304" pitchFamily="18" charset="0"/>
                <a:ea typeface="Calibri" panose="020F0502020204030204" pitchFamily="34" charset="0"/>
              </a:rPr>
              <a:t>The 5% births with the highest predicted risk of neonatal death included more than 90% of the actual neonatal deaths. On the other hand, there were no deaths among the 5% births with the lowest predicted risk. </a:t>
            </a:r>
          </a:p>
          <a:p>
            <a:endParaRPr lang="en-US" dirty="0">
              <a:latin typeface="Times New Roman" panose="02020603050405020304" pitchFamily="18" charset="0"/>
              <a:ea typeface="Calibri" panose="020F0502020204030204" pitchFamily="34" charset="0"/>
            </a:endParaRPr>
          </a:p>
          <a:p>
            <a:r>
              <a:rPr lang="en-US" dirty="0">
                <a:latin typeface="Times New Roman" panose="02020603050405020304" pitchFamily="18" charset="0"/>
                <a:ea typeface="Calibri" panose="020F0502020204030204" pitchFamily="34" charset="0"/>
              </a:rPr>
              <a:t>Using only a smaller number of variables (WHO’s five minimum perinatal indicators) maintained high predictive performance (AUC of 0.91): </a:t>
            </a:r>
            <a:r>
              <a:rPr lang="en-US" b="0" i="0" dirty="0">
                <a:solidFill>
                  <a:srgbClr val="212121"/>
                </a:solidFill>
                <a:effectLst/>
                <a:latin typeface="Cambria" panose="02040503050406030204" pitchFamily="18" charset="0"/>
              </a:rPr>
              <a:t>maternal age, place of delivery, mode of delivery, birth weight and gestational age.</a:t>
            </a:r>
            <a:endParaRPr lang="en-US" dirty="0">
              <a:latin typeface="Times New Roman" panose="02020603050405020304" pitchFamily="18" charset="0"/>
              <a:ea typeface="Calibri" panose="020F0502020204030204" pitchFamily="34" charset="0"/>
            </a:endParaRPr>
          </a:p>
        </p:txBody>
      </p:sp>
      <p:graphicFrame>
        <p:nvGraphicFramePr>
          <p:cNvPr id="5" name="Objeto 4">
            <a:extLst>
              <a:ext uri="{FF2B5EF4-FFF2-40B4-BE49-F238E27FC236}">
                <a16:creationId xmlns:a16="http://schemas.microsoft.com/office/drawing/2014/main" id="{E3C7C889-7376-85F5-37CB-F17699A74893}"/>
              </a:ext>
            </a:extLst>
          </p:cNvPr>
          <p:cNvGraphicFramePr>
            <a:graphicFrameLocks noChangeAspect="1"/>
          </p:cNvGraphicFramePr>
          <p:nvPr/>
        </p:nvGraphicFramePr>
        <p:xfrm>
          <a:off x="760742" y="534758"/>
          <a:ext cx="8109440" cy="2645003"/>
        </p:xfrm>
        <a:graphic>
          <a:graphicData uri="http://schemas.openxmlformats.org/presentationml/2006/ole">
            <mc:AlternateContent xmlns:mc="http://schemas.openxmlformats.org/markup-compatibility/2006">
              <mc:Choice xmlns:v="urn:schemas-microsoft-com:vml" Requires="v">
                <p:oleObj name="Bitmap Image" r:id="rId2" imgW="8118360" imgH="2647800" progId="PBrush">
                  <p:embed/>
                </p:oleObj>
              </mc:Choice>
              <mc:Fallback>
                <p:oleObj name="Bitmap Image" r:id="rId2" imgW="8118360" imgH="2647800" progId="PBrush">
                  <p:embed/>
                  <p:pic>
                    <p:nvPicPr>
                      <p:cNvPr id="5" name="Objeto 4">
                        <a:extLst>
                          <a:ext uri="{FF2B5EF4-FFF2-40B4-BE49-F238E27FC236}">
                            <a16:creationId xmlns:a16="http://schemas.microsoft.com/office/drawing/2014/main" id="{E3C7C889-7376-85F5-37CB-F17699A74893}"/>
                          </a:ext>
                        </a:extLst>
                      </p:cNvPr>
                      <p:cNvPicPr/>
                      <p:nvPr/>
                    </p:nvPicPr>
                    <p:blipFill>
                      <a:blip r:embed="rId3"/>
                      <a:stretch>
                        <a:fillRect/>
                      </a:stretch>
                    </p:blipFill>
                    <p:spPr>
                      <a:xfrm>
                        <a:off x="760742" y="534758"/>
                        <a:ext cx="8109440" cy="2645003"/>
                      </a:xfrm>
                      <a:prstGeom prst="rect">
                        <a:avLst/>
                      </a:prstGeom>
                    </p:spPr>
                  </p:pic>
                </p:oleObj>
              </mc:Fallback>
            </mc:AlternateContent>
          </a:graphicData>
        </a:graphic>
      </p:graphicFrame>
      <p:pic>
        <p:nvPicPr>
          <p:cNvPr id="6" name="Picture 2" descr="Resultado de imagem para cnpq">
            <a:extLst>
              <a:ext uri="{FF2B5EF4-FFF2-40B4-BE49-F238E27FC236}">
                <a16:creationId xmlns:a16="http://schemas.microsoft.com/office/drawing/2014/main" id="{C1D0BA3F-30C8-7C42-7D92-68E65966403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83613" y="1879495"/>
            <a:ext cx="1483146" cy="4709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m para gates melinda foundation">
            <a:extLst>
              <a:ext uri="{FF2B5EF4-FFF2-40B4-BE49-F238E27FC236}">
                <a16:creationId xmlns:a16="http://schemas.microsoft.com/office/drawing/2014/main" id="{88567C69-807D-AEA7-DF28-F5D60BCD31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77498" y="561354"/>
            <a:ext cx="2495377" cy="1248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671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AA3E01C-5B6C-41FA-B136-B95499FE650C}"/>
              </a:ext>
            </a:extLst>
          </p:cNvPr>
          <p:cNvSpPr txBox="1"/>
          <p:nvPr/>
        </p:nvSpPr>
        <p:spPr>
          <a:xfrm>
            <a:off x="753036" y="798549"/>
            <a:ext cx="10070812" cy="523220"/>
          </a:xfrm>
          <a:prstGeom prst="rect">
            <a:avLst/>
          </a:prstGeom>
          <a:noFill/>
        </p:spPr>
        <p:txBody>
          <a:bodyPr wrap="square" rtlCol="0">
            <a:spAutoFit/>
          </a:bodyPr>
          <a:lstStyle/>
          <a:p>
            <a:r>
              <a:rPr lang="en-US" sz="2800" dirty="0"/>
              <a:t>AI for Maternal and Child Health</a:t>
            </a:r>
            <a:endParaRPr lang="pt-BR" sz="2800" dirty="0"/>
          </a:p>
        </p:txBody>
      </p:sp>
      <p:sp>
        <p:nvSpPr>
          <p:cNvPr id="2" name="CaixaDeTexto 1">
            <a:extLst>
              <a:ext uri="{FF2B5EF4-FFF2-40B4-BE49-F238E27FC236}">
                <a16:creationId xmlns:a16="http://schemas.microsoft.com/office/drawing/2014/main" id="{3348776B-C831-4132-A741-39920B4FC865}"/>
              </a:ext>
            </a:extLst>
          </p:cNvPr>
          <p:cNvSpPr txBox="1"/>
          <p:nvPr/>
        </p:nvSpPr>
        <p:spPr>
          <a:xfrm>
            <a:off x="835789" y="2217542"/>
            <a:ext cx="11183814" cy="3893374"/>
          </a:xfrm>
          <a:prstGeom prst="rect">
            <a:avLst/>
          </a:prstGeom>
          <a:noFill/>
        </p:spPr>
        <p:txBody>
          <a:bodyPr wrap="square" rtlCol="0">
            <a:spAutoFit/>
          </a:bodyPr>
          <a:lstStyle/>
          <a:p>
            <a:pPr>
              <a:spcBef>
                <a:spcPts val="600"/>
              </a:spcBef>
            </a:pPr>
            <a:r>
              <a:rPr lang="en-US" sz="2400" dirty="0">
                <a:effectLst/>
                <a:latin typeface="Times New Roman" panose="02020603050405020304" pitchFamily="18" charset="0"/>
                <a:ea typeface="Calibri" panose="020F0502020204030204" pitchFamily="34" charset="0"/>
              </a:rPr>
              <a:t>Conclusion:</a:t>
            </a:r>
          </a:p>
          <a:p>
            <a:pPr>
              <a:spcBef>
                <a:spcPts val="600"/>
              </a:spcBef>
            </a:pPr>
            <a:endParaRPr lang="en-US" sz="2400" dirty="0">
              <a:latin typeface="Times New Roman" panose="02020603050405020304" pitchFamily="18" charset="0"/>
              <a:ea typeface="Calibri" panose="020F0502020204030204" pitchFamily="34" charset="0"/>
            </a:endParaRPr>
          </a:p>
          <a:p>
            <a:pPr>
              <a:spcBef>
                <a:spcPts val="600"/>
              </a:spcBef>
            </a:pPr>
            <a:r>
              <a:rPr lang="en-US" sz="2400" dirty="0">
                <a:effectLst/>
                <a:latin typeface="Times New Roman" panose="02020603050405020304" pitchFamily="18" charset="0"/>
                <a:ea typeface="Calibri" panose="020F0502020204030204" pitchFamily="34" charset="0"/>
              </a:rPr>
              <a:t>	- IA is a very promising tool for MCH:</a:t>
            </a:r>
          </a:p>
          <a:p>
            <a:pPr>
              <a:spcBef>
                <a:spcPts val="600"/>
              </a:spcBef>
            </a:pPr>
            <a:r>
              <a:rPr lang="en-US" sz="2400" dirty="0">
                <a:latin typeface="Times New Roman" panose="02020603050405020304" pitchFamily="18" charset="0"/>
                <a:ea typeface="Calibri" panose="020F0502020204030204" pitchFamily="34" charset="0"/>
              </a:rPr>
              <a:t>		- Low cost of effective interventions in MCH if warnings come early.</a:t>
            </a:r>
          </a:p>
          <a:p>
            <a:pPr>
              <a:spcBef>
                <a:spcPts val="600"/>
              </a:spcBef>
            </a:pPr>
            <a:endParaRPr lang="en-US" sz="2400" dirty="0">
              <a:effectLst/>
              <a:latin typeface="Times New Roman" panose="02020603050405020304" pitchFamily="18" charset="0"/>
              <a:ea typeface="Calibri" panose="020F0502020204030204" pitchFamily="34" charset="0"/>
            </a:endParaRPr>
          </a:p>
          <a:p>
            <a:pPr>
              <a:spcBef>
                <a:spcPts val="600"/>
              </a:spcBef>
            </a:pPr>
            <a:r>
              <a:rPr lang="en-US" sz="2400" dirty="0">
                <a:latin typeface="Times New Roman" panose="02020603050405020304" pitchFamily="18" charset="0"/>
                <a:ea typeface="Calibri" panose="020F0502020204030204" pitchFamily="34" charset="0"/>
              </a:rPr>
              <a:t>	- Important challenges:</a:t>
            </a:r>
          </a:p>
          <a:p>
            <a:pPr>
              <a:spcBef>
                <a:spcPts val="600"/>
              </a:spcBef>
            </a:pPr>
            <a:r>
              <a:rPr lang="en-US" sz="2400" dirty="0">
                <a:effectLst/>
                <a:latin typeface="Times New Roman" panose="02020603050405020304" pitchFamily="18" charset="0"/>
                <a:ea typeface="Calibri" panose="020F0502020204030204" pitchFamily="34" charset="0"/>
              </a:rPr>
              <a:t>		- Use routinely-available variables, trained and validated in where they will be applied, do not increase existing inequalities.</a:t>
            </a:r>
            <a:endParaRPr lang="en-US" sz="1400" dirty="0">
              <a:effectLst/>
              <a:latin typeface="Times New Roman" panose="02020603050405020304" pitchFamily="18" charset="0"/>
              <a:ea typeface="Calibri" panose="020F0502020204030204" pitchFamily="34" charset="0"/>
            </a:endParaRPr>
          </a:p>
          <a:p>
            <a:pPr>
              <a:spcBef>
                <a:spcPts val="600"/>
              </a:spcBef>
            </a:pPr>
            <a:endParaRPr lang="en-US" sz="2000" dirty="0">
              <a:latin typeface="Times New Roman" panose="02020603050405020304" pitchFamily="18" charset="0"/>
              <a:ea typeface="Calibri" panose="020F0502020204030204" pitchFamily="34" charset="0"/>
            </a:endParaRPr>
          </a:p>
        </p:txBody>
      </p:sp>
      <p:sp>
        <p:nvSpPr>
          <p:cNvPr id="4" name="Rectangle 2">
            <a:extLst>
              <a:ext uri="{FF2B5EF4-FFF2-40B4-BE49-F238E27FC236}">
                <a16:creationId xmlns:a16="http://schemas.microsoft.com/office/drawing/2014/main" id="{72710C68-E9A4-4CDF-980C-7E75EB5D5BCC}"/>
              </a:ext>
            </a:extLst>
          </p:cNvPr>
          <p:cNvSpPr>
            <a:spLocks noChangeArrowheads="1"/>
          </p:cNvSpPr>
          <p:nvPr/>
        </p:nvSpPr>
        <p:spPr bwMode="auto">
          <a:xfrm>
            <a:off x="2002578" y="3187447"/>
            <a:ext cx="146322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Tree>
    <p:extLst>
      <p:ext uri="{BB962C8B-B14F-4D97-AF65-F5344CB8AC3E}">
        <p14:creationId xmlns:p14="http://schemas.microsoft.com/office/powerpoint/2010/main" val="3870236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7961238" y="4631716"/>
            <a:ext cx="5713412" cy="2123658"/>
          </a:xfrm>
          <a:prstGeom prst="rect">
            <a:avLst/>
          </a:prstGeom>
          <a:noFill/>
        </p:spPr>
        <p:txBody>
          <a:bodyPr wrap="square">
            <a:spAutoFit/>
          </a:bodyPr>
          <a:lstStyle/>
          <a:p>
            <a:pPr>
              <a:spcAft>
                <a:spcPts val="2400"/>
              </a:spcAft>
              <a:defRPr/>
            </a:pPr>
            <a:r>
              <a:rPr lang="pt-BR" dirty="0">
                <a:latin typeface="Open Sans" panose="020B0606030504020204" pitchFamily="34" charset="0"/>
                <a:ea typeface="Open Sans" panose="020B0606030504020204" pitchFamily="34" charset="0"/>
                <a:cs typeface="Open Sans" panose="020B0606030504020204" pitchFamily="34" charset="0"/>
              </a:rPr>
              <a:t>http://labdaps.fsp.usp.br</a:t>
            </a:r>
          </a:p>
          <a:p>
            <a:pPr>
              <a:spcAft>
                <a:spcPts val="2400"/>
              </a:spcAft>
              <a:defRPr/>
            </a:pPr>
            <a:r>
              <a:rPr lang="pt-BR" dirty="0">
                <a:latin typeface="Open Sans" panose="020B0606030504020204" pitchFamily="34" charset="0"/>
                <a:ea typeface="Open Sans" panose="020B0606030504020204" pitchFamily="34" charset="0"/>
                <a:cs typeface="Open Sans" panose="020B0606030504020204" pitchFamily="34" charset="0"/>
              </a:rPr>
              <a:t>@SaudenoBR</a:t>
            </a:r>
          </a:p>
          <a:p>
            <a:pPr>
              <a:spcAft>
                <a:spcPts val="2400"/>
              </a:spcAft>
              <a:defRPr/>
            </a:pPr>
            <a:r>
              <a:rPr lang="pt-BR" dirty="0">
                <a:latin typeface="Open Sans" panose="020B0606030504020204" pitchFamily="34" charset="0"/>
                <a:ea typeface="Open Sans" panose="020B0606030504020204" pitchFamily="34" charset="0"/>
                <a:cs typeface="Open Sans" panose="020B0606030504020204" pitchFamily="34" charset="0"/>
              </a:rPr>
              <a:t>@labdaps</a:t>
            </a:r>
          </a:p>
          <a:p>
            <a:pPr>
              <a:spcAft>
                <a:spcPts val="2400"/>
              </a:spcAft>
              <a:defRPr/>
            </a:pPr>
            <a:r>
              <a:rPr lang="pt-BR" dirty="0">
                <a:latin typeface="Open Sans" panose="020B0606030504020204" pitchFamily="34" charset="0"/>
                <a:ea typeface="Open Sans" panose="020B0606030504020204" pitchFamily="34" charset="0"/>
                <a:cs typeface="Open Sans" panose="020B0606030504020204" pitchFamily="34" charset="0"/>
              </a:rPr>
              <a:t>alexdiasporto@usp.br</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31748" name="Picture 2" descr="Resultado de imagem para google chrom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4579" y="4409212"/>
            <a:ext cx="10414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 descr="Resultado de imagem para twitter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4936" y="5235285"/>
            <a:ext cx="420687"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Resultado de imagem para email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2710" y="6290236"/>
            <a:ext cx="4651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a:extLst>
              <a:ext uri="{FF2B5EF4-FFF2-40B4-BE49-F238E27FC236}">
                <a16:creationId xmlns:a16="http://schemas.microsoft.com/office/drawing/2014/main" id="{9AADE698-616B-4CE6-9FCA-45ADC0EF879D}"/>
              </a:ext>
            </a:extLst>
          </p:cNvPr>
          <p:cNvSpPr/>
          <p:nvPr/>
        </p:nvSpPr>
        <p:spPr>
          <a:xfrm>
            <a:off x="-95537" y="3701767"/>
            <a:ext cx="5058977" cy="1446550"/>
          </a:xfrm>
          <a:prstGeom prst="rect">
            <a:avLst/>
          </a:prstGeom>
        </p:spPr>
        <p:txBody>
          <a:bodyPr wrap="square">
            <a:spAutoFit/>
          </a:bodyPr>
          <a:lstStyle/>
          <a:p>
            <a:pPr algn="ctr">
              <a:defRPr/>
            </a:pPr>
            <a:r>
              <a:rPr lang="pt-BR" sz="3600" i="1" dirty="0" err="1">
                <a:latin typeface="Open Sans" panose="020B0606030504020204" pitchFamily="34" charset="0"/>
                <a:ea typeface="Open Sans" panose="020B0606030504020204" pitchFamily="34" charset="0"/>
                <a:cs typeface="Open Sans" panose="020B0606030504020204" pitchFamily="34" charset="0"/>
              </a:rPr>
              <a:t>Thank</a:t>
            </a:r>
            <a:r>
              <a:rPr lang="pt-BR" sz="3600" i="1" dirty="0">
                <a:latin typeface="Open Sans" panose="020B0606030504020204" pitchFamily="34" charset="0"/>
                <a:ea typeface="Open Sans" panose="020B0606030504020204" pitchFamily="34" charset="0"/>
                <a:cs typeface="Open Sans" panose="020B0606030504020204" pitchFamily="34" charset="0"/>
              </a:rPr>
              <a:t> </a:t>
            </a:r>
            <a:r>
              <a:rPr lang="pt-BR" sz="3600" i="1" dirty="0" err="1">
                <a:latin typeface="Open Sans" panose="020B0606030504020204" pitchFamily="34" charset="0"/>
                <a:ea typeface="Open Sans" panose="020B0606030504020204" pitchFamily="34" charset="0"/>
                <a:cs typeface="Open Sans" panose="020B0606030504020204" pitchFamily="34" charset="0"/>
              </a:rPr>
              <a:t>you</a:t>
            </a:r>
            <a:r>
              <a:rPr lang="pt-BR" sz="3600" i="1" dirty="0">
                <a:latin typeface="Open Sans" panose="020B0606030504020204" pitchFamily="34" charset="0"/>
                <a:ea typeface="Open Sans" panose="020B0606030504020204" pitchFamily="34" charset="0"/>
                <a:cs typeface="Open Sans" panose="020B0606030504020204" pitchFamily="34" charset="0"/>
              </a:rPr>
              <a:t>!</a:t>
            </a:r>
          </a:p>
          <a:p>
            <a:pPr algn="ctr">
              <a:defRPr/>
            </a:pPr>
            <a:endParaRPr lang="pt-BR" sz="2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ctr">
              <a:spcAft>
                <a:spcPts val="2400"/>
              </a:spcAft>
              <a:defRPr/>
            </a:pPr>
            <a:r>
              <a:rPr lang="pt-BR" sz="28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pt-BR" sz="2800" dirty="0">
                <a:latin typeface="Open Sans" panose="020B0606030504020204" pitchFamily="34" charset="0"/>
                <a:ea typeface="Open Sans" panose="020B0606030504020204" pitchFamily="34" charset="0"/>
                <a:cs typeface="Open Sans" panose="020B0606030504020204" pitchFamily="34" charset="0"/>
              </a:rPr>
              <a:t>Alexandre </a:t>
            </a:r>
            <a:r>
              <a:rPr lang="pt-BR" sz="2800" dirty="0" err="1">
                <a:latin typeface="Open Sans" panose="020B0606030504020204" pitchFamily="34" charset="0"/>
                <a:ea typeface="Open Sans" panose="020B0606030504020204" pitchFamily="34" charset="0"/>
                <a:cs typeface="Open Sans" panose="020B0606030504020204" pitchFamily="34" charset="0"/>
              </a:rPr>
              <a:t>Chiavegatto</a:t>
            </a:r>
            <a:r>
              <a:rPr lang="pt-BR" sz="2800" dirty="0">
                <a:latin typeface="Open Sans" panose="020B0606030504020204" pitchFamily="34" charset="0"/>
                <a:ea typeface="Open Sans" panose="020B0606030504020204" pitchFamily="34" charset="0"/>
                <a:cs typeface="Open Sans" panose="020B0606030504020204" pitchFamily="34" charset="0"/>
              </a:rPr>
              <a:t> Filho</a:t>
            </a:r>
            <a:endParaRPr lang="pt-BR" sz="28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Imagem 3">
            <a:extLst>
              <a:ext uri="{FF2B5EF4-FFF2-40B4-BE49-F238E27FC236}">
                <a16:creationId xmlns:a16="http://schemas.microsoft.com/office/drawing/2014/main" id="{76182660-A83E-43C5-ABBB-DDA14C56FCD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23228" y="436678"/>
            <a:ext cx="3658888" cy="115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São Paulo, Brazil - The detailed weather forecast, long range monthly  outlook, and climate information | Weather Atlas">
            <a:extLst>
              <a:ext uri="{FF2B5EF4-FFF2-40B4-BE49-F238E27FC236}">
                <a16:creationId xmlns:a16="http://schemas.microsoft.com/office/drawing/2014/main" id="{D70B930C-75E1-46C3-992C-5181AFA48C4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1427" y="1186605"/>
            <a:ext cx="3422397" cy="19644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mo usar o Instagram em sala de aula | Desafios da Educação">
            <a:extLst>
              <a:ext uri="{FF2B5EF4-FFF2-40B4-BE49-F238E27FC236}">
                <a16:creationId xmlns:a16="http://schemas.microsoft.com/office/drawing/2014/main" id="{E67395BD-85FD-4F0B-B48D-99E59E524A0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34202" y="5689122"/>
            <a:ext cx="602153" cy="59717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m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05945" y="1644919"/>
            <a:ext cx="6293454" cy="2630664"/>
          </a:xfrm>
          <a:prstGeom prst="rect">
            <a:avLst/>
          </a:prstGeom>
        </p:spPr>
      </p:pic>
    </p:spTree>
    <p:extLst>
      <p:ext uri="{BB962C8B-B14F-4D97-AF65-F5344CB8AC3E}">
        <p14:creationId xmlns:p14="http://schemas.microsoft.com/office/powerpoint/2010/main" val="1393770273"/>
      </p:ext>
    </p:extLst>
  </p:cSld>
  <p:clrMapOvr>
    <a:masterClrMapping/>
  </p:clrMapOvr>
</p:sld>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GAI4H-P-000_PPT-Template-16x9 (1).pptx" id="{72FCC53A-509C-4EB6-959A-663D50647B4C}" vid="{5B430A4E-06E2-42FE-86AD-20A99DDD16B3}"/>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e530ecd20c263b95f6042ee110165e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5e75d33b50fbf3f19c1feb9a309975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DFBDDEE-B757-4BA9-BCA7-F9C858664A91}"/>
</file>

<file path=customXml/itemProps2.xml><?xml version="1.0" encoding="utf-8"?>
<ds:datastoreItem xmlns:ds="http://schemas.openxmlformats.org/officeDocument/2006/customXml" ds:itemID="{263EDF69-883F-4630-8D5D-47FF3AA110B2}"/>
</file>

<file path=customXml/itemProps3.xml><?xml version="1.0" encoding="utf-8"?>
<ds:datastoreItem xmlns:ds="http://schemas.openxmlformats.org/officeDocument/2006/customXml" ds:itemID="{8D757891-533E-4B08-9CC2-432445C0232A}"/>
</file>

<file path=docProps/app.xml><?xml version="1.0" encoding="utf-8"?>
<Properties xmlns="http://schemas.openxmlformats.org/officeDocument/2006/extended-properties" xmlns:vt="http://schemas.openxmlformats.org/officeDocument/2006/docPropsVTypes">
  <Template>FGAI4H-P-000_PPT-Template-16x9 (1)</Template>
  <TotalTime>11</TotalTime>
  <Words>628</Words>
  <Application>Microsoft Office PowerPoint</Application>
  <PresentationFormat>Widescreen</PresentationFormat>
  <Paragraphs>70</Paragraphs>
  <Slides>9</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9" baseType="lpstr">
      <vt:lpstr>等线</vt:lpstr>
      <vt:lpstr>Arial</vt:lpstr>
      <vt:lpstr>Calibri</vt:lpstr>
      <vt:lpstr>Calibri Light</vt:lpstr>
      <vt:lpstr>Cambria</vt:lpstr>
      <vt:lpstr>Century</vt:lpstr>
      <vt:lpstr>Open Sans</vt:lpstr>
      <vt:lpstr>Times New Roman</vt:lpstr>
      <vt:lpstr>Office 主题​​</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Att.3 – Presentation (TG-MCH)</dc:title>
  <dc:creator>TSB (HT)</dc:creator>
  <cp:lastModifiedBy>TSB (HT)</cp:lastModifiedBy>
  <cp:revision>2</cp:revision>
  <cp:lastPrinted>2019-04-04T08:49:31Z</cp:lastPrinted>
  <dcterms:created xsi:type="dcterms:W3CDTF">2022-10-13T07:11:57Z</dcterms:created>
  <dcterms:modified xsi:type="dcterms:W3CDTF">2022-10-13T07:23:47Z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