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17"/>
  </p:notesMasterIdLst>
  <p:sldIdLst>
    <p:sldId id="256" r:id="rId6"/>
    <p:sldId id="257" r:id="rId7"/>
    <p:sldId id="310" r:id="rId8"/>
    <p:sldId id="311" r:id="rId9"/>
    <p:sldId id="284" r:id="rId10"/>
    <p:sldId id="306" r:id="rId11"/>
    <p:sldId id="309" r:id="rId12"/>
    <p:sldId id="285" r:id="rId13"/>
    <p:sldId id="268" r:id="rId14"/>
    <p:sldId id="313" r:id="rId15"/>
    <p:sldId id="312" r:id="rId16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8B7C98-8EDC-4EB8-AB22-619DE073BAF5}" v="2" dt="2021-03-18T18:04:51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2029" autoAdjust="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38863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87b0d93ce_3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87b0d93ce_3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Why this Topic Group? Context, WHO/ITU necessity</a:t>
            </a:r>
            <a:endParaRPr sz="1400">
              <a:solidFill>
                <a:srgbClr val="1B335C"/>
              </a:solidFill>
              <a:latin typeface="Noto Sans"/>
              <a:ea typeface="Noto Sans"/>
              <a:cs typeface="Noto Sans"/>
              <a:sym typeface="Noto Sans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The Global Problem</a:t>
            </a:r>
            <a:endParaRPr sz="1400">
              <a:solidFill>
                <a:srgbClr val="1B335C"/>
              </a:solidFill>
              <a:latin typeface="Noto Sans"/>
              <a:ea typeface="Noto Sans"/>
              <a:cs typeface="Noto Sans"/>
              <a:sym typeface="Noto Sans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The opportunity (and the challenge) | What is Symptom Assessment? How might it help?</a:t>
            </a:r>
            <a:endParaRPr sz="1400">
              <a:solidFill>
                <a:srgbClr val="1B335C"/>
              </a:solidFill>
              <a:latin typeface="Noto Sans"/>
              <a:ea typeface="Noto Sans"/>
              <a:cs typeface="Noto Sans"/>
              <a:sym typeface="Noto Sans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The case for benchmarking? Why needed?</a:t>
            </a:r>
            <a:endParaRPr sz="1400">
              <a:solidFill>
                <a:srgbClr val="1B335C"/>
              </a:solidFill>
              <a:latin typeface="Noto Sans"/>
              <a:ea typeface="Noto Sans"/>
              <a:cs typeface="Noto Sans"/>
              <a:sym typeface="Noto Sans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How the Topic Group can help, what outcomes might feed into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69350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1ad8ffb74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1ad8ffb74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4995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1ad8ffb74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1ad8ffb74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5638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4D365-7F6C-4B40-A7A5-43A44F7575E8}" type="slidenum">
              <a:rPr kumimoji="0" lang="de-DE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de-DE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367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289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669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2480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2667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0612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2928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6882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7851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32637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0174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88388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51830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1641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37707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lvl="0" indent="-342892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8" lvl="1" indent="-317492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132" lvl="5" indent="-317492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4872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94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483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732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658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350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82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24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78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2022/9/21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099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.nakasirose@rki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g.nakasirose@gmail.com" TargetMode="External"/><Relationship Id="rId2" Type="http://schemas.openxmlformats.org/officeDocument/2006/relationships/hyperlink" Target="mailto:fgai4htgmalaria@lists.itu.int" TargetMode="Externa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ho.org/hq/index.php?lang=e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dabench.org/competitions/389/?secret_key=2f16646d-f5db-40c1-ae57-6a89c6802551" TargetMode="Externa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049758" y="935321"/>
            <a:ext cx="1959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FGAI4H-P-014-A03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6833336" y="1304653"/>
            <a:ext cx="3175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Helsinki, 20-22 September 2022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123528"/>
              </p:ext>
            </p:extLst>
          </p:nvPr>
        </p:nvGraphicFramePr>
        <p:xfrm>
          <a:off x="1790700" y="3247161"/>
          <a:ext cx="8401049" cy="2080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6348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3476483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578218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TG-Malaria Topic Driver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Att.3 - Overview of the topic area (TG-Malaria)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Rose Nakasi </a:t>
                      </a:r>
                      <a:b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Makerere University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E-mail: </a:t>
                      </a:r>
                      <a:r>
                        <a:rPr lang="fr-CH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g.nakasirose@gmail.com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This PPT contains an update on 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TG-Malaria activities</a:t>
                      </a:r>
                      <a:r>
                        <a:rPr lang="en-US" sz="1800" dirty="0"/>
                        <a:t>.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193-412D-0E42-9B1D-F9A1CB314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sym typeface="Montserrat Medium"/>
              </a:rPr>
              <a:t>Contact us</a:t>
            </a:r>
            <a:endParaRPr lang="aa-E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A05B3-00C7-1C48-AC13-5D3D9733A7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297" indent="0">
              <a:buNone/>
            </a:pPr>
            <a:endParaRPr lang="aa-ET" dirty="0"/>
          </a:p>
          <a:p>
            <a:endParaRPr lang="aa-ET" dirty="0"/>
          </a:p>
          <a:p>
            <a:r>
              <a:rPr lang="aa-ET" dirty="0"/>
              <a:t>TG-Malaria</a:t>
            </a:r>
          </a:p>
          <a:p>
            <a:pPr lvl="1"/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  <a:hlinkClick r:id="rId2"/>
              </a:rPr>
              <a:t>fgai4htgmalaria@lists.itu.int</a:t>
            </a:r>
            <a:endParaRPr lang="de-DE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marL="596886" lvl="1" indent="0">
              <a:buNone/>
            </a:pPr>
            <a:endParaRPr lang="aa-ET" dirty="0"/>
          </a:p>
          <a:p>
            <a:r>
              <a:rPr lang="aa-ET" dirty="0"/>
              <a:t>TG-Driver</a:t>
            </a:r>
          </a:p>
          <a:p>
            <a:pPr lvl="1"/>
            <a:r>
              <a:rPr lang="en-GB" dirty="0">
                <a:hlinkClick r:id="rId3"/>
              </a:rPr>
              <a:t>g.nakasirose@gmail.com</a:t>
            </a:r>
            <a:endParaRPr lang="en-GB" dirty="0"/>
          </a:p>
          <a:p>
            <a:pPr marL="596886" lvl="1" indent="0">
              <a:buNone/>
            </a:pPr>
            <a:endParaRPr lang="aa-ET" dirty="0"/>
          </a:p>
          <a:p>
            <a:pPr marL="596886" lvl="1" indent="0">
              <a:buNone/>
            </a:pP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543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9899" y="1062450"/>
            <a:ext cx="6172200" cy="540000"/>
          </a:xfr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rgbClr val="FF0000"/>
                </a:solidFill>
              </a:rPr>
              <a:t>Topic Group </a:t>
            </a:r>
            <a:r>
              <a:rPr lang="de-DE" dirty="0" err="1">
                <a:solidFill>
                  <a:srgbClr val="FF0000"/>
                </a:solidFill>
              </a:rPr>
              <a:t>members</a:t>
            </a:r>
            <a:r>
              <a:rPr lang="de-DE" dirty="0">
                <a:solidFill>
                  <a:srgbClr val="FF0000"/>
                </a:solidFill>
              </a:rPr>
              <a:t>: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3009902" y="1538792"/>
          <a:ext cx="6210689" cy="4306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8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400" dirty="0">
                          <a:effectLst/>
                        </a:rPr>
                        <a:t>Name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400" dirty="0">
                          <a:effectLst/>
                        </a:rPr>
                        <a:t>Affiliation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400" dirty="0">
                          <a:effectLst/>
                        </a:rPr>
                        <a:t>Philippe Verstraete</a:t>
                      </a: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Co-founder of</a:t>
                      </a:r>
                      <a:r>
                        <a:rPr lang="en-US" sz="1400" baseline="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Milan and Associates, Italy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Laura Moro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endParaRPr lang="de-DE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Researcher, science &amp; medical writer. Co-founder of AI Scope, Spain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Dr. Helmi Zakariah.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AU" sz="1400" dirty="0">
                        <a:effectLst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Cofounder of AIME company</a:t>
                      </a:r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Malaysia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Martha Shaka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AU" sz="1400" dirty="0">
                        <a:effectLst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Researcher at University of Dodoma, Tanzania</a:t>
                      </a:r>
                      <a:endParaRPr lang="en-US" sz="1400" dirty="0">
                        <a:effectLst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5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 Rivière Cinnamond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AU" sz="1400" dirty="0">
                        <a:effectLst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Advisor and Pubic Health Expert under Health Emergency Information &amp; Risk Assessment Department with </a:t>
                      </a:r>
                      <a:r>
                        <a:rPr lang="en-GB" sz="14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PAHO/WHO.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 dirty="0">
                        <a:effectLst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Rigveda Kadam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AU" sz="1400" dirty="0">
                        <a:effectLst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Senior Access Officer, FIND,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Switetzerland</a:t>
                      </a:r>
                      <a:endParaRPr lang="en-US" sz="1400" dirty="0">
                        <a:effectLst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932138299"/>
                  </a:ext>
                </a:extLst>
              </a:tr>
              <a:tr h="528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Seda Yerlikaya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AU" sz="1400" dirty="0">
                        <a:effectLst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Scientific Officer,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FIND,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Switetzerland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 dirty="0">
                        <a:effectLst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239343945"/>
                  </a:ext>
                </a:extLst>
              </a:tr>
              <a:tr h="484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Herilalaina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RAKOTOARISON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de-DE" sz="1400" dirty="0">
                        <a:effectLst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PhD student in Machine learning from the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Université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Paris-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Saclay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US" sz="1400" dirty="0">
                        <a:effectLst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2949577839"/>
                  </a:ext>
                </a:extLst>
              </a:tr>
            </a:tbl>
          </a:graphicData>
        </a:graphic>
      </p:graphicFrame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AI for Outbreak Detection - FG-AI4H</a:t>
            </a:r>
            <a:endParaRPr lang="de-DE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11</a:t>
            </a:fld>
            <a:endParaRPr lang="de-DE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40618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179676" y="2456894"/>
            <a:ext cx="5829300" cy="1102519"/>
          </a:xfrm>
        </p:spPr>
        <p:txBody>
          <a:bodyPr>
            <a:normAutofit/>
          </a:bodyPr>
          <a:lstStyle/>
          <a:p>
            <a:pPr algn="ctr"/>
            <a:r>
              <a:rPr lang="en-US" sz="3000" dirty="0"/>
              <a:t>Topic Group-Malaria: </a:t>
            </a:r>
            <a:br>
              <a:rPr lang="en-US" sz="3000" dirty="0"/>
            </a:br>
            <a:r>
              <a:rPr lang="en-US" sz="2100" dirty="0"/>
              <a:t>AI based detection of Malaria-an update</a:t>
            </a:r>
            <a:endParaRPr lang="de-DE" sz="21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347888" y="4131078"/>
            <a:ext cx="5670630" cy="106125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de-DE" sz="1500" dirty="0"/>
              <a:t>Rose </a:t>
            </a:r>
            <a:r>
              <a:rPr lang="de-DE" sz="1500" dirty="0" err="1"/>
              <a:t>Nakasi</a:t>
            </a:r>
            <a:r>
              <a:rPr lang="de-DE" sz="1500"/>
              <a:t>, PhD</a:t>
            </a:r>
            <a:endParaRPr lang="de-DE" sz="1500" dirty="0"/>
          </a:p>
          <a:p>
            <a:pPr>
              <a:spcBef>
                <a:spcPts val="0"/>
              </a:spcBef>
            </a:pPr>
            <a:r>
              <a:rPr lang="de-DE" sz="1500" dirty="0" err="1"/>
              <a:t>Makerere</a:t>
            </a:r>
            <a:r>
              <a:rPr lang="de-DE" sz="1500" dirty="0"/>
              <a:t> University, Uganda</a:t>
            </a:r>
          </a:p>
          <a:p>
            <a:pPr>
              <a:spcBef>
                <a:spcPts val="0"/>
              </a:spcBef>
            </a:pPr>
            <a:endParaRPr lang="de-DE" sz="1500" dirty="0"/>
          </a:p>
          <a:p>
            <a:pPr>
              <a:spcBef>
                <a:spcPts val="0"/>
              </a:spcBef>
            </a:pPr>
            <a:r>
              <a:rPr lang="en-GB" dirty="0"/>
              <a:t>E-meeting, 20</a:t>
            </a:r>
            <a:r>
              <a:rPr lang="en-GB" baseline="30000" dirty="0"/>
              <a:t>th</a:t>
            </a:r>
            <a:r>
              <a:rPr lang="en-GB" dirty="0"/>
              <a:t> – 22</a:t>
            </a:r>
            <a:r>
              <a:rPr lang="en-GB" baseline="30000" dirty="0"/>
              <a:t>nd</a:t>
            </a:r>
            <a:r>
              <a:rPr lang="en-GB" dirty="0"/>
              <a:t> September 2022</a:t>
            </a:r>
            <a:endParaRPr lang="de-DE" sz="2100" dirty="0"/>
          </a:p>
        </p:txBody>
      </p:sp>
      <p:sp>
        <p:nvSpPr>
          <p:cNvPr id="4" name="AutoShape 2" descr="https://webmail.rki.de/owa/service.svc/s/,DanaInfo=exch.rki.local,SSL+GetFileAttachment?id=AAMkADFmMTE3MmQ4LTY0ZmYtNDgwNi1iMjA0LWMwNWU4YzczZWQ4YQBGAAAAAAD29GB4I1dwQqFf8Hq%2B08ebBwCoZ89X6BDhRraWkPBcwe3BAAAAAAEMAACoZ89X6BDhRraWkPBcwe3BAABYZfQMAAABEgAQAFu0x6BcRCdMsraoTS%2BhpzQ%3D&amp;X-OWA-CANARY=vKRRU9UZ706adxz8WZea-EtJOFNlMNcIBDYcl1_V24ofeAcyc1uEO9Jh10g3unBOLBX3RwAqZfU."/>
          <p:cNvSpPr>
            <a:spLocks noChangeAspect="1" noChangeArrowheads="1"/>
          </p:cNvSpPr>
          <p:nvPr/>
        </p:nvSpPr>
        <p:spPr bwMode="auto">
          <a:xfrm>
            <a:off x="2783682" y="28577"/>
            <a:ext cx="4029075" cy="173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de-DE" sz="135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20036" y="1200436"/>
            <a:ext cx="3095820" cy="665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429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1911000" y="1964999"/>
            <a:ext cx="7384500" cy="3593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189" indent="-317492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1350" b="1" dirty="0">
                <a:solidFill>
                  <a:prstClr val="black"/>
                </a:solidFill>
                <a:latin typeface="Calibri" panose="020F0502020204030204"/>
                <a:ea typeface="Montserrat"/>
                <a:cs typeface="Montserrat"/>
                <a:sym typeface="Montserrat"/>
              </a:rPr>
              <a:t>Malaria burden in endemic Countries</a:t>
            </a:r>
            <a:endParaRPr sz="1350" b="1" dirty="0">
              <a:solidFill>
                <a:prstClr val="black"/>
              </a:solidFill>
              <a:latin typeface="Calibri" panose="020F0502020204030204"/>
              <a:ea typeface="Montserrat"/>
              <a:cs typeface="Montserrat"/>
              <a:sym typeface="Montserrat"/>
            </a:endParaRPr>
          </a:p>
          <a:p>
            <a:pPr marL="898404" lvl="2" indent="-212604">
              <a:spcBef>
                <a:spcPts val="744"/>
              </a:spcBef>
              <a:buFont typeface="Arial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Accounts for over 3.4 billion cases globally</a:t>
            </a:r>
          </a:p>
          <a:p>
            <a:pPr marL="898404" lvl="2" indent="-212604">
              <a:spcBef>
                <a:spcPts val="744"/>
              </a:spcBef>
              <a:buFont typeface="Arial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 Lack of enough trained lab technicians</a:t>
            </a:r>
          </a:p>
          <a:p>
            <a:pPr marL="1241304" lvl="3" indent="-212604">
              <a:spcBef>
                <a:spcPts val="744"/>
              </a:spcBef>
              <a:buFont typeface="Arial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1.72 microscopes per 100,000</a:t>
            </a:r>
          </a:p>
          <a:p>
            <a:pPr marL="1028700" lvl="3">
              <a:spcBef>
                <a:spcPts val="744"/>
              </a:spcBef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 population, but only 0.85 </a:t>
            </a:r>
            <a:r>
              <a:rPr lang="en-US" sz="1350" dirty="0" err="1">
                <a:solidFill>
                  <a:prstClr val="black"/>
                </a:solidFill>
                <a:latin typeface="Calibri" panose="020F0502020204030204"/>
              </a:rPr>
              <a:t>Microscopists</a:t>
            </a: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 per 100,000</a:t>
            </a:r>
            <a:endParaRPr sz="1350" i="1" dirty="0">
              <a:solidFill>
                <a:prstClr val="black"/>
              </a:solidFill>
              <a:latin typeface="Calibri" panose="020F0502020204030204"/>
              <a:ea typeface="Montserrat Medium"/>
              <a:cs typeface="Montserrat Medium"/>
              <a:sym typeface="Montserrat Medium"/>
            </a:endParaRP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US" sz="1350" b="1" dirty="0">
                <a:solidFill>
                  <a:prstClr val="black"/>
                </a:solidFill>
                <a:latin typeface="Calibri" panose="020F0502020204030204"/>
                <a:ea typeface="Montserrat"/>
                <a:cs typeface="Montserrat"/>
                <a:sym typeface="Montserrat"/>
              </a:rPr>
              <a:t>Gold standard diagnosis(microscopy) challenge</a:t>
            </a:r>
            <a:endParaRPr sz="1350" b="1" dirty="0">
              <a:solidFill>
                <a:prstClr val="black"/>
              </a:solidFill>
              <a:latin typeface="Calibri" panose="020F0502020204030204"/>
              <a:ea typeface="Montserrat"/>
              <a:cs typeface="Montserrat"/>
              <a:sym typeface="Montserrat"/>
            </a:endParaRPr>
          </a:p>
          <a:p>
            <a:pPr marL="898404" lvl="2" indent="-212604">
              <a:spcBef>
                <a:spcPts val="744"/>
              </a:spcBef>
              <a:buFont typeface="Arial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SOP requires not to view more than 30 slides a day</a:t>
            </a:r>
          </a:p>
          <a:p>
            <a:pPr marL="898404" lvl="2" indent="-212604">
              <a:spcBef>
                <a:spcPts val="744"/>
              </a:spcBef>
              <a:buFont typeface="Arial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Less diagnosis throughput</a:t>
            </a:r>
          </a:p>
          <a:p>
            <a:pPr marL="898404" lvl="2" indent="-212604">
              <a:spcBef>
                <a:spcPts val="744"/>
              </a:spcBef>
              <a:buFont typeface="Arial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  <a:ea typeface="Gill Sans"/>
                <a:cs typeface="Gill Sans"/>
                <a:sym typeface="Gill Sans"/>
              </a:rPr>
              <a:t>Variations in individual expert judgment</a:t>
            </a: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1350" b="1" dirty="0">
                <a:solidFill>
                  <a:prstClr val="black"/>
                </a:solidFill>
                <a:latin typeface="Calibri" panose="020F0502020204030204"/>
                <a:ea typeface="Montserrat"/>
                <a:cs typeface="Montserrat"/>
                <a:sym typeface="Montserrat"/>
              </a:rPr>
              <a:t>AI </a:t>
            </a:r>
            <a:r>
              <a:rPr lang="en-US" sz="1350" b="1" dirty="0">
                <a:solidFill>
                  <a:prstClr val="black"/>
                </a:solidFill>
                <a:latin typeface="Calibri" panose="020F0502020204030204"/>
                <a:ea typeface="Montserrat"/>
                <a:cs typeface="Montserrat"/>
                <a:sym typeface="Montserrat"/>
              </a:rPr>
              <a:t>solution</a:t>
            </a:r>
            <a:endParaRPr sz="1350" b="1" dirty="0">
              <a:solidFill>
                <a:prstClr val="black"/>
              </a:solidFill>
              <a:latin typeface="Calibri" panose="020F0502020204030204"/>
              <a:ea typeface="Montserrat"/>
              <a:cs typeface="Montserrat"/>
              <a:sym typeface="Montserrat"/>
            </a:endParaRP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  <a:ea typeface="Montserrat Medium"/>
                <a:cs typeface="Montserrat Medium"/>
                <a:sym typeface="Montserrat Medium"/>
              </a:rPr>
              <a:t>Supports image analysis </a:t>
            </a:r>
            <a:r>
              <a:rPr lang="en-GB" sz="1350" dirty="0">
                <a:solidFill>
                  <a:prstClr val="black"/>
                </a:solidFill>
                <a:latin typeface="Calibri" panose="020F0502020204030204"/>
              </a:rPr>
              <a:t>and has potential to improve the timeliness and accuracy</a:t>
            </a:r>
            <a:endParaRPr sz="1350" dirty="0">
              <a:solidFill>
                <a:prstClr val="black"/>
              </a:solidFill>
              <a:latin typeface="Calibri" panose="020F0502020204030204"/>
              <a:ea typeface="Montserrat Medium"/>
              <a:cs typeface="Montserrat Medium"/>
              <a:sym typeface="Montserrat Medium"/>
            </a:endParaRP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US" sz="1350" b="1" dirty="0">
                <a:solidFill>
                  <a:prstClr val="black"/>
                </a:solidFill>
                <a:latin typeface="Calibri" panose="020F0502020204030204"/>
                <a:ea typeface="Montserrat"/>
                <a:cs typeface="Montserrat"/>
                <a:sym typeface="Montserrat"/>
              </a:rPr>
              <a:t>There is need to;</a:t>
            </a:r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US" sz="1350" dirty="0" err="1">
                <a:solidFill>
                  <a:prstClr val="black"/>
                </a:solidFill>
                <a:latin typeface="Calibri" panose="020F0502020204030204"/>
                <a:ea typeface="Montserrat Medium"/>
                <a:cs typeface="Montserrat Medium"/>
                <a:sym typeface="Montserrat"/>
              </a:rPr>
              <a:t>Standardise</a:t>
            </a:r>
            <a:r>
              <a:rPr lang="en-US" sz="1350" dirty="0">
                <a:solidFill>
                  <a:prstClr val="black"/>
                </a:solidFill>
                <a:latin typeface="Calibri" panose="020F0502020204030204"/>
                <a:ea typeface="Montserrat Medium"/>
                <a:cs typeface="Montserrat Medium"/>
                <a:sym typeface="Montserrat"/>
              </a:rPr>
              <a:t> benchmarking AI solutions for the detection of Malaria</a:t>
            </a:r>
            <a:endParaRPr lang="en-US" sz="1350" dirty="0">
              <a:solidFill>
                <a:prstClr val="black"/>
              </a:solidFill>
              <a:latin typeface="Calibri" panose="020F0502020204030204"/>
              <a:ea typeface="Montserrat Medium"/>
              <a:cs typeface="Montserrat Medium"/>
              <a:sym typeface="Montserrat Medium"/>
            </a:endParaRPr>
          </a:p>
          <a:p>
            <a:pPr marL="457189">
              <a:lnSpc>
                <a:spcPct val="115000"/>
              </a:lnSpc>
              <a:spcBef>
                <a:spcPts val="1200"/>
              </a:spcBef>
            </a:pPr>
            <a:endParaRPr dirty="0">
              <a:solidFill>
                <a:prstClr val="black"/>
              </a:solidFill>
              <a:latin typeface="Calibri" panose="020F0502020204030204"/>
              <a:ea typeface="Montserrat Medium"/>
              <a:cs typeface="Montserrat Medium"/>
              <a:sym typeface="Montserrat Medium"/>
            </a:endParaRPr>
          </a:p>
          <a:p>
            <a:pPr marL="457189">
              <a:lnSpc>
                <a:spcPct val="150000"/>
              </a:lnSpc>
              <a:spcBef>
                <a:spcPts val="1200"/>
              </a:spcBef>
            </a:pPr>
            <a:endParaRPr dirty="0">
              <a:solidFill>
                <a:srgbClr val="1B335C"/>
              </a:solidFill>
              <a:latin typeface="Calibri" panose="020F0502020204030204"/>
              <a:ea typeface="Noto Sans"/>
              <a:cs typeface="Noto Sans"/>
              <a:sym typeface="Noto Sans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1911000" y="1402750"/>
            <a:ext cx="6758700" cy="76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endParaRPr sz="2800" dirty="0">
              <a:solidFill>
                <a:srgbClr val="3BA1FF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>
              <a:spcBef>
                <a:spcPts val="300"/>
              </a:spcBef>
              <a:buClr>
                <a:srgbClr val="000000"/>
              </a:buClr>
              <a:buSzPts val="1100"/>
            </a:pPr>
            <a:endParaRPr sz="2800" dirty="0">
              <a:solidFill>
                <a:srgbClr val="3BA1FF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>
              <a:spcBef>
                <a:spcPts val="300"/>
              </a:spcBef>
              <a:buClr>
                <a:srgbClr val="000000"/>
              </a:buClr>
              <a:buSzPts val="1100"/>
            </a:pPr>
            <a:r>
              <a:rPr lang="en-US" sz="2800" dirty="0">
                <a:solidFill>
                  <a:srgbClr val="FF0000"/>
                </a:solidFill>
                <a:latin typeface="Calibri" panose="020F0502020204030204"/>
                <a:ea typeface="Montserrat Medium"/>
                <a:cs typeface="Montserrat Medium"/>
                <a:sym typeface="Montserrat Medium"/>
              </a:rPr>
              <a:t>Background</a:t>
            </a:r>
            <a:endParaRPr sz="2800" dirty="0">
              <a:solidFill>
                <a:srgbClr val="FF0000"/>
              </a:solidFill>
              <a:latin typeface="Calibri" panose="020F0502020204030204"/>
              <a:ea typeface="Montserrat Medium"/>
              <a:cs typeface="Montserrat Medium"/>
              <a:sym typeface="Montserrat Medium"/>
            </a:endParaRPr>
          </a:p>
          <a:p>
            <a:pPr>
              <a:spcBef>
                <a:spcPts val="300"/>
              </a:spcBef>
              <a:buClr>
                <a:srgbClr val="000000"/>
              </a:buClr>
              <a:buSzPts val="1100"/>
            </a:pPr>
            <a:endParaRPr sz="2800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544" y="1595742"/>
            <a:ext cx="3456433" cy="285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809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9F5C7-E173-C448-B70F-8780202E2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imaging</a:t>
            </a:r>
            <a:br>
              <a:rPr lang="en-US" dirty="0"/>
            </a:br>
            <a:endParaRPr lang="aa-E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EBC68-8BC5-794D-983C-A8A0C0B194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297" indent="0">
              <a:buNone/>
            </a:pPr>
            <a:r>
              <a:rPr lang="aa-ET" dirty="0"/>
              <a:t>Setup</a:t>
            </a:r>
          </a:p>
        </p:txBody>
      </p:sp>
      <p:pic>
        <p:nvPicPr>
          <p:cNvPr id="4" name="Google Shape;563;p73">
            <a:extLst>
              <a:ext uri="{FF2B5EF4-FFF2-40B4-BE49-F238E27FC236}">
                <a16:creationId xmlns:a16="http://schemas.microsoft.com/office/drawing/2014/main" id="{F9DCEE4D-4112-BA42-9FDC-6473D0BA0F82}"/>
              </a:ext>
            </a:extLst>
          </p:cNvPr>
          <p:cNvPicPr preferRelativeResize="0"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045" y="2133601"/>
            <a:ext cx="5554134" cy="3958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9534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/>
        </p:nvSpPr>
        <p:spPr>
          <a:xfrm>
            <a:off x="2063400" y="1979275"/>
            <a:ext cx="7536000" cy="36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189" indent="-317492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US" sz="1600" b="1" dirty="0">
                <a:solidFill>
                  <a:srgbClr val="1B335C"/>
                </a:solidFill>
                <a:latin typeface="Montserrat"/>
                <a:ea typeface="Montserrat"/>
                <a:cs typeface="Montserrat"/>
                <a:sym typeface="Montserrat"/>
              </a:rPr>
              <a:t>Quality datasets needed</a:t>
            </a:r>
            <a:endParaRPr sz="1600" b="1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Wingdings" pitchFamily="2" charset="2"/>
              <a:buChar char="§"/>
            </a:pPr>
            <a:r>
              <a:rPr lang="en" sz="1600" dirty="0">
                <a:solidFill>
                  <a:srgbClr val="1B335C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Have more datasets for training and testing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Wingdings" pitchFamily="2" charset="2"/>
              <a:buChar char="§"/>
            </a:pPr>
            <a:r>
              <a:rPr lang="en" sz="1600" dirty="0">
                <a:solidFill>
                  <a:srgbClr val="1B335C"/>
                </a:solidFill>
                <a:latin typeface="Calibri" panose="020F0502020204030204"/>
                <a:ea typeface="Montserrat Medium"/>
                <a:cs typeface="Montserrat Medium"/>
                <a:sym typeface="Montserrat Medium"/>
              </a:rPr>
              <a:t>Well</a:t>
            </a:r>
            <a:r>
              <a:rPr lang="en" sz="1600" dirty="0">
                <a:solidFill>
                  <a:srgbClr val="1B335C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labelled datasets 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endParaRPr sz="1600" dirty="0">
              <a:solidFill>
                <a:srgbClr val="1B335C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1600" b="1" dirty="0">
                <a:solidFill>
                  <a:srgbClr val="1B335C"/>
                </a:solidFill>
                <a:latin typeface="Montserrat"/>
                <a:ea typeface="Montserrat"/>
                <a:cs typeface="Montserrat"/>
                <a:sym typeface="Montserrat"/>
              </a:rPr>
              <a:t>Solution</a:t>
            </a:r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AI models and approaches related to malaria detection.</a:t>
            </a:r>
            <a:endParaRPr lang="en-US" sz="1600" dirty="0">
              <a:solidFill>
                <a:prstClr val="black"/>
              </a:solidFill>
              <a:latin typeface="Calibri" panose="020F0502020204030204"/>
            </a:endParaRPr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Suggestions on scoring metrics.</a:t>
            </a:r>
            <a:endParaRPr lang="en-US" sz="1600" dirty="0">
              <a:solidFill>
                <a:prstClr val="black"/>
              </a:solidFill>
              <a:latin typeface="Calibri" panose="020F0502020204030204"/>
            </a:endParaRPr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Improvements on the benchmarking framework.</a:t>
            </a:r>
            <a:endParaRPr lang="en-US" sz="1600" dirty="0">
              <a:solidFill>
                <a:prstClr val="black"/>
              </a:solidFill>
              <a:latin typeface="Calibri" panose="020F0502020204030204"/>
            </a:endParaRPr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Support to the group on different aspects (data, methods, benchmarking, etc.) of this topic</a:t>
            </a:r>
            <a:endParaRPr lang="en-US" sz="1600" dirty="0">
              <a:solidFill>
                <a:prstClr val="black"/>
              </a:solidFill>
              <a:latin typeface="Calibri" panose="020F0502020204030204"/>
            </a:endParaRPr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Extension of the solution to improve disease surveillance and prediction. </a:t>
            </a:r>
            <a:endParaRPr lang="en-US" sz="1600" dirty="0">
              <a:solidFill>
                <a:prstClr val="black"/>
              </a:solidFill>
              <a:latin typeface="Calibri" panose="020F0502020204030204"/>
            </a:endParaRPr>
          </a:p>
          <a:p>
            <a:pPr marL="1257278" lvl="2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" sz="1600" dirty="0">
                <a:solidFill>
                  <a:srgbClr val="1B335C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Heterogeneous Data </a:t>
            </a:r>
            <a:r>
              <a:rPr lang="en-US" sz="1600" dirty="0">
                <a:solidFill>
                  <a:srgbClr val="1B335C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needed</a:t>
            </a:r>
            <a:endParaRPr sz="2400" dirty="0">
              <a:solidFill>
                <a:srgbClr val="1B335C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914378">
              <a:lnSpc>
                <a:spcPct val="115000"/>
              </a:lnSpc>
              <a:spcBef>
                <a:spcPts val="1200"/>
              </a:spcBef>
            </a:pPr>
            <a:endParaRPr sz="2400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sz="1100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2063401" y="1089875"/>
            <a:ext cx="4822500" cy="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r>
              <a:rPr lang="en-US" sz="3600" dirty="0">
                <a:solidFill>
                  <a:srgbClr val="FF0000"/>
                </a:solidFill>
                <a:latin typeface="Calibri" panose="020F0502020204030204"/>
                <a:ea typeface="Montserrat Medium"/>
                <a:cs typeface="Montserrat Medium"/>
                <a:sym typeface="Montserrat Medium"/>
              </a:rPr>
              <a:t>TG-Malaria activities</a:t>
            </a:r>
            <a:endParaRPr sz="3600" dirty="0">
              <a:solidFill>
                <a:srgbClr val="FF0000"/>
              </a:solidFill>
              <a:latin typeface="Calibri" panose="020F0502020204030204"/>
              <a:ea typeface="Montserrat Medium"/>
              <a:cs typeface="Montserrat Medium"/>
              <a:sym typeface="Montserra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985547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6C1DF-406E-9241-8668-B521AB5E6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sym typeface="Montserrat Medium"/>
              </a:rPr>
              <a:t>Updates since meeting N</a:t>
            </a:r>
            <a:endParaRPr lang="aa-E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E40D92-B208-8B4A-895B-6126FFA3C0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478" indent="-317492">
              <a:lnSpc>
                <a:spcPct val="115000"/>
              </a:lnSpc>
              <a:buClr>
                <a:srgbClr val="1B335C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Online meetings</a:t>
            </a:r>
            <a:endParaRPr lang="de-DE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lvl="1">
              <a:lnSpc>
                <a:spcPct val="115000"/>
              </a:lnSpc>
              <a:buClr>
                <a:srgbClr val="1B335C"/>
              </a:buClr>
              <a:buFont typeface="Montserrat Medium"/>
              <a:buChar char="○"/>
            </a:pPr>
            <a:r>
              <a:rPr lang="de-DE" sz="2000" dirty="0">
                <a:solidFill>
                  <a:srgbClr val="1B335C"/>
                </a:solidFill>
                <a:sym typeface="Montserrat Medium"/>
              </a:rPr>
              <a:t>Migrating competion </a:t>
            </a:r>
            <a:r>
              <a:rPr lang="en-GB" sz="2000" dirty="0"/>
              <a:t>to </a:t>
            </a:r>
            <a:r>
              <a:rPr lang="en-GB" sz="2000" dirty="0" err="1"/>
              <a:t>Codabench</a:t>
            </a:r>
            <a:r>
              <a:rPr lang="en-GB" sz="2000" dirty="0"/>
              <a:t> </a:t>
            </a:r>
          </a:p>
          <a:p>
            <a:pPr lvl="1">
              <a:lnSpc>
                <a:spcPct val="115000"/>
              </a:lnSpc>
              <a:buClr>
                <a:srgbClr val="1B335C"/>
              </a:buClr>
              <a:buFont typeface="Montserrat Medium"/>
              <a:buChar char="○"/>
            </a:pPr>
            <a:r>
              <a:rPr lang="en-GB" sz="1200" u="sng" dirty="0">
                <a:hlinkClick r:id="rId2"/>
              </a:rPr>
              <a:t>https://www.codabench.org/competitions/389/?secret_key=2f16646d-f5db-40c1-ae57-6a89c6802551</a:t>
            </a:r>
            <a:endParaRPr lang="en-GB" sz="1200" dirty="0"/>
          </a:p>
          <a:p>
            <a:pPr lvl="2">
              <a:lnSpc>
                <a:spcPct val="115000"/>
              </a:lnSpc>
              <a:buClr>
                <a:srgbClr val="1B335C"/>
              </a:buClr>
              <a:buFont typeface="Montserrat Medium"/>
              <a:buChar char="○"/>
            </a:pPr>
            <a:r>
              <a:rPr lang="en-GB" sz="1600" dirty="0"/>
              <a:t>focusing on benchmarking instead of competition</a:t>
            </a:r>
            <a:endParaRPr lang="de-DE" sz="1600" dirty="0">
              <a:solidFill>
                <a:srgbClr val="1B335C"/>
              </a:solidFill>
              <a:sym typeface="Montserrat Medium"/>
            </a:endParaRPr>
          </a:p>
          <a:p>
            <a:pPr lvl="1">
              <a:lnSpc>
                <a:spcPct val="115000"/>
              </a:lnSpc>
              <a:buClr>
                <a:srgbClr val="1B335C"/>
              </a:buClr>
              <a:buFont typeface="Montserrat Medium"/>
              <a:buChar char="○"/>
            </a:pPr>
            <a:r>
              <a:rPr lang="de-DE" sz="2000" dirty="0">
                <a:solidFill>
                  <a:srgbClr val="1B335C"/>
                </a:solidFill>
                <a:sym typeface="Montserrat Medium"/>
              </a:rPr>
              <a:t>Implementing classification task on codabench</a:t>
            </a:r>
          </a:p>
          <a:p>
            <a:pPr lvl="1">
              <a:lnSpc>
                <a:spcPct val="115000"/>
              </a:lnSpc>
              <a:buClr>
                <a:srgbClr val="1B335C"/>
              </a:buClr>
              <a:buFont typeface="Montserrat Medium"/>
              <a:buChar char="○"/>
            </a:pPr>
            <a:r>
              <a:rPr lang="de-DE" sz="2000" dirty="0">
                <a:solidFill>
                  <a:srgbClr val="1B335C"/>
                </a:solidFill>
                <a:sym typeface="Montserrat Medium"/>
              </a:rPr>
              <a:t>Discussions on the outcomes of the implemented platform</a:t>
            </a:r>
          </a:p>
          <a:p>
            <a:pPr lvl="1">
              <a:lnSpc>
                <a:spcPct val="115000"/>
              </a:lnSpc>
              <a:buClr>
                <a:srgbClr val="1B335C"/>
              </a:buClr>
              <a:buFont typeface="Montserrat Medium"/>
              <a:buChar char="○"/>
            </a:pPr>
            <a:endParaRPr lang="de-DE" sz="2000" dirty="0">
              <a:solidFill>
                <a:srgbClr val="1B335C"/>
              </a:solidFill>
              <a:sym typeface="Montserrat Medium"/>
            </a:endParaRPr>
          </a:p>
          <a:p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096800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3DBE5-87A5-9B4D-BE0E-A127C6DC2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User interface for the </a:t>
            </a:r>
            <a:r>
              <a:rPr lang="en-GB" dirty="0" err="1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Codabench</a:t>
            </a:r>
            <a:endParaRPr lang="aa-E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97DE50-396D-2844-B591-B301CD4400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2500" y="1258578"/>
            <a:ext cx="8520600" cy="4555200"/>
          </a:xfrm>
        </p:spPr>
        <p:txBody>
          <a:bodyPr/>
          <a:lstStyle/>
          <a:p>
            <a:r>
              <a:rPr lang="en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New Benchmarking-Malaria platform with codabench</a:t>
            </a:r>
            <a:endParaRPr lang="de-DE" sz="2400" b="1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endParaRPr lang="en-US" dirty="0"/>
          </a:p>
          <a:p>
            <a:endParaRPr lang="aa-ET" dirty="0"/>
          </a:p>
        </p:txBody>
      </p:sp>
      <p:pic>
        <p:nvPicPr>
          <p:cNvPr id="7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411845" y="2760865"/>
            <a:ext cx="7042497" cy="3199361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051780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/>
        </p:nvSpPr>
        <p:spPr>
          <a:xfrm>
            <a:off x="2063400" y="1979275"/>
            <a:ext cx="7536000" cy="36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endParaRPr lang="en-GB" sz="1600" dirty="0">
              <a:solidFill>
                <a:prstClr val="black"/>
              </a:solidFill>
              <a:latin typeface="Calibri" panose="020F0502020204030204"/>
            </a:endParaRPr>
          </a:p>
          <a:p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Our next set of activities include;</a:t>
            </a:r>
          </a:p>
          <a:p>
            <a:endParaRPr lang="en-GB" sz="1600" dirty="0">
              <a:solidFill>
                <a:prstClr val="black"/>
              </a:solidFill>
              <a:latin typeface="Calibri" panose="020F0502020204030204"/>
            </a:endParaRPr>
          </a:p>
          <a:p>
            <a:pPr marL="557213" lvl="1" indent="-214313">
              <a:buFont typeface="Wingdings" pitchFamily="2" charset="2"/>
              <a:buChar char="§"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Creating a new challenge based on </a:t>
            </a:r>
            <a:r>
              <a:rPr lang="en-GB" sz="1600" dirty="0" err="1">
                <a:solidFill>
                  <a:prstClr val="black"/>
                </a:solidFill>
                <a:latin typeface="Calibri" panose="020F0502020204030204"/>
              </a:rPr>
              <a:t>codabench</a:t>
            </a: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to a wider community</a:t>
            </a:r>
          </a:p>
          <a:p>
            <a:pPr marL="1014413" lvl="2" indent="-214313">
              <a:buFont typeface="Wingdings" pitchFamily="2" charset="2"/>
              <a:buChar char="§"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Logistics needed</a:t>
            </a:r>
          </a:p>
          <a:p>
            <a:pPr lvl="1"/>
            <a:endParaRPr lang="en-US" sz="1600" dirty="0">
              <a:solidFill>
                <a:prstClr val="black"/>
              </a:solidFill>
              <a:latin typeface="Calibri" panose="020F0502020204030204"/>
            </a:endParaRPr>
          </a:p>
          <a:p>
            <a:pPr marL="557213" lvl="1" indent="-214313">
              <a:buFont typeface="Wingdings" pitchFamily="2" charset="2"/>
              <a:buChar char="§"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To incorporate object detection tasks. </a:t>
            </a:r>
          </a:p>
          <a:p>
            <a:pPr marL="1014413" lvl="2" indent="-214313">
              <a:buFont typeface="Wingdings" pitchFamily="2" charset="2"/>
              <a:buChar char="§"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plan to start with the </a:t>
            </a:r>
            <a:r>
              <a:rPr lang="en-GB" sz="1600" dirty="0" err="1">
                <a:solidFill>
                  <a:prstClr val="black"/>
                </a:solidFill>
                <a:latin typeface="Calibri" panose="020F0502020204030204"/>
              </a:rPr>
              <a:t>VIPriors</a:t>
            </a: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challenge template, which provides an end-to-end training of the model</a:t>
            </a:r>
          </a:p>
          <a:p>
            <a:pPr marL="1014413" lvl="2" indent="-214313">
              <a:buFont typeface="Wingdings" pitchFamily="2" charset="2"/>
              <a:buChar char="§"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Need to work on data formats</a:t>
            </a:r>
          </a:p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de-DE" sz="1600" dirty="0">
                <a:solidFill>
                  <a:srgbClr val="1B335C"/>
                </a:solidFill>
                <a:latin typeface="Calibri" panose="020F0502020204030204"/>
                <a:ea typeface="Montserrat"/>
                <a:cs typeface="Montserrat"/>
                <a:sym typeface="Montserrat"/>
              </a:rPr>
              <a:t>Publishing outcomes of the competition </a:t>
            </a:r>
          </a:p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de-DE" sz="1600" dirty="0">
                <a:solidFill>
                  <a:srgbClr val="1B335C"/>
                </a:solidFill>
                <a:latin typeface="Calibri" panose="020F0502020204030204"/>
                <a:ea typeface="Montserrat"/>
                <a:cs typeface="Montserrat"/>
                <a:sym typeface="Montserrat"/>
              </a:rPr>
              <a:t>Data collection</a:t>
            </a:r>
          </a:p>
          <a:p>
            <a:pPr marL="914389" lvl="1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de-DE" sz="1600" dirty="0">
                <a:solidFill>
                  <a:srgbClr val="1B335C"/>
                </a:solidFill>
                <a:latin typeface="Calibri" panose="020F0502020204030204"/>
                <a:ea typeface="Montserrat"/>
                <a:cs typeface="Montserrat"/>
                <a:sym typeface="Montserrat"/>
              </a:rPr>
              <a:t>Undisclosed datasets needed for testinng</a:t>
            </a:r>
          </a:p>
          <a:p>
            <a:pPr marL="800100" lvl="2"/>
            <a:endParaRPr lang="en-GB" sz="16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2063401" y="1089875"/>
            <a:ext cx="8457843" cy="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r>
              <a:rPr lang="en-US" sz="3600" dirty="0">
                <a:solidFill>
                  <a:srgbClr val="FF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Next benchmarking  iterations</a:t>
            </a:r>
          </a:p>
        </p:txBody>
      </p:sp>
    </p:spTree>
    <p:extLst>
      <p:ext uri="{BB962C8B-B14F-4D97-AF65-F5344CB8AC3E}">
        <p14:creationId xmlns:p14="http://schemas.microsoft.com/office/powerpoint/2010/main" val="1281618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FF0000"/>
                </a:solidFill>
                <a:latin typeface="+mn-lt"/>
                <a:sym typeface="Montserrat Medium"/>
              </a:rPr>
              <a:t>Call for participation</a:t>
            </a:r>
            <a:endParaRPr lang="de-DE" sz="5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52650" y="2125267"/>
            <a:ext cx="7029450" cy="332660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de-DE" sz="2400" dirty="0"/>
              <a:t>Participation can be in form of:</a:t>
            </a:r>
            <a:endParaRPr lang="en-GB" sz="2400" dirty="0"/>
          </a:p>
          <a:p>
            <a:pPr lvl="0">
              <a:lnSpc>
                <a:spcPct val="110000"/>
              </a:lnSpc>
            </a:pPr>
            <a:r>
              <a:rPr lang="en-GB" sz="2400" dirty="0"/>
              <a:t>Provision of quality labelled data</a:t>
            </a:r>
          </a:p>
          <a:p>
            <a:pPr lvl="0">
              <a:lnSpc>
                <a:spcPct val="110000"/>
              </a:lnSpc>
            </a:pPr>
            <a:r>
              <a:rPr lang="en-GB" sz="2400" b="1" dirty="0"/>
              <a:t>AI models </a:t>
            </a:r>
            <a:r>
              <a:rPr lang="en-GB" sz="2400" dirty="0"/>
              <a:t>and algorithms for benchmarking task on malaria</a:t>
            </a:r>
          </a:p>
          <a:p>
            <a:pPr lvl="0">
              <a:lnSpc>
                <a:spcPct val="110000"/>
              </a:lnSpc>
            </a:pPr>
            <a:r>
              <a:rPr lang="en-GB" sz="2400" b="1" dirty="0"/>
              <a:t>General support </a:t>
            </a:r>
            <a:r>
              <a:rPr lang="en-GB" sz="2400" dirty="0"/>
              <a:t>on different aspects of this topic</a:t>
            </a:r>
            <a:r>
              <a:rPr lang="de-DE" sz="2400" dirty="0"/>
              <a:t> </a:t>
            </a:r>
            <a:r>
              <a:rPr lang="en-GB" sz="2400" dirty="0"/>
              <a:t>(data, methods, benchmarking, etc.)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9</a:t>
            </a:fld>
            <a:endParaRPr lang="de-DE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92683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GAI4H-P-000_PPT-Template-16x9 (1).pptx" id="{72FCC53A-509C-4EB6-959A-663D50647B4C}" vid="{5B430A4E-06E2-42FE-86AD-20A99DDD16B3}"/>
    </a:ext>
  </a:extLst>
</a:theme>
</file>

<file path=ppt/theme/theme2.xml><?xml version="1.0" encoding="utf-8"?>
<a:theme xmlns:a="http://schemas.openxmlformats.org/drawingml/2006/main" name="1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AA2D160-D586-40CA-A388-C7C8D560456A}"/>
</file>

<file path=customXml/itemProps2.xml><?xml version="1.0" encoding="utf-8"?>
<ds:datastoreItem xmlns:ds="http://schemas.openxmlformats.org/officeDocument/2006/customXml" ds:itemID="{263EDF69-883F-4630-8D5D-47FF3AA110B2}"/>
</file>

<file path=customXml/itemProps3.xml><?xml version="1.0" encoding="utf-8"?>
<ds:datastoreItem xmlns:ds="http://schemas.openxmlformats.org/officeDocument/2006/customXml" ds:itemID="{8D757891-533E-4B08-9CC2-432445C0232A}"/>
</file>

<file path=docProps/app.xml><?xml version="1.0" encoding="utf-8"?>
<Properties xmlns="http://schemas.openxmlformats.org/officeDocument/2006/extended-properties" xmlns:vt="http://schemas.openxmlformats.org/officeDocument/2006/docPropsVTypes">
  <Template>FGAI4H-P-000_PPT-Template-16x9 (1)</Template>
  <TotalTime>12</TotalTime>
  <Words>582</Words>
  <Application>Microsoft Office PowerPoint</Application>
  <PresentationFormat>Widescreen</PresentationFormat>
  <Paragraphs>112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等线</vt:lpstr>
      <vt:lpstr>Arial</vt:lpstr>
      <vt:lpstr>Calibri</vt:lpstr>
      <vt:lpstr>Calibri Light</vt:lpstr>
      <vt:lpstr>Montserrat</vt:lpstr>
      <vt:lpstr>Montserrat Medium</vt:lpstr>
      <vt:lpstr>Noto Sans</vt:lpstr>
      <vt:lpstr>Wingdings</vt:lpstr>
      <vt:lpstr>Office 主题​​</vt:lpstr>
      <vt:lpstr>1_Office 主题​​</vt:lpstr>
      <vt:lpstr>PowerPoint Presentation</vt:lpstr>
      <vt:lpstr>Topic Group-Malaria:  AI based detection of Malaria-an update</vt:lpstr>
      <vt:lpstr>PowerPoint Presentation</vt:lpstr>
      <vt:lpstr>Digital imaging </vt:lpstr>
      <vt:lpstr>PowerPoint Presentation</vt:lpstr>
      <vt:lpstr>Updates since meeting N</vt:lpstr>
      <vt:lpstr>User interface for the Codabench</vt:lpstr>
      <vt:lpstr>PowerPoint Presentation</vt:lpstr>
      <vt:lpstr>Call for participation</vt:lpstr>
      <vt:lpstr>Contact us</vt:lpstr>
      <vt:lpstr>Topic Group members: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Att.3 - Overview of the topic area (TG-Malaria)</dc:title>
  <dc:creator>TSB (HT)</dc:creator>
  <cp:lastModifiedBy>TSB (HT)</cp:lastModifiedBy>
  <cp:revision>1</cp:revision>
  <cp:lastPrinted>2019-04-04T08:49:31Z</cp:lastPrinted>
  <dcterms:created xsi:type="dcterms:W3CDTF">2022-09-21T14:14:02Z</dcterms:created>
  <dcterms:modified xsi:type="dcterms:W3CDTF">2022-09-21T14:26:28Z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