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6"/>
  </p:notesMasterIdLst>
  <p:sldIdLst>
    <p:sldId id="256" r:id="rId6"/>
    <p:sldId id="9803" r:id="rId7"/>
    <p:sldId id="9804" r:id="rId8"/>
    <p:sldId id="9820" r:id="rId9"/>
    <p:sldId id="9821" r:id="rId10"/>
    <p:sldId id="9813" r:id="rId11"/>
    <p:sldId id="9814" r:id="rId12"/>
    <p:sldId id="9816" r:id="rId13"/>
    <p:sldId id="9817" r:id="rId14"/>
    <p:sldId id="9793" r:id="rId15"/>
    <p:sldId id="9794" r:id="rId16"/>
    <p:sldId id="9795" r:id="rId17"/>
    <p:sldId id="9796" r:id="rId18"/>
    <p:sldId id="9797" r:id="rId19"/>
    <p:sldId id="9798" r:id="rId20"/>
    <p:sldId id="9799" r:id="rId21"/>
    <p:sldId id="9822" r:id="rId22"/>
    <p:sldId id="9800" r:id="rId23"/>
    <p:sldId id="9819" r:id="rId24"/>
    <p:sldId id="9823" r:id="rId25"/>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2022/9/21</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A9F7F1-27D9-2313-240C-10F71D8378F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20F3990-A49B-923F-6801-EAF088A43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0F92C9D-FA40-B5A0-8B1A-1CA886E7EC03}"/>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5" name="页脚占位符 4">
            <a:extLst>
              <a:ext uri="{FF2B5EF4-FFF2-40B4-BE49-F238E27FC236}">
                <a16:creationId xmlns:a16="http://schemas.microsoft.com/office/drawing/2014/main" id="{20D78870-3737-DD83-86A5-A872C65856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7DA883-C534-7C07-B578-17E87F544D35}"/>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1439795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98C7A-7502-F3D1-E413-EF1E958971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149035-358B-95B6-CAC5-7900FE4A00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D21D37-73C5-C21A-0488-A45DC058A487}"/>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5" name="页脚占位符 4">
            <a:extLst>
              <a:ext uri="{FF2B5EF4-FFF2-40B4-BE49-F238E27FC236}">
                <a16:creationId xmlns:a16="http://schemas.microsoft.com/office/drawing/2014/main" id="{2362AFE5-9187-5519-F2BD-FEAD351383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A4952D-2CBC-AFB6-5AAE-94BCCA3C5D4F}"/>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236505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A44CF4-3204-A106-FAE4-28373E65EB2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0227926-F579-36D9-C03A-3380BAEF8B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225D842-F3EA-4083-BD77-404B2F4C09E3}"/>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5" name="页脚占位符 4">
            <a:extLst>
              <a:ext uri="{FF2B5EF4-FFF2-40B4-BE49-F238E27FC236}">
                <a16:creationId xmlns:a16="http://schemas.microsoft.com/office/drawing/2014/main" id="{5B6633FD-244C-ACB5-4328-0C30E807F2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570EF8-14DD-E23F-12D5-341F7994781E}"/>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413164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144D62-4A38-3A5B-4AFF-E54B3D90A8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4F94FF-A825-DADB-828C-A65B855BD0C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BF84F60-28E5-A094-0664-A3911192BD5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6C573C1-73C6-A211-B1FD-AAE63CA2CA57}"/>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6" name="页脚占位符 5">
            <a:extLst>
              <a:ext uri="{FF2B5EF4-FFF2-40B4-BE49-F238E27FC236}">
                <a16:creationId xmlns:a16="http://schemas.microsoft.com/office/drawing/2014/main" id="{A0888159-97B3-575D-A69A-8CC45ECBEB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1809D4-5E4F-2383-D6B1-2A95F69F83F5}"/>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1215293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C80D8C-D367-9C8E-A410-76AABCF0655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CAE213C-7005-D6EA-F18D-87CA2EF97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825275E-12DF-BB79-878A-6DAF4D1E575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4859BBC-58A1-DDAE-78E7-904B2C7277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0B86143-89D6-7C72-31D4-69BA2D7C5D6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E9D2A41-4A0D-AF87-A3BB-A23E65CB3D89}"/>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8" name="页脚占位符 7">
            <a:extLst>
              <a:ext uri="{FF2B5EF4-FFF2-40B4-BE49-F238E27FC236}">
                <a16:creationId xmlns:a16="http://schemas.microsoft.com/office/drawing/2014/main" id="{2F5C2677-8668-0736-27A6-F38825FB833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B363AFA-5F5B-0CBA-3C0C-DCF2149AD0E5}"/>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308997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55B1BA-539A-2AF1-C7CA-02C99C43AE9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22C17C-EFC1-D357-6D02-40FC486E1BA8}"/>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4" name="页脚占位符 3">
            <a:extLst>
              <a:ext uri="{FF2B5EF4-FFF2-40B4-BE49-F238E27FC236}">
                <a16:creationId xmlns:a16="http://schemas.microsoft.com/office/drawing/2014/main" id="{4AC25C64-6361-342A-2F22-6AF2CD20375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AABBB98-6FB4-328E-5730-15DF4AFB0193}"/>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3527795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9D59469-65D9-929D-AC3A-7E85153C2C25}"/>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3" name="页脚占位符 2">
            <a:extLst>
              <a:ext uri="{FF2B5EF4-FFF2-40B4-BE49-F238E27FC236}">
                <a16:creationId xmlns:a16="http://schemas.microsoft.com/office/drawing/2014/main" id="{18C188FB-EE4C-A190-7F1A-F57A3745E9A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2003BC9-CEE3-6387-FE05-F4FC2062E6A4}"/>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3572702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F08B-B291-10B5-1D0D-066AE9DED4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F4050B3-C3F1-EBEB-1996-194E2FD35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399BF6C-8B03-7E50-5252-B19FB9906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105880-DD46-F574-EBA5-54D78AD8A309}"/>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6" name="页脚占位符 5">
            <a:extLst>
              <a:ext uri="{FF2B5EF4-FFF2-40B4-BE49-F238E27FC236}">
                <a16:creationId xmlns:a16="http://schemas.microsoft.com/office/drawing/2014/main" id="{FCC3B960-4E67-4918-B384-A77423A29AC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73D90F-7D17-C918-6E40-19A9DA8D5506}"/>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88402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DBB76A-6B73-0037-07F1-C689499216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4AE05F-A3D8-8615-13E1-CD54BD09A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9231CC3-4195-8702-39D5-67A1EF544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1DAB1F0-5692-D5FA-C75A-68067353FE7D}"/>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6" name="页脚占位符 5">
            <a:extLst>
              <a:ext uri="{FF2B5EF4-FFF2-40B4-BE49-F238E27FC236}">
                <a16:creationId xmlns:a16="http://schemas.microsoft.com/office/drawing/2014/main" id="{BA160619-7516-F48E-F170-1C651691B8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7B425F-8863-F35E-FFD0-BCD722632564}"/>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1023843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BEEF01-DCE8-E029-2E99-3B218ECA057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F2DE1E1-386C-0283-8C97-3430BF1ACA6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57FFDA-3BBB-FB55-9698-F64EF9729319}"/>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5" name="页脚占位符 4">
            <a:extLst>
              <a:ext uri="{FF2B5EF4-FFF2-40B4-BE49-F238E27FC236}">
                <a16:creationId xmlns:a16="http://schemas.microsoft.com/office/drawing/2014/main" id="{B191D735-9FF3-B026-7515-32EF038ECC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96A37-F259-D5E3-4432-1F09E2FCBD01}"/>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14973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FE8BD9F-D7E7-827D-0E28-68B50AF1D1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4A97CD-C012-4710-C87D-9CAB445B7F2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0CF6316-CEEA-8A8A-B14C-7D4D2A72C7BA}"/>
              </a:ext>
            </a:extLst>
          </p:cNvPr>
          <p:cNvSpPr>
            <a:spLocks noGrp="1"/>
          </p:cNvSpPr>
          <p:nvPr>
            <p:ph type="dt" sz="half" idx="10"/>
          </p:nvPr>
        </p:nvSpPr>
        <p:spPr/>
        <p:txBody>
          <a:bodyPr/>
          <a:lstStyle/>
          <a:p>
            <a:fld id="{7EB46C88-5A67-48D9-9B68-2A3C64C500E8}" type="datetimeFigureOut">
              <a:rPr lang="zh-CN" altLang="en-US" smtClean="0"/>
              <a:t>2022/9/21</a:t>
            </a:fld>
            <a:endParaRPr lang="zh-CN" altLang="en-US"/>
          </a:p>
        </p:txBody>
      </p:sp>
      <p:sp>
        <p:nvSpPr>
          <p:cNvPr id="5" name="页脚占位符 4">
            <a:extLst>
              <a:ext uri="{FF2B5EF4-FFF2-40B4-BE49-F238E27FC236}">
                <a16:creationId xmlns:a16="http://schemas.microsoft.com/office/drawing/2014/main" id="{153347C1-A737-6030-75F6-65AA7089EC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89F781-01F8-239B-41D1-C1F2F1C1BFDB}"/>
              </a:ext>
            </a:extLst>
          </p:cNvPr>
          <p:cNvSpPr>
            <a:spLocks noGrp="1"/>
          </p:cNvSpPr>
          <p:nvPr>
            <p:ph type="sldNum" sz="quarter" idx="12"/>
          </p:nvPr>
        </p:nvSpPr>
        <p:spPr/>
        <p:txBody>
          <a:body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3725763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726D103-9A3A-7840-AA18-A343EF8BED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75" y="0"/>
            <a:ext cx="12189611" cy="6858000"/>
          </a:xfrm>
          <a:prstGeom prst="rect">
            <a:avLst/>
          </a:prstGeom>
        </p:spPr>
      </p:pic>
      <p:sp>
        <p:nvSpPr>
          <p:cNvPr id="24" name="矩形 23">
            <a:extLst>
              <a:ext uri="{FF2B5EF4-FFF2-40B4-BE49-F238E27FC236}">
                <a16:creationId xmlns:a16="http://schemas.microsoft.com/office/drawing/2014/main" id="{35730965-FAE8-C649-B959-79BDE25A72AC}"/>
              </a:ext>
            </a:extLst>
          </p:cNvPr>
          <p:cNvSpPr/>
          <p:nvPr userDrawn="1"/>
        </p:nvSpPr>
        <p:spPr>
          <a:xfrm>
            <a:off x="0" y="0"/>
            <a:ext cx="9607916" cy="5979820"/>
          </a:xfrm>
          <a:prstGeom prst="rect">
            <a:avLst/>
          </a:prstGeom>
          <a:gradFill flip="none" rotWithShape="1">
            <a:gsLst>
              <a:gs pos="58000">
                <a:srgbClr val="2AC4B4">
                  <a:alpha val="0"/>
                </a:srgbClr>
              </a:gs>
              <a:gs pos="100000">
                <a:srgbClr val="2AC4B4">
                  <a:alpha val="68000"/>
                </a:srgbClr>
              </a:gs>
            </a:gsLst>
            <a:lin ang="135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err="1">
              <a:ln>
                <a:noFill/>
              </a:ln>
              <a:solidFill>
                <a:srgbClr val="FFFFFF"/>
              </a:solidFill>
              <a:effectLst/>
              <a:uLnTx/>
              <a:uFillTx/>
              <a:latin typeface="Verdana" panose="020B0604030504040204"/>
              <a:ea typeface="微软雅黑" panose="020B0503020204020204" pitchFamily="34" charset="-122"/>
              <a:cs typeface="+mn-cs"/>
            </a:endParaRPr>
          </a:p>
        </p:txBody>
      </p:sp>
      <p:sp>
        <p:nvSpPr>
          <p:cNvPr id="25" name="矩形 24">
            <a:extLst>
              <a:ext uri="{FF2B5EF4-FFF2-40B4-BE49-F238E27FC236}">
                <a16:creationId xmlns:a16="http://schemas.microsoft.com/office/drawing/2014/main" id="{EB69415B-C394-414E-AE78-8050735FA4DA}"/>
              </a:ext>
            </a:extLst>
          </p:cNvPr>
          <p:cNvSpPr/>
          <p:nvPr userDrawn="1"/>
        </p:nvSpPr>
        <p:spPr>
          <a:xfrm>
            <a:off x="0" y="1772504"/>
            <a:ext cx="8170985" cy="5085496"/>
          </a:xfrm>
          <a:prstGeom prst="rect">
            <a:avLst/>
          </a:prstGeom>
          <a:gradFill flip="none" rotWithShape="1">
            <a:gsLst>
              <a:gs pos="58000">
                <a:srgbClr val="177EB6">
                  <a:lumMod val="75000"/>
                  <a:alpha val="0"/>
                </a:srgbClr>
              </a:gs>
              <a:gs pos="100000">
                <a:srgbClr val="177EB6">
                  <a:lumMod val="75000"/>
                </a:srgbClr>
              </a:gs>
            </a:gsLst>
            <a:lin ang="81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err="1">
              <a:ln>
                <a:noFill/>
              </a:ln>
              <a:solidFill>
                <a:srgbClr val="FFFFFF"/>
              </a:solidFill>
              <a:effectLst/>
              <a:uLnTx/>
              <a:uFillTx/>
              <a:latin typeface="Verdana" panose="020B0604030504040204"/>
              <a:ea typeface="微软雅黑" panose="020B0503020204020204" pitchFamily="34" charset="-122"/>
              <a:cs typeface="+mn-cs"/>
            </a:endParaRPr>
          </a:p>
        </p:txBody>
      </p:sp>
      <p:sp>
        <p:nvSpPr>
          <p:cNvPr id="26" name="同侧圆角矩形 25">
            <a:extLst>
              <a:ext uri="{FF2B5EF4-FFF2-40B4-BE49-F238E27FC236}">
                <a16:creationId xmlns:a16="http://schemas.microsoft.com/office/drawing/2014/main" id="{447D6A10-4A7C-0A48-8A09-3A141005AE8C}"/>
              </a:ext>
            </a:extLst>
          </p:cNvPr>
          <p:cNvSpPr/>
          <p:nvPr userDrawn="1"/>
        </p:nvSpPr>
        <p:spPr>
          <a:xfrm flipV="1">
            <a:off x="259080" y="-3"/>
            <a:ext cx="11673840" cy="6408000"/>
          </a:xfrm>
          <a:prstGeom prst="round2SameRect">
            <a:avLst>
              <a:gd name="adj1" fmla="val 4036"/>
              <a:gd name="adj2" fmla="val 0"/>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800" b="0" i="0" u="none" strike="noStrike" kern="0" cap="none" spc="0" normalizeH="0" baseline="0" noProof="0" dirty="0">
                <a:ln>
                  <a:noFill/>
                </a:ln>
                <a:solidFill>
                  <a:srgbClr val="FFFFFF"/>
                </a:solidFill>
                <a:effectLst/>
                <a:uLnTx/>
                <a:uFillTx/>
                <a:latin typeface="Verdana" panose="020B0604030504040204"/>
                <a:ea typeface="微软雅黑" panose="020B0503020204020204" pitchFamily="34" charset="-122"/>
                <a:cs typeface="+mn-cs"/>
              </a:rPr>
              <a:t>推想科技</a:t>
            </a:r>
            <a:r>
              <a:rPr kumimoji="1" lang="en" altLang="zh-CN" sz="1800" b="0" i="0" u="none" strike="noStrike" kern="0" cap="none" spc="0" normalizeH="0" baseline="0" noProof="0" dirty="0">
                <a:ln>
                  <a:noFill/>
                </a:ln>
                <a:solidFill>
                  <a:srgbClr val="FFFFFF"/>
                </a:solidFill>
                <a:effectLst/>
                <a:uLnTx/>
                <a:uFillTx/>
                <a:latin typeface="Verdana" panose="020B0604030504040204"/>
                <a:ea typeface="微软雅黑" panose="020B0503020204020204" pitchFamily="34" charset="-122"/>
                <a:cs typeface="+mn-cs"/>
              </a:rPr>
              <a:t>Logo_</a:t>
            </a:r>
            <a:r>
              <a:rPr kumimoji="1" lang="zh-CN" altLang="en-US" sz="1800" b="0" i="0" u="none" strike="noStrike" kern="0" cap="none" spc="0" normalizeH="0" baseline="0" noProof="0" dirty="0">
                <a:ln>
                  <a:noFill/>
                </a:ln>
                <a:solidFill>
                  <a:srgbClr val="FFFFFF"/>
                </a:solidFill>
                <a:effectLst/>
                <a:uLnTx/>
                <a:uFillTx/>
                <a:latin typeface="Verdana" panose="020B0604030504040204"/>
                <a:ea typeface="微软雅黑" panose="020B0503020204020204" pitchFamily="34" charset="-122"/>
                <a:cs typeface="+mn-cs"/>
              </a:rPr>
              <a:t>透明</a:t>
            </a:r>
            <a:r>
              <a:rPr kumimoji="1" lang="en-US" altLang="zh-CN" sz="1800" b="0" i="0" u="none" strike="noStrike" kern="0" cap="none" spc="0" normalizeH="0" baseline="0" noProof="0" dirty="0">
                <a:ln>
                  <a:noFill/>
                </a:ln>
                <a:solidFill>
                  <a:srgbClr val="FFFFFF"/>
                </a:solidFill>
                <a:effectLst/>
                <a:uLnTx/>
                <a:uFillTx/>
                <a:latin typeface="Verdana" panose="020B0604030504040204"/>
                <a:ea typeface="微软雅黑" panose="020B0503020204020204" pitchFamily="34" charset="-122"/>
                <a:cs typeface="+mn-cs"/>
              </a:rPr>
              <a:t>.</a:t>
            </a:r>
            <a:r>
              <a:rPr kumimoji="1" lang="en" altLang="zh-CN" sz="1800" b="0" i="0" u="none" strike="noStrike" kern="0" cap="none" spc="0" normalizeH="0" baseline="0" noProof="0" dirty="0" err="1">
                <a:ln>
                  <a:noFill/>
                </a:ln>
                <a:solidFill>
                  <a:srgbClr val="FFFFFF"/>
                </a:solidFill>
                <a:effectLst/>
                <a:uLnTx/>
                <a:uFillTx/>
                <a:latin typeface="Verdana" panose="020B0604030504040204"/>
                <a:ea typeface="微软雅黑" panose="020B0503020204020204" pitchFamily="34" charset="-122"/>
                <a:cs typeface="+mn-cs"/>
              </a:rPr>
              <a:t>png</a:t>
            </a:r>
            <a:endParaRPr kumimoji="1" lang="zh-CN" altLang="en-US" sz="1800" b="0" i="0" u="none" strike="noStrike" kern="0" cap="none" spc="0" normalizeH="0" baseline="0" noProof="0" dirty="0" err="1">
              <a:ln>
                <a:noFill/>
              </a:ln>
              <a:solidFill>
                <a:srgbClr val="FFFFFF"/>
              </a:solidFill>
              <a:effectLst/>
              <a:uLnTx/>
              <a:uFillTx/>
              <a:latin typeface="Verdana" panose="020B0604030504040204"/>
              <a:ea typeface="微软雅黑" panose="020B0503020204020204" pitchFamily="34" charset="-122"/>
              <a:cs typeface="+mn-cs"/>
            </a:endParaRPr>
          </a:p>
        </p:txBody>
      </p:sp>
      <p:sp>
        <p:nvSpPr>
          <p:cNvPr id="28" name="文本框 27">
            <a:extLst>
              <a:ext uri="{FF2B5EF4-FFF2-40B4-BE49-F238E27FC236}">
                <a16:creationId xmlns:a16="http://schemas.microsoft.com/office/drawing/2014/main" id="{CE41723F-4172-1D4D-B199-6AB887345322}"/>
              </a:ext>
            </a:extLst>
          </p:cNvPr>
          <p:cNvSpPr txBox="1"/>
          <p:nvPr userDrawn="1"/>
        </p:nvSpPr>
        <p:spPr>
          <a:xfrm>
            <a:off x="591070" y="6536872"/>
            <a:ext cx="2077492" cy="169277"/>
          </a:xfrm>
          <a:prstGeom prst="rect">
            <a:avLst/>
          </a:prstGeom>
        </p:spPr>
        <p:txBody>
          <a:bodyPr vert="horz" wrap="none" lIns="0" tIns="0" rIns="0" bIns="0" rtlCol="0">
            <a:spAutoFit/>
          </a:bodyPr>
          <a:lstStyle/>
          <a:p>
            <a:r>
              <a:rPr lang="en" altLang="zh-CN" sz="1100" b="0" i="0" kern="1200" dirty="0">
                <a:solidFill>
                  <a:schemeClr val="bg1"/>
                </a:solidFill>
                <a:effectLst/>
                <a:latin typeface="Arial" panose="020B0604020202020204" pitchFamily="34" charset="0"/>
                <a:ea typeface="+mn-ea"/>
                <a:cs typeface="Arial" panose="020B0604020202020204" pitchFamily="34" charset="0"/>
              </a:rPr>
              <a:t>AI Intelligent Healthcare Services</a:t>
            </a:r>
          </a:p>
        </p:txBody>
      </p:sp>
      <p:sp>
        <p:nvSpPr>
          <p:cNvPr id="29" name="Slide Number">
            <a:extLst>
              <a:ext uri="{FF2B5EF4-FFF2-40B4-BE49-F238E27FC236}">
                <a16:creationId xmlns:a16="http://schemas.microsoft.com/office/drawing/2014/main" id="{1020BDF0-4718-254F-A291-946353724D86}"/>
              </a:ext>
            </a:extLst>
          </p:cNvPr>
          <p:cNvSpPr txBox="1">
            <a:spLocks/>
          </p:cNvSpPr>
          <p:nvPr userDrawn="1"/>
        </p:nvSpPr>
        <p:spPr bwMode="gray">
          <a:xfrm>
            <a:off x="11273372" y="6536872"/>
            <a:ext cx="147476" cy="146194"/>
          </a:xfrm>
          <a:prstGeom prst="rect">
            <a:avLst/>
          </a:prstGeom>
          <a:noFill/>
        </p:spPr>
        <p:txBody>
          <a:bodyPr vert="horz" wrap="none" lIns="0" tIns="0" rIns="0" bIns="0" rtlCol="0" anchor="ctr">
            <a:spAutoFit/>
          </a:bodyPr>
          <a:lstStyle>
            <a:defPPr>
              <a:defRPr lang="x-none"/>
            </a:defPPr>
            <a:lvl1pPr>
              <a:defRPr lang="x-none" sz="1000" baseline="0">
                <a:latin typeface="+mn-lt"/>
              </a:defRPr>
            </a:lvl1pPr>
          </a:lstStyle>
          <a:p>
            <a:pPr algn="ctr" defTabSz="932909" fontAlgn="base">
              <a:spcBef>
                <a:spcPct val="0"/>
              </a:spcBef>
              <a:spcAft>
                <a:spcPct val="0"/>
              </a:spcAft>
            </a:pPr>
            <a:fld id="{42C328C1-A84F-4A39-A664-DBA00541A8C6}" type="slidenum">
              <a:rPr lang="en-US" sz="950" smtClean="0">
                <a:solidFill>
                  <a:srgbClr val="FFFFFF"/>
                </a:solidFill>
                <a:latin typeface="Arial" charset="0"/>
                <a:ea typeface="Arial" charset="0"/>
                <a:cs typeface="Arial" charset="0"/>
              </a:rPr>
              <a:pPr algn="ctr" defTabSz="932909" fontAlgn="base">
                <a:spcBef>
                  <a:spcPct val="0"/>
                </a:spcBef>
                <a:spcAft>
                  <a:spcPct val="0"/>
                </a:spcAft>
              </a:pPr>
              <a:t>‹#›</a:t>
            </a:fld>
            <a:endParaRPr lang="en-US" sz="950" dirty="0">
              <a:solidFill>
                <a:srgbClr val="FFFFFF"/>
              </a:solidFill>
              <a:latin typeface="Arial" charset="0"/>
              <a:ea typeface="Arial" charset="0"/>
              <a:cs typeface="Arial" charset="0"/>
            </a:endParaRPr>
          </a:p>
        </p:txBody>
      </p:sp>
      <p:sp>
        <p:nvSpPr>
          <p:cNvPr id="30" name="椭圆 29">
            <a:extLst>
              <a:ext uri="{FF2B5EF4-FFF2-40B4-BE49-F238E27FC236}">
                <a16:creationId xmlns:a16="http://schemas.microsoft.com/office/drawing/2014/main" id="{9D06FD2D-B20A-8045-8260-A0BF4EF188CA}"/>
              </a:ext>
            </a:extLst>
          </p:cNvPr>
          <p:cNvSpPr/>
          <p:nvPr userDrawn="1"/>
        </p:nvSpPr>
        <p:spPr>
          <a:xfrm>
            <a:off x="11565504" y="6591969"/>
            <a:ext cx="36000" cy="36000"/>
          </a:xfrm>
          <a:prstGeom prst="ellipse">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err="1">
              <a:ln>
                <a:noFill/>
              </a:ln>
              <a:solidFill>
                <a:srgbClr val="FFFFFF"/>
              </a:solidFill>
              <a:effectLst/>
              <a:uLnTx/>
              <a:uFillTx/>
              <a:latin typeface="Verdana" panose="020B0604030504040204"/>
              <a:ea typeface="微软雅黑" panose="020B0503020204020204" pitchFamily="34" charset="-122"/>
              <a:cs typeface="+mn-cs"/>
            </a:endParaRPr>
          </a:p>
        </p:txBody>
      </p:sp>
      <p:sp>
        <p:nvSpPr>
          <p:cNvPr id="31" name="椭圆 30">
            <a:extLst>
              <a:ext uri="{FF2B5EF4-FFF2-40B4-BE49-F238E27FC236}">
                <a16:creationId xmlns:a16="http://schemas.microsoft.com/office/drawing/2014/main" id="{4579D1B0-0E04-B542-94F4-787C323C9058}"/>
              </a:ext>
            </a:extLst>
          </p:cNvPr>
          <p:cNvSpPr/>
          <p:nvPr userDrawn="1"/>
        </p:nvSpPr>
        <p:spPr>
          <a:xfrm>
            <a:off x="11092716" y="6591969"/>
            <a:ext cx="36000" cy="36000"/>
          </a:xfrm>
          <a:prstGeom prst="ellipse">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err="1">
              <a:ln>
                <a:noFill/>
              </a:ln>
              <a:solidFill>
                <a:srgbClr val="FFFFFF"/>
              </a:solidFill>
              <a:effectLst/>
              <a:uLnTx/>
              <a:uFillTx/>
              <a:latin typeface="Verdana" panose="020B0604030504040204"/>
              <a:ea typeface="微软雅黑" panose="020B0503020204020204" pitchFamily="34" charset="-122"/>
              <a:cs typeface="+mn-cs"/>
            </a:endParaRPr>
          </a:p>
        </p:txBody>
      </p:sp>
      <p:pic>
        <p:nvPicPr>
          <p:cNvPr id="32" name="图片 31">
            <a:extLst>
              <a:ext uri="{FF2B5EF4-FFF2-40B4-BE49-F238E27FC236}">
                <a16:creationId xmlns:a16="http://schemas.microsoft.com/office/drawing/2014/main" id="{AB34CCAE-579A-604D-B809-5DFA8CC53C8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320476" y="123548"/>
            <a:ext cx="1544480" cy="377825"/>
          </a:xfrm>
          <a:prstGeom prst="rect">
            <a:avLst/>
          </a:prstGeom>
        </p:spPr>
      </p:pic>
      <p:sp>
        <p:nvSpPr>
          <p:cNvPr id="33" name="Slide Number">
            <a:extLst>
              <a:ext uri="{FF2B5EF4-FFF2-40B4-BE49-F238E27FC236}">
                <a16:creationId xmlns:a16="http://schemas.microsoft.com/office/drawing/2014/main" id="{ADE2FDD5-0F03-F54F-AA53-0D37DE02C63F}"/>
              </a:ext>
            </a:extLst>
          </p:cNvPr>
          <p:cNvSpPr txBox="1">
            <a:spLocks/>
          </p:cNvSpPr>
          <p:nvPr userDrawn="1"/>
        </p:nvSpPr>
        <p:spPr bwMode="gray">
          <a:xfrm>
            <a:off x="11273372" y="6536872"/>
            <a:ext cx="147476" cy="146194"/>
          </a:xfrm>
          <a:prstGeom prst="rect">
            <a:avLst/>
          </a:prstGeom>
          <a:noFill/>
        </p:spPr>
        <p:txBody>
          <a:bodyPr vert="horz" wrap="none" lIns="0" tIns="0" rIns="0" bIns="0" rtlCol="0" anchor="ctr">
            <a:spAutoFit/>
          </a:bodyPr>
          <a:lstStyle>
            <a:defPPr>
              <a:defRPr lang="x-none"/>
            </a:defPPr>
            <a:lvl1pPr>
              <a:defRPr lang="x-none" sz="1000" baseline="0">
                <a:latin typeface="+mn-lt"/>
              </a:defRPr>
            </a:lvl1pPr>
          </a:lstStyle>
          <a:p>
            <a:pPr algn="ctr" defTabSz="932909" fontAlgn="base">
              <a:spcBef>
                <a:spcPct val="0"/>
              </a:spcBef>
              <a:spcAft>
                <a:spcPct val="0"/>
              </a:spcAft>
            </a:pPr>
            <a:fld id="{42C328C1-A84F-4A39-A664-DBA00541A8C6}" type="slidenum">
              <a:rPr lang="en-US" sz="950" smtClean="0">
                <a:solidFill>
                  <a:srgbClr val="FFFFFF"/>
                </a:solidFill>
                <a:latin typeface="Arial" charset="0"/>
                <a:ea typeface="Arial" charset="0"/>
                <a:cs typeface="Arial" charset="0"/>
              </a:rPr>
              <a:pPr algn="ctr" defTabSz="932909" fontAlgn="base">
                <a:spcBef>
                  <a:spcPct val="0"/>
                </a:spcBef>
                <a:spcAft>
                  <a:spcPct val="0"/>
                </a:spcAft>
              </a:pPr>
              <a:t>‹#›</a:t>
            </a:fld>
            <a:endParaRPr lang="en-US" sz="950" dirty="0">
              <a:solidFill>
                <a:srgbClr val="FFFFFF"/>
              </a:solidFill>
              <a:latin typeface="Arial" charset="0"/>
              <a:ea typeface="Arial" charset="0"/>
              <a:cs typeface="Arial" charset="0"/>
            </a:endParaRPr>
          </a:p>
        </p:txBody>
      </p:sp>
      <p:sp>
        <p:nvSpPr>
          <p:cNvPr id="34" name="椭圆 33">
            <a:extLst>
              <a:ext uri="{FF2B5EF4-FFF2-40B4-BE49-F238E27FC236}">
                <a16:creationId xmlns:a16="http://schemas.microsoft.com/office/drawing/2014/main" id="{403161C0-851C-7543-82BF-CF8077612638}"/>
              </a:ext>
            </a:extLst>
          </p:cNvPr>
          <p:cNvSpPr/>
          <p:nvPr userDrawn="1"/>
        </p:nvSpPr>
        <p:spPr>
          <a:xfrm>
            <a:off x="11565504" y="6591969"/>
            <a:ext cx="36000" cy="36000"/>
          </a:xfrm>
          <a:prstGeom prst="ellipse">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err="1">
              <a:ln>
                <a:noFill/>
              </a:ln>
              <a:solidFill>
                <a:srgbClr val="FFFFFF"/>
              </a:solidFill>
              <a:effectLst/>
              <a:uLnTx/>
              <a:uFillTx/>
              <a:latin typeface="Verdana" panose="020B0604030504040204"/>
              <a:ea typeface="微软雅黑" panose="020B0503020204020204" pitchFamily="34" charset="-122"/>
              <a:cs typeface="+mn-cs"/>
            </a:endParaRPr>
          </a:p>
        </p:txBody>
      </p:sp>
      <p:sp>
        <p:nvSpPr>
          <p:cNvPr id="35" name="椭圆 34">
            <a:extLst>
              <a:ext uri="{FF2B5EF4-FFF2-40B4-BE49-F238E27FC236}">
                <a16:creationId xmlns:a16="http://schemas.microsoft.com/office/drawing/2014/main" id="{E8549173-892E-9D42-8EBD-4C819DB19D46}"/>
              </a:ext>
            </a:extLst>
          </p:cNvPr>
          <p:cNvSpPr/>
          <p:nvPr userDrawn="1"/>
        </p:nvSpPr>
        <p:spPr>
          <a:xfrm>
            <a:off x="11092716" y="6591969"/>
            <a:ext cx="36000" cy="36000"/>
          </a:xfrm>
          <a:prstGeom prst="ellipse">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err="1">
              <a:ln>
                <a:noFill/>
              </a:ln>
              <a:solidFill>
                <a:srgbClr val="FFFFFF"/>
              </a:solidFill>
              <a:effectLst/>
              <a:uLnTx/>
              <a:uFillTx/>
              <a:latin typeface="Verdana" panose="020B0604030504040204"/>
              <a:ea typeface="微软雅黑" panose="020B0503020204020204" pitchFamily="34" charset="-122"/>
              <a:cs typeface="+mn-cs"/>
            </a:endParaRPr>
          </a:p>
        </p:txBody>
      </p:sp>
      <p:grpSp>
        <p:nvGrpSpPr>
          <p:cNvPr id="36" name="组合 35">
            <a:extLst>
              <a:ext uri="{FF2B5EF4-FFF2-40B4-BE49-F238E27FC236}">
                <a16:creationId xmlns:a16="http://schemas.microsoft.com/office/drawing/2014/main" id="{E9F1A251-5730-1F49-9B35-5F31EB21D1D7}"/>
              </a:ext>
            </a:extLst>
          </p:cNvPr>
          <p:cNvGrpSpPr/>
          <p:nvPr userDrawn="1"/>
        </p:nvGrpSpPr>
        <p:grpSpPr>
          <a:xfrm>
            <a:off x="9353427" y="3429000"/>
            <a:ext cx="2587898" cy="2999036"/>
            <a:chOff x="10046733" y="3319150"/>
            <a:chExt cx="2587898" cy="2999036"/>
          </a:xfrm>
        </p:grpSpPr>
        <p:sp>
          <p:nvSpPr>
            <p:cNvPr id="37" name="Freeform 28">
              <a:extLst>
                <a:ext uri="{FF2B5EF4-FFF2-40B4-BE49-F238E27FC236}">
                  <a16:creationId xmlns:a16="http://schemas.microsoft.com/office/drawing/2014/main" id="{64E5FD3F-6BDD-FD43-8C11-E3CEA77DFDD5}"/>
                </a:ext>
              </a:extLst>
            </p:cNvPr>
            <p:cNvSpPr>
              <a:spLocks/>
            </p:cNvSpPr>
            <p:nvPr userDrawn="1"/>
          </p:nvSpPr>
          <p:spPr bwMode="auto">
            <a:xfrm>
              <a:off x="11841823" y="5751565"/>
              <a:ext cx="780481" cy="566621"/>
            </a:xfrm>
            <a:prstGeom prst="roundRect">
              <a:avLst/>
            </a:prstGeom>
            <a:solidFill>
              <a:srgbClr val="187FB7">
                <a:alpha val="37000"/>
              </a:srgbClr>
            </a:solidFill>
            <a:ln>
              <a:noFill/>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632" b="0" i="0" u="none" strike="noStrike" kern="0" cap="none" spc="0" normalizeH="0" baseline="0" noProof="0" dirty="0">
                <a:ln>
                  <a:noFill/>
                </a:ln>
                <a:solidFill>
                  <a:srgbClr val="000000"/>
                </a:solidFill>
                <a:effectLst/>
                <a:uLnTx/>
                <a:uFillTx/>
                <a:latin typeface="Verdana" panose="020B0604030504040204"/>
              </a:endParaRPr>
            </a:p>
          </p:txBody>
        </p:sp>
        <p:grpSp>
          <p:nvGrpSpPr>
            <p:cNvPr id="38" name="组 19">
              <a:extLst>
                <a:ext uri="{FF2B5EF4-FFF2-40B4-BE49-F238E27FC236}">
                  <a16:creationId xmlns:a16="http://schemas.microsoft.com/office/drawing/2014/main" id="{117A9901-071C-074B-A402-5BB4DFDEAEA7}"/>
                </a:ext>
              </a:extLst>
            </p:cNvPr>
            <p:cNvGrpSpPr/>
            <p:nvPr userDrawn="1"/>
          </p:nvGrpSpPr>
          <p:grpSpPr>
            <a:xfrm>
              <a:off x="10046733" y="3319150"/>
              <a:ext cx="2587898" cy="2987162"/>
              <a:chOff x="10341198" y="3319150"/>
              <a:chExt cx="2587898" cy="2987162"/>
            </a:xfrm>
          </p:grpSpPr>
          <p:sp>
            <p:nvSpPr>
              <p:cNvPr id="39" name="Freeform 19">
                <a:extLst>
                  <a:ext uri="{FF2B5EF4-FFF2-40B4-BE49-F238E27FC236}">
                    <a16:creationId xmlns:a16="http://schemas.microsoft.com/office/drawing/2014/main" id="{DC5E7E3D-E89B-A540-9C2E-E2223BE57B4A}"/>
                  </a:ext>
                </a:extLst>
              </p:cNvPr>
              <p:cNvSpPr>
                <a:spLocks/>
              </p:cNvSpPr>
              <p:nvPr/>
            </p:nvSpPr>
            <p:spPr bwMode="auto">
              <a:xfrm>
                <a:off x="11509310" y="4390898"/>
                <a:ext cx="1419786" cy="1697216"/>
              </a:xfrm>
              <a:prstGeom prst="roundRect">
                <a:avLst>
                  <a:gd name="adj" fmla="val 15035"/>
                </a:avLst>
              </a:prstGeom>
              <a:solidFill>
                <a:srgbClr val="2AC4B4">
                  <a:alpha val="27000"/>
                </a:srgbClr>
              </a:solidFill>
              <a:ln>
                <a:noFill/>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632" b="0" i="0" u="none" strike="noStrike" kern="0" cap="none" spc="0" normalizeH="0" baseline="0" noProof="0">
                  <a:ln>
                    <a:noFill/>
                  </a:ln>
                  <a:solidFill>
                    <a:srgbClr val="000000"/>
                  </a:solidFill>
                  <a:effectLst/>
                  <a:uLnTx/>
                  <a:uFillTx/>
                  <a:latin typeface="Verdana" panose="020B0604030504040204"/>
                </a:endParaRPr>
              </a:p>
            </p:txBody>
          </p:sp>
          <p:sp>
            <p:nvSpPr>
              <p:cNvPr id="40" name="Freeform 21">
                <a:extLst>
                  <a:ext uri="{FF2B5EF4-FFF2-40B4-BE49-F238E27FC236}">
                    <a16:creationId xmlns:a16="http://schemas.microsoft.com/office/drawing/2014/main" id="{7FEA3156-1039-DF4D-B1AB-131C02160B44}"/>
                  </a:ext>
                </a:extLst>
              </p:cNvPr>
              <p:cNvSpPr>
                <a:spLocks/>
              </p:cNvSpPr>
              <p:nvPr/>
            </p:nvSpPr>
            <p:spPr bwMode="auto">
              <a:xfrm>
                <a:off x="10744023" y="6014614"/>
                <a:ext cx="587479" cy="291698"/>
              </a:xfrm>
              <a:prstGeom prst="roundRect">
                <a:avLst/>
              </a:prstGeom>
              <a:solidFill>
                <a:srgbClr val="37AFE4">
                  <a:lumMod val="60000"/>
                  <a:lumOff val="40000"/>
                  <a:alpha val="60000"/>
                </a:srgbClr>
              </a:solidFill>
              <a:ln>
                <a:noFill/>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632" b="0" i="0" u="none" strike="noStrike" kern="0" cap="none" spc="0" normalizeH="0" baseline="0" noProof="0" dirty="0">
                  <a:ln>
                    <a:noFill/>
                  </a:ln>
                  <a:solidFill>
                    <a:srgbClr val="000000"/>
                  </a:solidFill>
                  <a:effectLst/>
                  <a:uLnTx/>
                  <a:uFillTx/>
                  <a:latin typeface="Verdana" panose="020B0604030504040204"/>
                </a:endParaRPr>
              </a:p>
            </p:txBody>
          </p:sp>
          <p:sp>
            <p:nvSpPr>
              <p:cNvPr id="41" name="Freeform 30">
                <a:extLst>
                  <a:ext uri="{FF2B5EF4-FFF2-40B4-BE49-F238E27FC236}">
                    <a16:creationId xmlns:a16="http://schemas.microsoft.com/office/drawing/2014/main" id="{16BD2609-3582-594F-A456-05BBD2B0B16E}"/>
                  </a:ext>
                </a:extLst>
              </p:cNvPr>
              <p:cNvSpPr>
                <a:spLocks/>
              </p:cNvSpPr>
              <p:nvPr/>
            </p:nvSpPr>
            <p:spPr bwMode="auto">
              <a:xfrm>
                <a:off x="10341198" y="5185450"/>
                <a:ext cx="928465" cy="940792"/>
              </a:xfrm>
              <a:prstGeom prst="roundRect">
                <a:avLst/>
              </a:prstGeom>
              <a:solidFill>
                <a:srgbClr val="41B7CE">
                  <a:alpha val="6000"/>
                </a:srgbClr>
              </a:solidFill>
              <a:ln>
                <a:noFill/>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632" b="0" i="0" u="none" strike="noStrike" kern="0" cap="none" spc="0" normalizeH="0" baseline="0" noProof="0">
                  <a:ln>
                    <a:noFill/>
                  </a:ln>
                  <a:solidFill>
                    <a:srgbClr val="000000"/>
                  </a:solidFill>
                  <a:effectLst/>
                  <a:uLnTx/>
                  <a:uFillTx/>
                  <a:latin typeface="Verdana" panose="020B0604030504040204"/>
                </a:endParaRPr>
              </a:p>
            </p:txBody>
          </p:sp>
          <p:sp>
            <p:nvSpPr>
              <p:cNvPr id="42" name="Freeform 32">
                <a:extLst>
                  <a:ext uri="{FF2B5EF4-FFF2-40B4-BE49-F238E27FC236}">
                    <a16:creationId xmlns:a16="http://schemas.microsoft.com/office/drawing/2014/main" id="{59231325-D6F7-2B4A-886D-34ADB9177640}"/>
                  </a:ext>
                </a:extLst>
              </p:cNvPr>
              <p:cNvSpPr>
                <a:spLocks/>
              </p:cNvSpPr>
              <p:nvPr/>
            </p:nvSpPr>
            <p:spPr bwMode="auto">
              <a:xfrm>
                <a:off x="11886729" y="3319150"/>
                <a:ext cx="764135" cy="764135"/>
              </a:xfrm>
              <a:prstGeom prst="roundRect">
                <a:avLst/>
              </a:prstGeom>
              <a:solidFill>
                <a:srgbClr val="F6FAF9">
                  <a:alpha val="52000"/>
                </a:srgbClr>
              </a:solidFill>
              <a:ln>
                <a:noFill/>
              </a:ln>
            </p:spPr>
            <p:txBody>
              <a:bodyPr vert="horz" wrap="square" lIns="93297" tIns="46649" rIns="93297" bIns="466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632" b="0" i="0" u="none" strike="noStrike" kern="0" cap="none" spc="0" normalizeH="0" baseline="0" noProof="0" dirty="0">
                  <a:ln>
                    <a:noFill/>
                  </a:ln>
                  <a:solidFill>
                    <a:srgbClr val="000000"/>
                  </a:solidFill>
                  <a:effectLst/>
                  <a:uLnTx/>
                  <a:uFillTx/>
                  <a:latin typeface="Verdana" panose="020B0604030504040204"/>
                </a:endParaRPr>
              </a:p>
            </p:txBody>
          </p:sp>
        </p:grpSp>
      </p:grpSp>
    </p:spTree>
    <p:extLst>
      <p:ext uri="{BB962C8B-B14F-4D97-AF65-F5344CB8AC3E}">
        <p14:creationId xmlns:p14="http://schemas.microsoft.com/office/powerpoint/2010/main" val="303148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51AD687-AB3C-72EB-7D84-BE57237D9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8E8BF68-F4AA-EE17-16E7-AA6CA0896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E31202-5FE3-93C0-5656-667F6EB35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46C88-5A67-48D9-9B68-2A3C64C500E8}" type="datetimeFigureOut">
              <a:rPr lang="zh-CN" altLang="en-US" smtClean="0"/>
              <a:t>2022/9/21</a:t>
            </a:fld>
            <a:endParaRPr lang="zh-CN" altLang="en-US"/>
          </a:p>
        </p:txBody>
      </p:sp>
      <p:sp>
        <p:nvSpPr>
          <p:cNvPr id="5" name="页脚占位符 4">
            <a:extLst>
              <a:ext uri="{FF2B5EF4-FFF2-40B4-BE49-F238E27FC236}">
                <a16:creationId xmlns:a16="http://schemas.microsoft.com/office/drawing/2014/main" id="{37EFF027-C87C-51F6-D431-6A0B24D03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B930B5F-E007-E9D1-AD34-C51A0D0EF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6079F-E7C7-47F7-993F-55F708BB3606}" type="slidenum">
              <a:rPr lang="zh-CN" altLang="en-US" smtClean="0"/>
              <a:t>‹#›</a:t>
            </a:fld>
            <a:endParaRPr lang="zh-CN" altLang="en-US"/>
          </a:p>
        </p:txBody>
      </p:sp>
    </p:spTree>
    <p:extLst>
      <p:ext uri="{BB962C8B-B14F-4D97-AF65-F5344CB8AC3E}">
        <p14:creationId xmlns:p14="http://schemas.microsoft.com/office/powerpoint/2010/main" val="1285469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bingshu@infervisio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zrongguo@infervision.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049758" y="935321"/>
            <a:ext cx="1959127" cy="369332"/>
          </a:xfrm>
          <a:prstGeom prst="rect">
            <a:avLst/>
          </a:prstGeom>
        </p:spPr>
        <p:txBody>
          <a:bodyPr wrap="none">
            <a:spAutoFit/>
          </a:bodyPr>
          <a:lstStyle/>
          <a:p>
            <a:pPr algn="r"/>
            <a:r>
              <a:rPr lang="en-GB" b="1" dirty="0"/>
              <a:t>FGAI4H-P-009-A03</a:t>
            </a:r>
          </a:p>
        </p:txBody>
      </p:sp>
      <p:sp>
        <p:nvSpPr>
          <p:cNvPr id="10" name="Rectangle 9">
            <a:extLst>
              <a:ext uri="{FF2B5EF4-FFF2-40B4-BE49-F238E27FC236}">
                <a16:creationId xmlns:a16="http://schemas.microsoft.com/office/drawing/2014/main" id="{D36F58C8-2F54-4864-94DC-A069EA8D2640}"/>
              </a:ext>
            </a:extLst>
          </p:cNvPr>
          <p:cNvSpPr/>
          <p:nvPr/>
        </p:nvSpPr>
        <p:spPr>
          <a:xfrm>
            <a:off x="6833336" y="1304653"/>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23701428"/>
              </p:ext>
            </p:extLst>
          </p:nvPr>
        </p:nvGraphicFramePr>
        <p:xfrm>
          <a:off x="1790700" y="3247161"/>
          <a:ext cx="8401049" cy="272034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altLang="zh-CN" sz="1800" kern="1200" dirty="0">
                          <a:solidFill>
                            <a:schemeClr val="tx1"/>
                          </a:solidFill>
                          <a:effectLst/>
                          <a:latin typeface="+mn-lt"/>
                          <a:ea typeface="+mn-ea"/>
                          <a:cs typeface="+mn-cs"/>
                        </a:rPr>
                        <a:t>TG-</a:t>
                      </a:r>
                      <a:r>
                        <a:rPr lang="en-GB" altLang="zh-CN" sz="1800" kern="1200" dirty="0" err="1">
                          <a:solidFill>
                            <a:schemeClr val="tx1"/>
                          </a:solidFill>
                          <a:effectLst/>
                          <a:latin typeface="+mn-lt"/>
                          <a:ea typeface="+mn-ea"/>
                          <a:cs typeface="+mn-cs"/>
                        </a:rPr>
                        <a:t>DiagnosticCT</a:t>
                      </a:r>
                      <a:r>
                        <a:rPr lang="en-GB" altLang="zh-CN" sz="1800" kern="1200" dirty="0">
                          <a:solidFill>
                            <a:schemeClr val="tx1"/>
                          </a:solidFill>
                          <a:effectLst/>
                          <a:latin typeface="+mn-lt"/>
                          <a:ea typeface="+mn-ea"/>
                          <a:cs typeface="+mn-cs"/>
                        </a:rPr>
                        <a:t> Topic Driver</a:t>
                      </a:r>
                      <a:r>
                        <a:rPr lang="zh-CN" altLang="zh-CN" dirty="0">
                          <a:effectLst/>
                        </a:rPr>
                        <a:t> </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Att.3 – Presentation (TG-</a:t>
                      </a:r>
                      <a:r>
                        <a:rPr lang="en-GB" sz="1800" b="0" i="0" kern="1200" dirty="0" err="1">
                          <a:solidFill>
                            <a:schemeClr val="tx1"/>
                          </a:solidFill>
                          <a:effectLst/>
                          <a:latin typeface="+mn-lt"/>
                          <a:ea typeface="+mn-ea"/>
                          <a:cs typeface="+mn-cs"/>
                        </a:rPr>
                        <a:t>DiagnosticCT</a:t>
                      </a:r>
                      <a:r>
                        <a:rPr lang="en-GB" sz="1800" b="0" i="0" kern="1200" dirty="0">
                          <a:solidFill>
                            <a:schemeClr val="tx1"/>
                          </a:solidFill>
                          <a:effectLst/>
                          <a:latin typeface="+mn-lt"/>
                          <a:ea typeface="+mn-ea"/>
                          <a:cs typeface="+mn-cs"/>
                        </a:rPr>
                        <a:t>)</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dirty="0">
                          <a:solidFill>
                            <a:schemeClr val="tx1"/>
                          </a:solidFill>
                        </a:rPr>
                        <a:t>Bingshu Chen</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US" sz="1800" dirty="0">
                          <a:hlinkClick r:id="rId3"/>
                        </a:rPr>
                        <a:t>cbingshu@infervision.com</a:t>
                      </a:r>
                      <a:r>
                        <a:rPr lang="en-US" sz="1800" dirty="0"/>
                        <a:t>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solidFill>
                            <a:schemeClr val="tx1"/>
                          </a:solidFill>
                        </a:rPr>
                        <a:t>Rongguo</a:t>
                      </a:r>
                      <a:r>
                        <a:rPr lang="en-GB" sz="1800" dirty="0">
                          <a:solidFill>
                            <a:schemeClr val="tx1"/>
                          </a:solidFill>
                        </a:rPr>
                        <a:t> Zhang</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US" sz="1800" dirty="0">
                          <a:hlinkClick r:id="rId4"/>
                        </a:rPr>
                        <a:t>zrongguo@infervision</a:t>
                      </a:r>
                      <a:r>
                        <a:rPr lang="en-US" sz="1800">
                          <a:hlinkClick r:id="rId4"/>
                        </a:rPr>
                        <a:t>.com</a:t>
                      </a:r>
                      <a:r>
                        <a:rPr lang="en-US" sz="1800"/>
                        <a:t>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387724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 research about lung tumor detection, updates on </a:t>
                      </a:r>
                      <a:r>
                        <a:rPr lang="en-US" altLang="zh-CN" sz="1800" dirty="0"/>
                        <a:t>three </a:t>
                      </a:r>
                      <a:r>
                        <a:rPr lang="en-US" sz="1800" dirty="0"/>
                        <a:t>indicators for </a:t>
                      </a:r>
                      <a:r>
                        <a:rPr lang="en-US" altLang="zh-CN" sz="1800" dirty="0"/>
                        <a:t>secondary</a:t>
                      </a:r>
                      <a:r>
                        <a:rPr lang="en-US" sz="1800" dirty="0"/>
                        <a:t> benchmarking metrics, result, discussion and future plan.</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0" y="531214"/>
            <a:ext cx="34644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Result: Dataset we built</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
        <p:nvSpPr>
          <p:cNvPr id="3" name="矩形 2">
            <a:extLst>
              <a:ext uri="{FF2B5EF4-FFF2-40B4-BE49-F238E27FC236}">
                <a16:creationId xmlns:a16="http://schemas.microsoft.com/office/drawing/2014/main" id="{D7AFCA6B-D0D9-207C-45D7-CEA90755B075}"/>
              </a:ext>
            </a:extLst>
          </p:cNvPr>
          <p:cNvSpPr/>
          <p:nvPr/>
        </p:nvSpPr>
        <p:spPr>
          <a:xfrm>
            <a:off x="762000" y="948176"/>
            <a:ext cx="9481335" cy="830997"/>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we collect the largest and most diverse dataset named PN9 for pulmonary nodule detection by far. Specifically, it contains 8,798 CT scans and 40,439 annotated nodules from 9 common classes. We further propose a slice-aware network (</a:t>
            </a:r>
            <a:r>
              <a:rPr kumimoji="0" lang="en-US" altLang="zh-CN" sz="1600" b="1"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for pulmonary nodule detection. </a:t>
            </a:r>
          </a:p>
        </p:txBody>
      </p:sp>
      <p:pic>
        <p:nvPicPr>
          <p:cNvPr id="4" name="图片 3">
            <a:extLst>
              <a:ext uri="{FF2B5EF4-FFF2-40B4-BE49-F238E27FC236}">
                <a16:creationId xmlns:a16="http://schemas.microsoft.com/office/drawing/2014/main" id="{D538F205-E27F-04C4-55F4-E0E10779A831}"/>
              </a:ext>
            </a:extLst>
          </p:cNvPr>
          <p:cNvPicPr>
            <a:picLocks noChangeAspect="1"/>
          </p:cNvPicPr>
          <p:nvPr/>
        </p:nvPicPr>
        <p:blipFill>
          <a:blip r:embed="rId2"/>
          <a:stretch>
            <a:fillRect/>
          </a:stretch>
        </p:blipFill>
        <p:spPr>
          <a:xfrm>
            <a:off x="1777797" y="2021654"/>
            <a:ext cx="7449739" cy="2031325"/>
          </a:xfrm>
          <a:prstGeom prst="rect">
            <a:avLst/>
          </a:prstGeom>
          <a:noFill/>
          <a:ln w="9525">
            <a:noFill/>
          </a:ln>
          <a:effectLst>
            <a:outerShdw blurRad="50800" dist="38100" dir="8100000" algn="tr" rotWithShape="0">
              <a:prstClr val="black">
                <a:alpha val="40000"/>
              </a:prstClr>
            </a:outerShdw>
          </a:effectLst>
        </p:spPr>
      </p:pic>
      <p:sp>
        <p:nvSpPr>
          <p:cNvPr id="6" name="文本框 5">
            <a:extLst>
              <a:ext uri="{FF2B5EF4-FFF2-40B4-BE49-F238E27FC236}">
                <a16:creationId xmlns:a16="http://schemas.microsoft.com/office/drawing/2014/main" id="{5DB5B429-40F1-07E1-D4EF-C611FB26DED5}"/>
              </a:ext>
            </a:extLst>
          </p:cNvPr>
          <p:cNvSpPr txBox="1"/>
          <p:nvPr/>
        </p:nvSpPr>
        <p:spPr>
          <a:xfrm>
            <a:off x="968191" y="4151623"/>
            <a:ext cx="9275144" cy="2031325"/>
          </a:xfrm>
          <a:prstGeom prst="rect">
            <a:avLst/>
          </a:prstGeom>
          <a:solidFill>
            <a:srgbClr val="41B7CE">
              <a:alpha val="2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rPr>
              <a:t>In Table 1</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we compare the PN9 with several existing pulmonary nodule datasets. Compared to the widely used public dataset LUNA16, PN9 contains over 10 times more CT scans and over 30 times more annotated nodules. As for the class diversity, other datasets only have three categories: nodule &gt;= 3 mm, nodule &lt; 3 mm, and non-nodule. Due to these limitations, it is difficult for most of the existing nodule datasets to apply to the practice. However, our PN9 contains many CT scans and 9 classes, which will contribute to the detection and classification tasks of the pulmonary nodules, allowing researchers to design more effective algorithms based on different types of nodules. Besides, there are more pulmonary nodules of small size, like 0-3mm solid nodules and 0-5mm ground-glass nodules. It helps identify small nodules more accurately, then the doctors can diagnose and treat patients earlier. In summary, our dataset not only is larger than the previous datasets, but also has superior diversity and performance.</a:t>
            </a:r>
            <a:endParaRPr kumimoji="0" lang="en"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4856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0" y="531214"/>
            <a:ext cx="34644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Result: Dataset we built</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
        <p:nvSpPr>
          <p:cNvPr id="3" name="矩形 2">
            <a:extLst>
              <a:ext uri="{FF2B5EF4-FFF2-40B4-BE49-F238E27FC236}">
                <a16:creationId xmlns:a16="http://schemas.microsoft.com/office/drawing/2014/main" id="{D7AFCA6B-D0D9-207C-45D7-CEA90755B075}"/>
              </a:ext>
            </a:extLst>
          </p:cNvPr>
          <p:cNvSpPr/>
          <p:nvPr/>
        </p:nvSpPr>
        <p:spPr>
          <a:xfrm>
            <a:off x="762000" y="1080478"/>
            <a:ext cx="5423043" cy="5246308"/>
          </a:xfrm>
          <a:prstGeom prst="rect">
            <a:avLst/>
          </a:prstGeom>
          <a:solidFill>
            <a:srgbClr val="41B7CE">
              <a:alpha val="30196"/>
            </a:srgbClr>
          </a:solid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Our PN9 has a hierarchical class structure, and its detailed taxonomy is shown in </a:t>
            </a:r>
            <a:r>
              <a:rPr kumimoji="0" lang="en-US" altLang="zh-CN" sz="1400" b="1"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rPr>
              <a:t>Fig. 2. </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According to the property of the pulmonary nodules, all nodules in our dataset are first divided into four upper-level classes (denoted as super-class), </a:t>
            </a:r>
            <a:r>
              <a:rPr kumimoji="0" lang="en-US" altLang="zh-CN" sz="14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including solid nodule (SN), part-solid nodule (PSN), ground-glass nodule (GGN), and calcific nodule (CN). </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Meanwhile, To satisfy the practical demands of doctors and hospitals, we further subdivide the super-class referring to the medical guidelines. Each nodule is assigned with a subordinate class (denoted as sub-class) belonging to a certain super-class based on the nodule size. For example, sub-class 0-3mm solid nodules (denoted as 0-3SN) are defined as any nodules identified to be super-class solid nodules with the most significant in-plane dimension in the range of 0-3 mm. And 9 different sub-classes are finally obtained. The statistics of nodules in each class are shown in Fig. 2 (a). In Fig. 2 (b-c), we show the mutual dependencies among super-classes and sub-classes, respectively. The larger width of a link between two classes indicates a higher probability for the two classes’ nodules appearing in one patient simultaneously. For example, a patient diagnosed with ground-glass nodules is also likely to have solid nodules.</a:t>
            </a:r>
            <a:endParaRPr kumimoji="0" lang="en"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1E89B475-5897-6E80-AC59-A1984B60A536}"/>
              </a:ext>
            </a:extLst>
          </p:cNvPr>
          <p:cNvPicPr>
            <a:picLocks noChangeAspect="1"/>
          </p:cNvPicPr>
          <p:nvPr/>
        </p:nvPicPr>
        <p:blipFill>
          <a:blip r:embed="rId2"/>
          <a:stretch>
            <a:fillRect/>
          </a:stretch>
        </p:blipFill>
        <p:spPr>
          <a:xfrm>
            <a:off x="6318609" y="2224945"/>
            <a:ext cx="5535090" cy="2142541"/>
          </a:xfrm>
          <a:prstGeom prst="rect">
            <a:avLst/>
          </a:prstGeom>
          <a:noFill/>
          <a:ln w="9525">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1089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0" y="531214"/>
            <a:ext cx="34644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Result: Dataset we built</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
        <p:nvSpPr>
          <p:cNvPr id="3" name="矩形 2">
            <a:extLst>
              <a:ext uri="{FF2B5EF4-FFF2-40B4-BE49-F238E27FC236}">
                <a16:creationId xmlns:a16="http://schemas.microsoft.com/office/drawing/2014/main" id="{D7AFCA6B-D0D9-207C-45D7-CEA90755B075}"/>
              </a:ext>
            </a:extLst>
          </p:cNvPr>
          <p:cNvSpPr/>
          <p:nvPr/>
        </p:nvSpPr>
        <p:spPr>
          <a:xfrm>
            <a:off x="762001" y="1080478"/>
            <a:ext cx="4354529" cy="5246308"/>
          </a:xfrm>
          <a:prstGeom prst="rect">
            <a:avLst/>
          </a:prstGeom>
          <a:solidFill>
            <a:srgbClr val="41B7CE">
              <a:alpha val="30196"/>
            </a:srgbClr>
          </a:solid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The CT scans in PN9 are obtained by a series of CT manufacturers and corresponding models, as shown in </a:t>
            </a:r>
            <a:r>
              <a:rPr kumimoji="0" lang="en-US" altLang="zh-CN" sz="1400" b="1"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rPr>
              <a:t>Fig. 4 (c). </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PN9 includes 2,652 scans from ten different GE Medical Systems scanner models, 2,305 scans from eleven different Siemens scanner models, 2,224 scans from three different Toshiba scanner models, 800 scans from two different United Imaging Healthcare (UIH) scanner models, and 817 scans from six different Philips scanner models. Since the images of thick slice are not optimal for CAD analysis , we mainly collect the CT scans with thin-slice. As illustrated in Fig. 4 (a), slice thickness ranges from 0.4 mm to 2.5 mm, and most are located at 0.7, 0.8, 1.0, and 1.25 mm. Besides, the pixel spacing ranges from 0.310 mm to 1.091 mm, with a mean of 0.706 mm. In Fig. 4 (b), we illustrate the distribution of nodule count in one patient. We observe that approximately 68 % of patients have nodules less than 5 in our PN9. However, there are about 9 % of patients with more than 10 nodules, which may be difficult to detect.</a:t>
            </a:r>
            <a:endParaRPr kumimoji="0" lang="en"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4995F08-BB12-6D2F-3BDD-DF548934B194}"/>
              </a:ext>
            </a:extLst>
          </p:cNvPr>
          <p:cNvPicPr>
            <a:picLocks noChangeAspect="1"/>
          </p:cNvPicPr>
          <p:nvPr/>
        </p:nvPicPr>
        <p:blipFill>
          <a:blip r:embed="rId2"/>
          <a:stretch>
            <a:fillRect/>
          </a:stretch>
        </p:blipFill>
        <p:spPr>
          <a:xfrm>
            <a:off x="5230468" y="2095928"/>
            <a:ext cx="6587317" cy="2304124"/>
          </a:xfrm>
          <a:prstGeom prst="rect">
            <a:avLst/>
          </a:prstGeom>
          <a:noFill/>
          <a:ln w="9525">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7901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0" y="531214"/>
            <a:ext cx="39020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Results: Research Evidence</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
        <p:nvSpPr>
          <p:cNvPr id="3" name="矩形 2">
            <a:extLst>
              <a:ext uri="{FF2B5EF4-FFF2-40B4-BE49-F238E27FC236}">
                <a16:creationId xmlns:a16="http://schemas.microsoft.com/office/drawing/2014/main" id="{D7AFCA6B-D0D9-207C-45D7-CEA90755B075}"/>
              </a:ext>
            </a:extLst>
          </p:cNvPr>
          <p:cNvSpPr/>
          <p:nvPr/>
        </p:nvSpPr>
        <p:spPr>
          <a:xfrm>
            <a:off x="762001" y="1012777"/>
            <a:ext cx="5042898" cy="5246308"/>
          </a:xfrm>
          <a:prstGeom prst="rect">
            <a:avLst/>
          </a:prstGeom>
          <a:solidFill>
            <a:srgbClr val="41B7CE">
              <a:alpha val="30196"/>
            </a:srgbClr>
          </a:solidFill>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For the dataset PN9, we split the 8,798 CT scans into 6,707 scans for training and 2,091 scans for testing. During training, we separate 670 CT scans from the training set as the validation set to monitor the convergence of the model. There are three preprocessing steps for the raw CT images. First, all raw data are converted into the Hounsfield Unit (HU) since HU is a standard quantitative value describing radiodensity. Then, the data is clipped into [[ 1200, 600]. Finally, we transform the data range linearly into [0, 255].</a:t>
            </a:r>
          </a:p>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Comparison based on FROC. We first evaluate the FROC score defined in the LUNA16 dataset. The experiment results are listed in </a:t>
            </a:r>
            <a:r>
              <a:rPr kumimoji="0" lang="en-US" altLang="zh-CN" sz="1400" b="1"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rPr>
              <a:t>Table 2</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and the FROC curves are illustrated in </a:t>
            </a:r>
            <a:r>
              <a:rPr kumimoji="0" lang="en-US" altLang="zh-CN" sz="1400" b="1"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rPr>
              <a:t>Fig. 6</a:t>
            </a:r>
            <a:r>
              <a:rPr kumimoji="0" lang="en-US" altLang="zh-CN" sz="1400" b="0"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rPr>
              <a:t>. </a:t>
            </a:r>
          </a:p>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It is noted that our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achieves the best results over other methods, which obtains an improvement of 3.04 % on average FROC score over the second-best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DeepSEED</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And our method especially outperforms the other detection methods by a large margin for the average number of false positives per CT scan smaller than 2.</a:t>
            </a:r>
          </a:p>
        </p:txBody>
      </p:sp>
      <p:pic>
        <p:nvPicPr>
          <p:cNvPr id="5" name="图片 4">
            <a:extLst>
              <a:ext uri="{FF2B5EF4-FFF2-40B4-BE49-F238E27FC236}">
                <a16:creationId xmlns:a16="http://schemas.microsoft.com/office/drawing/2014/main" id="{0E57AC5F-88DA-8863-0A70-FDD9FA9349D1}"/>
              </a:ext>
            </a:extLst>
          </p:cNvPr>
          <p:cNvPicPr>
            <a:picLocks noChangeAspect="1"/>
          </p:cNvPicPr>
          <p:nvPr/>
        </p:nvPicPr>
        <p:blipFill>
          <a:blip r:embed="rId2"/>
          <a:stretch>
            <a:fillRect/>
          </a:stretch>
        </p:blipFill>
        <p:spPr>
          <a:xfrm>
            <a:off x="5982984" y="1012776"/>
            <a:ext cx="5827421" cy="1884535"/>
          </a:xfrm>
          <a:prstGeom prst="rect">
            <a:avLst/>
          </a:prstGeom>
          <a:noFill/>
          <a:ln w="9525">
            <a:noFill/>
          </a:ln>
          <a:effectLst>
            <a:outerShdw blurRad="50800" dist="38100" dir="8100000" algn="tr" rotWithShape="0">
              <a:prstClr val="black">
                <a:alpha val="40000"/>
              </a:prstClr>
            </a:outerShdw>
          </a:effectLst>
        </p:spPr>
      </p:pic>
      <p:pic>
        <p:nvPicPr>
          <p:cNvPr id="7" name="图片 6">
            <a:extLst>
              <a:ext uri="{FF2B5EF4-FFF2-40B4-BE49-F238E27FC236}">
                <a16:creationId xmlns:a16="http://schemas.microsoft.com/office/drawing/2014/main" id="{5588984E-FDFA-C925-E730-AC419F65D0E2}"/>
              </a:ext>
            </a:extLst>
          </p:cNvPr>
          <p:cNvPicPr>
            <a:picLocks noChangeAspect="1"/>
          </p:cNvPicPr>
          <p:nvPr/>
        </p:nvPicPr>
        <p:blipFill>
          <a:blip r:embed="rId3"/>
          <a:stretch>
            <a:fillRect/>
          </a:stretch>
        </p:blipFill>
        <p:spPr>
          <a:xfrm>
            <a:off x="5982985" y="3094275"/>
            <a:ext cx="3674724" cy="3082616"/>
          </a:xfrm>
          <a:prstGeom prst="rect">
            <a:avLst/>
          </a:prstGeom>
          <a:noFill/>
          <a:ln w="9525">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47884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0" y="531214"/>
            <a:ext cx="53623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Comparison on the LUNA16 dataset. </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
        <p:nvSpPr>
          <p:cNvPr id="3" name="矩形 2">
            <a:extLst>
              <a:ext uri="{FF2B5EF4-FFF2-40B4-BE49-F238E27FC236}">
                <a16:creationId xmlns:a16="http://schemas.microsoft.com/office/drawing/2014/main" id="{D7AFCA6B-D0D9-207C-45D7-CEA90755B075}"/>
              </a:ext>
            </a:extLst>
          </p:cNvPr>
          <p:cNvSpPr/>
          <p:nvPr/>
        </p:nvSpPr>
        <p:spPr>
          <a:xfrm>
            <a:off x="762000" y="1232249"/>
            <a:ext cx="9481335" cy="1368323"/>
          </a:xfrm>
          <a:prstGeom prst="rect">
            <a:avLst/>
          </a:prstGeom>
          <a:solidFill>
            <a:srgbClr val="41B7CE">
              <a:alpha val="30196"/>
            </a:srgbClr>
          </a:solidFill>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To further validate the performance of the proposed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we conduct experiments on the widely used dataset LUNA16 with 10-fold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crossvalidation</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As shown in </a:t>
            </a:r>
            <a:r>
              <a:rPr kumimoji="0" lang="en-US" altLang="zh-CN" sz="1400" b="0"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rPr>
              <a:t>Table 4</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our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achieves the best results for pulmonary nodule detection. For example, it obtains an average FROC score of 87.39 %, which improves the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secondbest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method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DeepSEED</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[39] by 1.19 %. Besides, our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outperforms the state-of-the-art nodule detection methods by a large margin for the settings of average number of false positives per CT scan larger than 1.</a:t>
            </a:r>
            <a:endParaRPr kumimoji="0" lang="en" altLang="zh-CN" sz="1400" b="0"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11216831-368E-4DFB-F833-9E7BFD820BA6}"/>
              </a:ext>
            </a:extLst>
          </p:cNvPr>
          <p:cNvPicPr>
            <a:picLocks noChangeAspect="1"/>
          </p:cNvPicPr>
          <p:nvPr/>
        </p:nvPicPr>
        <p:blipFill>
          <a:blip r:embed="rId2"/>
          <a:stretch>
            <a:fillRect/>
          </a:stretch>
        </p:blipFill>
        <p:spPr>
          <a:xfrm>
            <a:off x="772274" y="2839942"/>
            <a:ext cx="9481335" cy="2057652"/>
          </a:xfrm>
          <a:prstGeom prst="rect">
            <a:avLst/>
          </a:prstGeom>
          <a:noFill/>
          <a:ln w="9525">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6851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0" y="531214"/>
            <a:ext cx="558518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Comparison with Experienced Doctors.</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
        <p:nvSpPr>
          <p:cNvPr id="3" name="矩形 2">
            <a:extLst>
              <a:ext uri="{FF2B5EF4-FFF2-40B4-BE49-F238E27FC236}">
                <a16:creationId xmlns:a16="http://schemas.microsoft.com/office/drawing/2014/main" id="{D7AFCA6B-D0D9-207C-45D7-CEA90755B075}"/>
              </a:ext>
            </a:extLst>
          </p:cNvPr>
          <p:cNvSpPr/>
          <p:nvPr/>
        </p:nvSpPr>
        <p:spPr>
          <a:xfrm>
            <a:off x="762000" y="1232249"/>
            <a:ext cx="5166189" cy="4729243"/>
          </a:xfrm>
          <a:prstGeom prst="rect">
            <a:avLst/>
          </a:prstGeom>
          <a:solidFill>
            <a:srgbClr val="41B7CE">
              <a:alpha val="30196"/>
            </a:srgbClr>
          </a:solidFill>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Furthermore, We compare the detection performance of our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and two experienced doctors with at least 10 years’ clinical experience. We collect an additional small-scale pulmonary nodule testing dataset that contains 120 CT scans. After annotated accurately by several attending physicians from major hospitals, this testing dataset contains 2,137 annotated nodules with the golden standard. The other two experienced doctors, who never diagnose the small-scale testing dataset, are invited to individually identify lung nodules.  As for our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it is trained on dataset PN9 and tested on this small-scale testing dataset, which is evaluated using AP@0.25. The PR curve of our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and the detection results of two experienced doctors are shown in </a:t>
            </a:r>
            <a:r>
              <a:rPr kumimoji="0" lang="en-US" altLang="zh-CN" sz="1400" b="0"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rPr>
              <a:t>Fig. 9</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It is noted that the performance of our model is better than two doctors on their individually diagnosed nodules, which validates that </a:t>
            </a:r>
            <a:r>
              <a:rPr kumimoji="0" lang="en-US" altLang="zh-CN" sz="14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surpasses the human-level performance and is suited for pulmonary nodule detection.</a:t>
            </a:r>
            <a:endParaRPr kumimoji="0" lang="en" altLang="zh-CN" sz="1400" b="0" i="0" u="none" strike="noStrike" kern="1200" cap="none" spc="0" normalizeH="0" baseline="0" noProof="0" dirty="0">
              <a:ln>
                <a:noFill/>
              </a:ln>
              <a:solidFill>
                <a:prstClr val="black"/>
              </a:solidFill>
              <a:effectLst/>
              <a:highlight>
                <a:srgbClr val="FFFF00"/>
              </a:highligh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864E37-757C-871F-0EBD-C5F7CC495E91}"/>
              </a:ext>
            </a:extLst>
          </p:cNvPr>
          <p:cNvPicPr>
            <a:picLocks noChangeAspect="1"/>
          </p:cNvPicPr>
          <p:nvPr/>
        </p:nvPicPr>
        <p:blipFill>
          <a:blip r:embed="rId2"/>
          <a:stretch>
            <a:fillRect/>
          </a:stretch>
        </p:blipFill>
        <p:spPr>
          <a:xfrm>
            <a:off x="6096000" y="1232249"/>
            <a:ext cx="4265372" cy="3802088"/>
          </a:xfrm>
          <a:prstGeom prst="rect">
            <a:avLst/>
          </a:prstGeom>
          <a:noFill/>
          <a:ln w="9525">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2723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1" y="531214"/>
            <a:ext cx="98512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Nodule characterization: size measurement, density, classification, and malignancy</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
        <p:nvSpPr>
          <p:cNvPr id="3" name="矩形 2">
            <a:extLst>
              <a:ext uri="{FF2B5EF4-FFF2-40B4-BE49-F238E27FC236}">
                <a16:creationId xmlns:a16="http://schemas.microsoft.com/office/drawing/2014/main" id="{D7AFCA6B-D0D9-207C-45D7-CEA90755B075}"/>
              </a:ext>
            </a:extLst>
          </p:cNvPr>
          <p:cNvSpPr/>
          <p:nvPr/>
        </p:nvSpPr>
        <p:spPr>
          <a:xfrm>
            <a:off x="762002" y="1536872"/>
            <a:ext cx="9388866" cy="3027945"/>
          </a:xfrm>
          <a:prstGeom prst="rect">
            <a:avLst/>
          </a:prstGeom>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InferRead® CT Lung is an FDA-cleared, CE-marked AI solution to assist radiologists with their chest CT image analysis, serving as a second pair of eyes. It is capable of identifying various types of lung nodules, providing quantification for each lesion, and generating radiological reports. The application has been trained with hundreds of thousands of exams to ensure its accuracy, robustness, and generalizability.</a:t>
            </a:r>
          </a:p>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Validated through our retrospective, multi-reader multi-case (MRMC) studies, InferRead® CT Lung has shown its ability to reduce nearly 15% image reading time and increase over 40% in the sensitivity of detection. InferRead® CT Lung is currently in use at hundreds of hospitals and imaging centers globally. Millions of patients have already benefited. It is highly compatible with legacy systems and accepts chest CT images from PACS, RIS, or directly from a CT scanner.</a:t>
            </a:r>
          </a:p>
        </p:txBody>
      </p:sp>
    </p:spTree>
    <p:extLst>
      <p:ext uri="{BB962C8B-B14F-4D97-AF65-F5344CB8AC3E}">
        <p14:creationId xmlns:p14="http://schemas.microsoft.com/office/powerpoint/2010/main" val="320248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1" y="531214"/>
            <a:ext cx="98512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Nodule characterization: size measurement, density, classification, and malignancy</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pic>
        <p:nvPicPr>
          <p:cNvPr id="4" name="图片 3">
            <a:extLst>
              <a:ext uri="{FF2B5EF4-FFF2-40B4-BE49-F238E27FC236}">
                <a16:creationId xmlns:a16="http://schemas.microsoft.com/office/drawing/2014/main" id="{4F40A3C3-3DA5-9A31-8D9A-DFB171168403}"/>
              </a:ext>
            </a:extLst>
          </p:cNvPr>
          <p:cNvPicPr>
            <a:picLocks noChangeAspect="1"/>
          </p:cNvPicPr>
          <p:nvPr/>
        </p:nvPicPr>
        <p:blipFill>
          <a:blip r:embed="rId2"/>
          <a:stretch>
            <a:fillRect/>
          </a:stretch>
        </p:blipFill>
        <p:spPr>
          <a:xfrm>
            <a:off x="762001" y="1741478"/>
            <a:ext cx="4708015" cy="2306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文本框 5">
            <a:extLst>
              <a:ext uri="{FF2B5EF4-FFF2-40B4-BE49-F238E27FC236}">
                <a16:creationId xmlns:a16="http://schemas.microsoft.com/office/drawing/2014/main" id="{40FB8A32-7859-C0EB-6798-7EC7BD33C384}"/>
              </a:ext>
            </a:extLst>
          </p:cNvPr>
          <p:cNvSpPr txBox="1"/>
          <p:nvPr/>
        </p:nvSpPr>
        <p:spPr>
          <a:xfrm>
            <a:off x="5212423" y="1695253"/>
            <a:ext cx="6102848" cy="3510448"/>
          </a:xfrm>
          <a:prstGeom prst="rect">
            <a:avLst/>
          </a:prstGeom>
          <a:noFill/>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600" b="0" i="1" u="sng"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"The tremendous potential for lung cancer screening to reduce mortality in the US is very much unrealized due to a combination of reasons. Based on our experience reviewing the algorithm for the past several months and my observations of its extensive use and testing in China, I believe that </a:t>
            </a:r>
            <a:r>
              <a:rPr kumimoji="0" lang="en-US" altLang="zh-CN" sz="1600" b="0" i="1" u="sng"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Infervision's</a:t>
            </a:r>
            <a:r>
              <a:rPr kumimoji="0" lang="en-US" altLang="zh-CN" sz="1600" b="0" i="1" u="sng"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en-US" altLang="zh-CN" sz="1600" b="0" i="1" u="sng"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InferRead</a:t>
            </a:r>
            <a:r>
              <a:rPr kumimoji="0" lang="en-US" altLang="zh-CN" sz="1600" b="0" i="1" u="sng"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CT Lung application can serve as a robust lung nodule “spell-checker” with the potential to improve diagnostic accuracy, reduce reading times, and integrate with the image review workflow.”</a:t>
            </a:r>
          </a:p>
          <a:p>
            <a:pPr marL="457200" marR="0" lvl="1" indent="0" algn="r" defTabSz="914400" rtl="0" eaLnBrk="1" fontAlgn="auto" latinLnBrk="0" hangingPunct="1">
              <a:lnSpc>
                <a:spcPct val="12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457200" marR="0" lvl="1" indent="0" algn="r" defTabSz="914400" rtl="0" eaLnBrk="1" fontAlgn="auto" latinLnBrk="0" hangingPunct="1">
              <a:lnSpc>
                <a:spcPct val="12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Eliot Siegel, MD, Professor and Vice-Chair of Research Information Systems in Radiology, University of Maryland School of Medicine</a:t>
            </a:r>
          </a:p>
        </p:txBody>
      </p:sp>
    </p:spTree>
    <p:extLst>
      <p:ext uri="{BB962C8B-B14F-4D97-AF65-F5344CB8AC3E}">
        <p14:creationId xmlns:p14="http://schemas.microsoft.com/office/powerpoint/2010/main" val="3890808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9FBDD-5D58-2B90-4DCF-44D67C0874EA}"/>
              </a:ext>
            </a:extLst>
          </p:cNvPr>
          <p:cNvSpPr/>
          <p:nvPr/>
        </p:nvSpPr>
        <p:spPr>
          <a:xfrm>
            <a:off x="762000" y="531214"/>
            <a:ext cx="16530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Discussion</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
        <p:nvSpPr>
          <p:cNvPr id="3" name="矩形 2">
            <a:extLst>
              <a:ext uri="{FF2B5EF4-FFF2-40B4-BE49-F238E27FC236}">
                <a16:creationId xmlns:a16="http://schemas.microsoft.com/office/drawing/2014/main" id="{D7AFCA6B-D0D9-207C-45D7-CEA90755B075}"/>
              </a:ext>
            </a:extLst>
          </p:cNvPr>
          <p:cNvSpPr/>
          <p:nvPr/>
        </p:nvSpPr>
        <p:spPr>
          <a:xfrm>
            <a:off x="762000" y="1232249"/>
            <a:ext cx="9471061" cy="2730106"/>
          </a:xfrm>
          <a:prstGeom prst="rect">
            <a:avLst/>
          </a:prstGeom>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As shown above, our proposed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obtains the best performance on our PN9 and public dataset LUNA16 compared with other state-of-the-art detection methods. Besides, the performance of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is better than two experienced doctors. However, there are still some failure cases when identifying nodules with class 0-3 SN. Since the nodules of PSN usually have a fuzzy border,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SANet</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may not identify the entire nodules of PSN and produce smaller bounding boxes than the ground truth. In the future, we will consider the attributes of different categories to detect pulmonary nodules better. In the future, we will compare the results of doctor's independent image reading with those of AI-assisted reading.</a:t>
            </a:r>
            <a:endParaRPr kumimoji="0" lang="en-US" altLang="zh-CN" sz="1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343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BE55103-B4D1-0EE5-8A13-4BF3FB435D0D}"/>
              </a:ext>
            </a:extLst>
          </p:cNvPr>
          <p:cNvSpPr/>
          <p:nvPr/>
        </p:nvSpPr>
        <p:spPr>
          <a:xfrm>
            <a:off x="852755" y="1884824"/>
            <a:ext cx="9349483" cy="1068113"/>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mn-cs"/>
              </a:rPr>
              <a:t>Finish the document</a:t>
            </a: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mn-cs"/>
              </a:rPr>
              <a:t>Apply for auditing</a:t>
            </a: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mn-cs"/>
              </a:rPr>
              <a:t>Close the topic</a:t>
            </a:r>
          </a:p>
        </p:txBody>
      </p:sp>
      <p:sp>
        <p:nvSpPr>
          <p:cNvPr id="6" name="矩形 5">
            <a:extLst>
              <a:ext uri="{FF2B5EF4-FFF2-40B4-BE49-F238E27FC236}">
                <a16:creationId xmlns:a16="http://schemas.microsoft.com/office/drawing/2014/main" id="{66DC1478-7C5D-EFC8-D941-67D063154A7D}"/>
              </a:ext>
            </a:extLst>
          </p:cNvPr>
          <p:cNvSpPr/>
          <p:nvPr/>
        </p:nvSpPr>
        <p:spPr>
          <a:xfrm>
            <a:off x="762000" y="531214"/>
            <a:ext cx="107743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Future Plans</a:t>
            </a:r>
          </a:p>
        </p:txBody>
      </p:sp>
    </p:spTree>
    <p:extLst>
      <p:ext uri="{BB962C8B-B14F-4D97-AF65-F5344CB8AC3E}">
        <p14:creationId xmlns:p14="http://schemas.microsoft.com/office/powerpoint/2010/main" val="336345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E53D880-B5BB-BCD7-5E31-D97CF2F2F218}"/>
              </a:ext>
            </a:extLst>
          </p:cNvPr>
          <p:cNvSpPr/>
          <p:nvPr/>
        </p:nvSpPr>
        <p:spPr>
          <a:xfrm>
            <a:off x="761999" y="1159502"/>
            <a:ext cx="9471061" cy="1400512"/>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Establish a standardized assessment framework for the evaluation of AI-based methods for medical applications</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Propose a benchmark for AI</a:t>
            </a:r>
            <a:r>
              <a:rPr kumimoji="0" lang="en-GB"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in volumetric Chest CT which include data format, desired data for AI training and testing as well as AI performance evaluation methodologies.</a:t>
            </a:r>
            <a:r>
              <a:rPr kumimoji="0" lang="zh-CN"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3" name="标题 1">
            <a:extLst>
              <a:ext uri="{FF2B5EF4-FFF2-40B4-BE49-F238E27FC236}">
                <a16:creationId xmlns:a16="http://schemas.microsoft.com/office/drawing/2014/main" id="{1037495B-9C5A-21B1-6431-C2ED8E01720D}"/>
              </a:ext>
            </a:extLst>
          </p:cNvPr>
          <p:cNvSpPr txBox="1">
            <a:spLocks/>
          </p:cNvSpPr>
          <p:nvPr/>
        </p:nvSpPr>
        <p:spPr>
          <a:xfrm>
            <a:off x="2152650" y="36512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zh-CN" altLang="en-US" sz="2800" b="1" i="0" u="none" strike="noStrike" kern="1200" cap="none" spc="0" normalizeH="0" baseline="0" noProof="0" dirty="0">
              <a:ln>
                <a:noFill/>
              </a:ln>
              <a:solidFill>
                <a:srgbClr val="41B7CE"/>
              </a:solidFill>
              <a:effectLst/>
              <a:uLnTx/>
              <a:uFillTx/>
              <a:latin typeface="等线" panose="02010600030101010101" pitchFamily="2" charset="-122"/>
              <a:ea typeface="等线" panose="02010600030101010101" pitchFamily="2" charset="-122"/>
              <a:cs typeface="+mj-cs"/>
            </a:endParaRPr>
          </a:p>
        </p:txBody>
      </p:sp>
      <p:sp>
        <p:nvSpPr>
          <p:cNvPr id="7" name="矩形 6">
            <a:extLst>
              <a:ext uri="{FF2B5EF4-FFF2-40B4-BE49-F238E27FC236}">
                <a16:creationId xmlns:a16="http://schemas.microsoft.com/office/drawing/2014/main" id="{F449A007-04A2-92F2-AD37-C3937E106AD7}"/>
              </a:ext>
            </a:extLst>
          </p:cNvPr>
          <p:cNvSpPr/>
          <p:nvPr/>
        </p:nvSpPr>
        <p:spPr>
          <a:xfrm>
            <a:off x="761999" y="3508626"/>
            <a:ext cx="9471061" cy="2730106"/>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Include a general review of a specific area of Chest CT lung cancer detection </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Relevant existing AI solutions</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AI Input Data Structure and Output Data Structure</a:t>
            </a:r>
            <a:r>
              <a:rPr kumimoji="0" lang="zh-CN"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Test Data Labels</a:t>
            </a:r>
            <a:r>
              <a:rPr kumimoji="0" lang="zh-CN"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Score and Metrics</a:t>
            </a:r>
            <a:r>
              <a:rPr kumimoji="0" lang="zh-CN"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updated</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Available Public Data and Undisclosed Test Data Set Collection</a:t>
            </a:r>
            <a:r>
              <a:rPr kumimoji="0" lang="zh-CN"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Reporting Methodology</a:t>
            </a:r>
            <a:r>
              <a:rPr kumimoji="0" lang="zh-CN"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Result and Discussion</a:t>
            </a:r>
          </a:p>
        </p:txBody>
      </p:sp>
      <p:sp>
        <p:nvSpPr>
          <p:cNvPr id="8" name="标题 1">
            <a:extLst>
              <a:ext uri="{FF2B5EF4-FFF2-40B4-BE49-F238E27FC236}">
                <a16:creationId xmlns:a16="http://schemas.microsoft.com/office/drawing/2014/main" id="{8B6A2BE3-1135-8E4F-F13D-F693F38E91B1}"/>
              </a:ext>
            </a:extLst>
          </p:cNvPr>
          <p:cNvSpPr txBox="1">
            <a:spLocks/>
          </p:cNvSpPr>
          <p:nvPr/>
        </p:nvSpPr>
        <p:spPr>
          <a:xfrm>
            <a:off x="2152647" y="334305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zh-CN" altLang="en-US" sz="2800" b="1" i="0" u="none" strike="noStrike" kern="1200" cap="none" spc="0" normalizeH="0" baseline="0" noProof="0" dirty="0">
              <a:ln>
                <a:noFill/>
              </a:ln>
              <a:solidFill>
                <a:srgbClr val="41B7CE"/>
              </a:solidFill>
              <a:effectLst/>
              <a:uLnTx/>
              <a:uFillTx/>
              <a:latin typeface="等线" panose="02010600030101010101" pitchFamily="2" charset="-122"/>
              <a:ea typeface="等线" panose="02010600030101010101" pitchFamily="2" charset="-122"/>
              <a:cs typeface="+mj-cs"/>
            </a:endParaRPr>
          </a:p>
        </p:txBody>
      </p:sp>
      <p:sp>
        <p:nvSpPr>
          <p:cNvPr id="9" name="矩形 8">
            <a:extLst>
              <a:ext uri="{FF2B5EF4-FFF2-40B4-BE49-F238E27FC236}">
                <a16:creationId xmlns:a16="http://schemas.microsoft.com/office/drawing/2014/main" id="{D7ED0E20-9759-26B3-BD00-C254F87503CC}"/>
              </a:ext>
            </a:extLst>
          </p:cNvPr>
          <p:cNvSpPr/>
          <p:nvPr/>
        </p:nvSpPr>
        <p:spPr>
          <a:xfrm>
            <a:off x="762000" y="531214"/>
            <a:ext cx="279275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10600030101010101" pitchFamily="2" charset="-122"/>
                <a:ea typeface="等线" panose="02010600030101010101" pitchFamily="2" charset="-122"/>
                <a:cs typeface="Arial" panose="020B0604020202020204" pitchFamily="34" charset="0"/>
              </a:rPr>
              <a:t>Purpose of the TG </a:t>
            </a:r>
          </a:p>
        </p:txBody>
      </p:sp>
      <p:sp>
        <p:nvSpPr>
          <p:cNvPr id="10" name="矩形 9">
            <a:extLst>
              <a:ext uri="{FF2B5EF4-FFF2-40B4-BE49-F238E27FC236}">
                <a16:creationId xmlns:a16="http://schemas.microsoft.com/office/drawing/2014/main" id="{F6551F68-DDA3-6C6F-3FBE-F0F546842475}"/>
              </a:ext>
            </a:extLst>
          </p:cNvPr>
          <p:cNvSpPr/>
          <p:nvPr/>
        </p:nvSpPr>
        <p:spPr>
          <a:xfrm>
            <a:off x="762000" y="2881390"/>
            <a:ext cx="328327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10600030101010101" pitchFamily="2" charset="-122"/>
                <a:ea typeface="等线" panose="02010600030101010101" pitchFamily="2" charset="-122"/>
                <a:cs typeface="Arial" panose="020B0604020202020204" pitchFamily="34" charset="0"/>
              </a:rPr>
              <a:t>Structure and Content</a:t>
            </a:r>
          </a:p>
        </p:txBody>
      </p:sp>
    </p:spTree>
    <p:extLst>
      <p:ext uri="{BB962C8B-B14F-4D97-AF65-F5344CB8AC3E}">
        <p14:creationId xmlns:p14="http://schemas.microsoft.com/office/powerpoint/2010/main" val="157677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ThinkPad\Desktop\桌面\网站用图\产品解决方案\肺部疾病智能解决方案.png肺部疾病智能解决方案">
            <a:extLst>
              <a:ext uri="{FF2B5EF4-FFF2-40B4-BE49-F238E27FC236}">
                <a16:creationId xmlns:a16="http://schemas.microsoft.com/office/drawing/2014/main" id="{2B3841DB-F066-0676-B167-3E42044448C5}"/>
              </a:ext>
            </a:extLst>
          </p:cNvPr>
          <p:cNvPicPr>
            <a:picLocks noChangeAspect="1"/>
          </p:cNvPicPr>
          <p:nvPr/>
        </p:nvPicPr>
        <p:blipFill>
          <a:blip r:embed="rId2" cstate="hqprint"/>
          <a:srcRect/>
          <a:stretch>
            <a:fillRect/>
          </a:stretch>
        </p:blipFill>
        <p:spPr>
          <a:xfrm>
            <a:off x="6233456" y="1989246"/>
            <a:ext cx="4225636" cy="2540458"/>
          </a:xfrm>
          <a:prstGeom prst="rect">
            <a:avLst/>
          </a:prstGeom>
        </p:spPr>
      </p:pic>
      <p:sp>
        <p:nvSpPr>
          <p:cNvPr id="3" name="矩形 2">
            <a:extLst>
              <a:ext uri="{FF2B5EF4-FFF2-40B4-BE49-F238E27FC236}">
                <a16:creationId xmlns:a16="http://schemas.microsoft.com/office/drawing/2014/main" id="{24554056-81D4-7928-7E8C-F6107E659467}"/>
              </a:ext>
            </a:extLst>
          </p:cNvPr>
          <p:cNvSpPr/>
          <p:nvPr/>
        </p:nvSpPr>
        <p:spPr>
          <a:xfrm>
            <a:off x="1315091" y="1989246"/>
            <a:ext cx="4918365" cy="2540459"/>
          </a:xfrm>
          <a:prstGeom prst="rect">
            <a:avLst/>
          </a:prstGeom>
          <a:solidFill>
            <a:srgbClr val="60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66DC1478-7C5D-EFC8-D941-67D063154A7D}"/>
              </a:ext>
            </a:extLst>
          </p:cNvPr>
          <p:cNvSpPr/>
          <p:nvPr/>
        </p:nvSpPr>
        <p:spPr>
          <a:xfrm>
            <a:off x="2680931" y="2490344"/>
            <a:ext cx="218668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Arial" panose="020B0604020202020204" pitchFamily="34" charset="0"/>
              </a:rPr>
              <a:t>Thank You</a:t>
            </a:r>
          </a:p>
        </p:txBody>
      </p:sp>
      <p:sp>
        <p:nvSpPr>
          <p:cNvPr id="5" name="矩形 4">
            <a:extLst>
              <a:ext uri="{FF2B5EF4-FFF2-40B4-BE49-F238E27FC236}">
                <a16:creationId xmlns:a16="http://schemas.microsoft.com/office/drawing/2014/main" id="{D1BFCCEC-A5B8-6349-1199-B91660C67278}"/>
              </a:ext>
            </a:extLst>
          </p:cNvPr>
          <p:cNvSpPr/>
          <p:nvPr/>
        </p:nvSpPr>
        <p:spPr>
          <a:xfrm>
            <a:off x="1561673" y="3576217"/>
            <a:ext cx="4534328" cy="79348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zh-CN" sz="1600" b="1"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Arial" panose="020B0604020202020204" pitchFamily="34" charset="0"/>
              </a:rPr>
              <a:t>Bingshu Chen: </a:t>
            </a:r>
            <a:r>
              <a:rPr kumimoji="1" lang="en-US" altLang="zh-CN" sz="1600" b="1" i="0" u="sng"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Arial" panose="020B0604020202020204" pitchFamily="34" charset="0"/>
              </a:rPr>
              <a:t>cbingshu@infervision.com </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zh-CN" sz="1600" b="1" i="0" u="none" strike="noStrike" kern="1200" cap="none" spc="0" normalizeH="0" baseline="0" noProof="0" dirty="0" err="1">
                <a:ln>
                  <a:noFill/>
                </a:ln>
                <a:solidFill>
                  <a:srgbClr val="41B7CE"/>
                </a:solidFill>
                <a:effectLst/>
                <a:uLnTx/>
                <a:uFillTx/>
                <a:latin typeface="等线" panose="020F0502020204030204"/>
                <a:ea typeface="等线" panose="02010600030101010101" pitchFamily="2" charset="-122"/>
                <a:cs typeface="Arial" panose="020B0604020202020204" pitchFamily="34" charset="0"/>
              </a:rPr>
              <a:t>Rongguo</a:t>
            </a:r>
            <a:r>
              <a:rPr kumimoji="1" lang="en-US" altLang="zh-CN" sz="1600" b="1"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Arial" panose="020B0604020202020204" pitchFamily="34" charset="0"/>
              </a:rPr>
              <a:t> Zhang: </a:t>
            </a:r>
            <a:r>
              <a:rPr kumimoji="1" lang="en-US" altLang="zh-CN" sz="1600" b="1" i="0" u="sng"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Arial" panose="020B0604020202020204" pitchFamily="34" charset="0"/>
              </a:rPr>
              <a:t>zrongguo@infervision.com</a:t>
            </a:r>
          </a:p>
        </p:txBody>
      </p:sp>
    </p:spTree>
    <p:extLst>
      <p:ext uri="{BB962C8B-B14F-4D97-AF65-F5344CB8AC3E}">
        <p14:creationId xmlns:p14="http://schemas.microsoft.com/office/powerpoint/2010/main" val="327759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BE55103-B4D1-0EE5-8A13-4BF3FB435D0D}"/>
              </a:ext>
            </a:extLst>
          </p:cNvPr>
          <p:cNvSpPr/>
          <p:nvPr/>
        </p:nvSpPr>
        <p:spPr>
          <a:xfrm>
            <a:off x="762000" y="1263488"/>
            <a:ext cx="9512157" cy="1068113"/>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Artificial intelligence (AI) products have been widely used for the clinical detection of primary lung tumors. However, their performance and accuracy in risk prediction for metastases or benign lesions remain underexplored. </a:t>
            </a:r>
          </a:p>
        </p:txBody>
      </p:sp>
      <p:sp>
        <p:nvSpPr>
          <p:cNvPr id="6" name="矩形 5">
            <a:extLst>
              <a:ext uri="{FF2B5EF4-FFF2-40B4-BE49-F238E27FC236}">
                <a16:creationId xmlns:a16="http://schemas.microsoft.com/office/drawing/2014/main" id="{66DC1478-7C5D-EFC8-D941-67D063154A7D}"/>
              </a:ext>
            </a:extLst>
          </p:cNvPr>
          <p:cNvSpPr/>
          <p:nvPr/>
        </p:nvSpPr>
        <p:spPr>
          <a:xfrm>
            <a:off x="762000" y="531214"/>
            <a:ext cx="42106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AI on lung tumor detection</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pic>
        <p:nvPicPr>
          <p:cNvPr id="2" name="Picture 4" descr="A picture containing diagram&#10;&#10;Description automatically generated">
            <a:extLst>
              <a:ext uri="{FF2B5EF4-FFF2-40B4-BE49-F238E27FC236}">
                <a16:creationId xmlns:a16="http://schemas.microsoft.com/office/drawing/2014/main" id="{D5BA649A-F985-DE29-B70D-33CF7E610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896" y="2766597"/>
            <a:ext cx="7364469" cy="258623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87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AB9DDA0-D3BA-4CFC-D084-351109EBBD80}"/>
              </a:ext>
            </a:extLst>
          </p:cNvPr>
          <p:cNvPicPr>
            <a:picLocks noChangeAspect="1"/>
          </p:cNvPicPr>
          <p:nvPr/>
        </p:nvPicPr>
        <p:blipFill>
          <a:blip r:embed="rId2"/>
          <a:stretch>
            <a:fillRect/>
          </a:stretch>
        </p:blipFill>
        <p:spPr>
          <a:xfrm>
            <a:off x="661368" y="707982"/>
            <a:ext cx="3718949" cy="5195455"/>
          </a:xfrm>
          <a:prstGeom prst="rect">
            <a:avLst/>
          </a:prstGeom>
          <a:effectLst>
            <a:outerShdw blurRad="50800" dist="38100" dir="8100000" algn="tr" rotWithShape="0">
              <a:prstClr val="black">
                <a:alpha val="40000"/>
              </a:prstClr>
            </a:outerShdw>
          </a:effectLst>
        </p:spPr>
      </p:pic>
      <p:pic>
        <p:nvPicPr>
          <p:cNvPr id="3" name="图片 2">
            <a:extLst>
              <a:ext uri="{FF2B5EF4-FFF2-40B4-BE49-F238E27FC236}">
                <a16:creationId xmlns:a16="http://schemas.microsoft.com/office/drawing/2014/main" id="{AE1640C7-5FA7-8DF3-8EE0-4AD3616B35B9}"/>
              </a:ext>
            </a:extLst>
          </p:cNvPr>
          <p:cNvPicPr>
            <a:picLocks noChangeAspect="1"/>
          </p:cNvPicPr>
          <p:nvPr/>
        </p:nvPicPr>
        <p:blipFill>
          <a:blip r:embed="rId3"/>
          <a:stretch>
            <a:fillRect/>
          </a:stretch>
        </p:blipFill>
        <p:spPr>
          <a:xfrm>
            <a:off x="4547013" y="707982"/>
            <a:ext cx="3749298" cy="5195455"/>
          </a:xfrm>
          <a:prstGeom prst="rect">
            <a:avLst/>
          </a:prstGeom>
          <a:effectLst>
            <a:outerShdw blurRad="50800" dist="38100" dir="8100000" algn="tr" rotWithShape="0">
              <a:prstClr val="black">
                <a:alpha val="40000"/>
              </a:prstClr>
            </a:outerShdw>
          </a:effectLst>
        </p:spPr>
      </p:pic>
      <p:sp>
        <p:nvSpPr>
          <p:cNvPr id="5" name="文本框 4">
            <a:extLst>
              <a:ext uri="{FF2B5EF4-FFF2-40B4-BE49-F238E27FC236}">
                <a16:creationId xmlns:a16="http://schemas.microsoft.com/office/drawing/2014/main" id="{F1505FA4-73B4-86CD-1C7D-F9472616B15C}"/>
              </a:ext>
            </a:extLst>
          </p:cNvPr>
          <p:cNvSpPr txBox="1"/>
          <p:nvPr/>
        </p:nvSpPr>
        <p:spPr>
          <a:xfrm>
            <a:off x="8463007" y="2396345"/>
            <a:ext cx="3303213" cy="2065309"/>
          </a:xfrm>
          <a:prstGeom prst="rect">
            <a:avLst/>
          </a:prstGeom>
          <a:solidFill>
            <a:srgbClr val="41B7CE"/>
          </a:solid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等线" panose="020F0502020204030204"/>
                <a:ea typeface="MS Mincho" panose="02020609040205080304" pitchFamily="49" charset="-128"/>
                <a:cs typeface="+mn-cs"/>
              </a:rPr>
              <a:t>This</a:t>
            </a:r>
            <a:r>
              <a:rPr kumimoji="0" lang="zh-CN" altLang="en-US" sz="1800" b="1" i="0" u="none" strike="noStrike" kern="1200" cap="none" spc="0" normalizeH="0" baseline="0" noProof="0" dirty="0">
                <a:ln>
                  <a:noFill/>
                </a:ln>
                <a:solidFill>
                  <a:prstClr val="white"/>
                </a:solidFill>
                <a:effectLst/>
                <a:uLnTx/>
                <a:uFillTx/>
                <a:latin typeface="等线" panose="020F0502020204030204"/>
                <a:ea typeface="MS Mincho" panose="02020609040205080304" pitchFamily="49" charset="-128"/>
                <a:cs typeface="+mn-cs"/>
              </a:rPr>
              <a:t> </a:t>
            </a:r>
            <a:r>
              <a:rPr kumimoji="0" lang="en-US" altLang="zh-CN" sz="1800" b="1" i="0" u="none" strike="noStrike" kern="1200" cap="none" spc="0" normalizeH="0" baseline="0" noProof="0" dirty="0">
                <a:ln>
                  <a:noFill/>
                </a:ln>
                <a:solidFill>
                  <a:prstClr val="white"/>
                </a:solidFill>
                <a:effectLst/>
                <a:uLnTx/>
                <a:uFillTx/>
                <a:latin typeface="等线" panose="020F0502020204030204"/>
                <a:ea typeface="MS Mincho" panose="02020609040205080304" pitchFamily="49" charset="-128"/>
                <a:cs typeface="+mn-cs"/>
              </a:rPr>
              <a:t>TDD has referred and cited from these two industrial standard which has broadly discussed with associations, companies and experts. </a:t>
            </a:r>
            <a:endParaRPr kumimoji="0" lang="zh-CN" altLang="en-US" sz="20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505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85200EB-7D8D-DD40-BD9E-4B606D50B376}"/>
              </a:ext>
            </a:extLst>
          </p:cNvPr>
          <p:cNvPicPr>
            <a:picLocks noChangeAspect="1"/>
          </p:cNvPicPr>
          <p:nvPr/>
        </p:nvPicPr>
        <p:blipFill rotWithShape="1">
          <a:blip r:embed="rId2"/>
          <a:srcRect t="3526"/>
          <a:stretch/>
        </p:blipFill>
        <p:spPr>
          <a:xfrm>
            <a:off x="669534" y="2977950"/>
            <a:ext cx="5315758" cy="1767330"/>
          </a:xfrm>
          <a:prstGeom prst="rect">
            <a:avLst/>
          </a:prstGeom>
        </p:spPr>
      </p:pic>
      <p:sp>
        <p:nvSpPr>
          <p:cNvPr id="4" name="文本框 3">
            <a:extLst>
              <a:ext uri="{FF2B5EF4-FFF2-40B4-BE49-F238E27FC236}">
                <a16:creationId xmlns:a16="http://schemas.microsoft.com/office/drawing/2014/main" id="{FB8DE5C9-F441-A392-259B-D384BA90BC6E}"/>
              </a:ext>
            </a:extLst>
          </p:cNvPr>
          <p:cNvSpPr txBox="1"/>
          <p:nvPr/>
        </p:nvSpPr>
        <p:spPr>
          <a:xfrm>
            <a:off x="762000" y="1657100"/>
            <a:ext cx="5029201" cy="664221"/>
          </a:xfrm>
          <a:prstGeom prst="rect">
            <a:avLst/>
          </a:prstGeom>
          <a:solidFill>
            <a:srgbClr val="41B7CE"/>
          </a:solidFill>
        </p:spPr>
        <p:txBody>
          <a:bodyPr wrap="square">
            <a:spAutoFit/>
          </a:bodyPr>
          <a:lstStyle/>
          <a:p>
            <a:pPr marL="0" marR="0" lvl="3" indent="0" algn="just" defTabSz="914400" rtl="0" eaLnBrk="1" fontAlgn="auto" latinLnBrk="0" hangingPunct="1">
              <a:lnSpc>
                <a:spcPct val="120000"/>
              </a:lnSpc>
              <a:spcBef>
                <a:spcPts val="600"/>
              </a:spcBef>
              <a:spcAft>
                <a:spcPts val="300"/>
              </a:spcAft>
              <a:buClrTx/>
              <a:buSzTx/>
              <a:buFontTx/>
              <a:buNone/>
              <a:tabLst>
                <a:tab pos="548640" algn="l"/>
              </a:tabLst>
              <a:defRPr/>
            </a:pPr>
            <a:r>
              <a:rPr kumimoji="0" lang="en-US" altLang="zh-CN" sz="1600" b="1" i="0" u="none" strike="noStrike" kern="1200" cap="none" spc="0" normalizeH="0" baseline="0" noProof="0" dirty="0">
                <a:ln>
                  <a:noFill/>
                </a:ln>
                <a:solidFill>
                  <a:prstClr val="white"/>
                </a:solidFill>
                <a:effectLst/>
                <a:uLnTx/>
                <a:uFillTx/>
                <a:latin typeface="等线" panose="020F0502020204030204"/>
                <a:ea typeface="MS Mincho" panose="02020609040205080304" pitchFamily="49" charset="-128"/>
                <a:cs typeface="+mn-cs"/>
              </a:rPr>
              <a:t>Nodule detection refers to positioning nodules based on radiological results. The indicators include:</a:t>
            </a:r>
            <a:r>
              <a:rPr kumimoji="0" lang="zh-CN" altLang="zh-CN" sz="1600" b="1" i="0" u="none" strike="noStrike" kern="1200" cap="none" spc="0" normalizeH="0" baseline="0" noProof="0" dirty="0">
                <a:ln>
                  <a:noFill/>
                </a:ln>
                <a:solidFill>
                  <a:prstClr val="white"/>
                </a:solidFill>
                <a:effectLst/>
                <a:uLnTx/>
                <a:uFillTx/>
                <a:latin typeface="等线" panose="020F0502020204030204"/>
                <a:ea typeface="MS Mincho" panose="02020609040205080304" pitchFamily="49" charset="-128"/>
                <a:cs typeface="+mn-cs"/>
              </a:rPr>
              <a:t> </a:t>
            </a:r>
            <a:endParaRPr kumimoji="0" lang="zh-CN" altLang="en-US" sz="1600" b="1" i="0" u="none" strike="noStrike" kern="1200" cap="none" spc="0" normalizeH="0" baseline="0" noProof="0" dirty="0">
              <a:ln>
                <a:noFill/>
              </a:ln>
              <a:solidFill>
                <a:prstClr val="white"/>
              </a:solidFill>
              <a:effectLst/>
              <a:uLnTx/>
              <a:uFillTx/>
              <a:latin typeface="等线" panose="020F0502020204030204"/>
              <a:ea typeface="MS Mincho" panose="02020609040205080304" pitchFamily="49" charset="-128"/>
              <a:cs typeface="+mn-cs"/>
            </a:endParaRPr>
          </a:p>
        </p:txBody>
      </p:sp>
      <p:pic>
        <p:nvPicPr>
          <p:cNvPr id="7" name="图片 6">
            <a:extLst>
              <a:ext uri="{FF2B5EF4-FFF2-40B4-BE49-F238E27FC236}">
                <a16:creationId xmlns:a16="http://schemas.microsoft.com/office/drawing/2014/main" id="{24576CE8-7F16-91D8-488F-23C1816F0766}"/>
              </a:ext>
            </a:extLst>
          </p:cNvPr>
          <p:cNvPicPr>
            <a:picLocks noChangeAspect="1"/>
          </p:cNvPicPr>
          <p:nvPr/>
        </p:nvPicPr>
        <p:blipFill>
          <a:blip r:embed="rId3"/>
          <a:stretch>
            <a:fillRect/>
          </a:stretch>
        </p:blipFill>
        <p:spPr>
          <a:xfrm>
            <a:off x="6539347" y="1655434"/>
            <a:ext cx="4221767" cy="4821970"/>
          </a:xfrm>
          <a:prstGeom prst="rect">
            <a:avLst/>
          </a:prstGeom>
        </p:spPr>
      </p:pic>
      <p:sp>
        <p:nvSpPr>
          <p:cNvPr id="9" name="文本框 8">
            <a:extLst>
              <a:ext uri="{FF2B5EF4-FFF2-40B4-BE49-F238E27FC236}">
                <a16:creationId xmlns:a16="http://schemas.microsoft.com/office/drawing/2014/main" id="{F4963765-689E-F7DA-ACA2-45CF6BA2CFCC}"/>
              </a:ext>
            </a:extLst>
          </p:cNvPr>
          <p:cNvSpPr txBox="1"/>
          <p:nvPr/>
        </p:nvSpPr>
        <p:spPr>
          <a:xfrm>
            <a:off x="6539347" y="992879"/>
            <a:ext cx="4093093" cy="664221"/>
          </a:xfrm>
          <a:prstGeom prst="rect">
            <a:avLst/>
          </a:prstGeom>
          <a:solidFill>
            <a:srgbClr val="41B7CE"/>
          </a:solidFill>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prstClr val="white"/>
                </a:solidFill>
                <a:effectLst/>
                <a:uLnTx/>
                <a:uFillTx/>
                <a:latin typeface="等线" panose="020F0502020204030204"/>
                <a:ea typeface="MS Mincho" panose="02020609040205080304" pitchFamily="49" charset="-128"/>
                <a:cs typeface="+mn-cs"/>
              </a:rPr>
              <a:t>Clinical Performance indicators by binary classification</a:t>
            </a:r>
            <a:r>
              <a:rPr kumimoji="0" lang="zh-CN" altLang="zh-CN"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 </a:t>
            </a: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a16="http://schemas.microsoft.com/office/drawing/2014/main" id="{94D39F7C-EFC9-F9F0-A1FF-3277446835D4}"/>
              </a:ext>
            </a:extLst>
          </p:cNvPr>
          <p:cNvSpPr/>
          <p:nvPr/>
        </p:nvSpPr>
        <p:spPr>
          <a:xfrm>
            <a:off x="762000" y="531214"/>
            <a:ext cx="45528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Primary Benchmarking Metrics </a:t>
            </a:r>
          </a:p>
        </p:txBody>
      </p:sp>
    </p:spTree>
    <p:extLst>
      <p:ext uri="{BB962C8B-B14F-4D97-AF65-F5344CB8AC3E}">
        <p14:creationId xmlns:p14="http://schemas.microsoft.com/office/powerpoint/2010/main" val="379510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BE55103-B4D1-0EE5-8A13-4BF3FB435D0D}"/>
              </a:ext>
            </a:extLst>
          </p:cNvPr>
          <p:cNvSpPr/>
          <p:nvPr/>
        </p:nvSpPr>
        <p:spPr>
          <a:xfrm>
            <a:off x="762000" y="1363691"/>
            <a:ext cx="9491609" cy="2065309"/>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In addition to the primary benchmarking metrics, other performance metrics relevant to the task at hand should be included as secondary benchmark metrics.</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742950" marR="0" lvl="1"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mn-cs"/>
              </a:rPr>
              <a:t>Robustness </a:t>
            </a:r>
          </a:p>
          <a:p>
            <a:pPr marL="742950" marR="0" lvl="1"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mn-cs"/>
              </a:rPr>
              <a:t>Reproducibility</a:t>
            </a:r>
          </a:p>
          <a:p>
            <a:pPr marL="742950" marR="0" lvl="1"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mn-cs"/>
              </a:rPr>
              <a:t>Generalization</a:t>
            </a:r>
          </a:p>
        </p:txBody>
      </p:sp>
      <p:sp>
        <p:nvSpPr>
          <p:cNvPr id="6" name="矩形 5">
            <a:extLst>
              <a:ext uri="{FF2B5EF4-FFF2-40B4-BE49-F238E27FC236}">
                <a16:creationId xmlns:a16="http://schemas.microsoft.com/office/drawing/2014/main" id="{66DC1478-7C5D-EFC8-D941-67D063154A7D}"/>
              </a:ext>
            </a:extLst>
          </p:cNvPr>
          <p:cNvSpPr/>
          <p:nvPr/>
        </p:nvSpPr>
        <p:spPr>
          <a:xfrm>
            <a:off x="762000" y="531214"/>
            <a:ext cx="107743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Secondary Benchmarking Metrics </a:t>
            </a:r>
            <a:endParaRPr kumimoji="1" lang="zh-CN" altLang="en-US"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34157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BE55103-B4D1-0EE5-8A13-4BF3FB435D0D}"/>
              </a:ext>
            </a:extLst>
          </p:cNvPr>
          <p:cNvSpPr/>
          <p:nvPr/>
        </p:nvSpPr>
        <p:spPr>
          <a:xfrm>
            <a:off x="762000" y="1472241"/>
            <a:ext cx="9460787" cy="735714"/>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mn-cs"/>
              </a:rPr>
              <a:t>Evaluate various factors</a:t>
            </a: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rgbClr val="41B7CE"/>
                </a:solidFill>
                <a:effectLst/>
                <a:uLnTx/>
                <a:uFillTx/>
                <a:latin typeface="等线" panose="020F0502020204030204"/>
                <a:ea typeface="等线" panose="02010600030101010101" pitchFamily="2" charset="-122"/>
                <a:cs typeface="+mn-cs"/>
              </a:rPr>
              <a:t>Obtain or simulate relevant data </a:t>
            </a:r>
          </a:p>
        </p:txBody>
      </p:sp>
      <p:sp>
        <p:nvSpPr>
          <p:cNvPr id="6" name="矩形 5">
            <a:extLst>
              <a:ext uri="{FF2B5EF4-FFF2-40B4-BE49-F238E27FC236}">
                <a16:creationId xmlns:a16="http://schemas.microsoft.com/office/drawing/2014/main" id="{66DC1478-7C5D-EFC8-D941-67D063154A7D}"/>
              </a:ext>
            </a:extLst>
          </p:cNvPr>
          <p:cNvSpPr/>
          <p:nvPr/>
        </p:nvSpPr>
        <p:spPr>
          <a:xfrm>
            <a:off x="762000" y="531214"/>
            <a:ext cx="946078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Robustness </a:t>
            </a:r>
          </a:p>
        </p:txBody>
      </p:sp>
      <p:sp>
        <p:nvSpPr>
          <p:cNvPr id="2" name="矩形 1">
            <a:extLst>
              <a:ext uri="{FF2B5EF4-FFF2-40B4-BE49-F238E27FC236}">
                <a16:creationId xmlns:a16="http://schemas.microsoft.com/office/drawing/2014/main" id="{5CCBB9D1-A85D-1B3E-65D5-D4AC5A940FA4}"/>
              </a:ext>
            </a:extLst>
          </p:cNvPr>
          <p:cNvSpPr/>
          <p:nvPr/>
        </p:nvSpPr>
        <p:spPr>
          <a:xfrm>
            <a:off x="762000" y="2269768"/>
            <a:ext cx="9339208" cy="1400512"/>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Adversarial testing for hardware changes</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Adversarial testing for software pre-processing</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Adversarial testing for spoofing attacks</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Stress test</a:t>
            </a:r>
          </a:p>
        </p:txBody>
      </p:sp>
    </p:spTree>
    <p:extLst>
      <p:ext uri="{BB962C8B-B14F-4D97-AF65-F5344CB8AC3E}">
        <p14:creationId xmlns:p14="http://schemas.microsoft.com/office/powerpoint/2010/main" val="14610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BE55103-B4D1-0EE5-8A13-4BF3FB435D0D}"/>
              </a:ext>
            </a:extLst>
          </p:cNvPr>
          <p:cNvSpPr/>
          <p:nvPr/>
        </p:nvSpPr>
        <p:spPr>
          <a:xfrm>
            <a:off x="762000" y="1379496"/>
            <a:ext cx="9450512" cy="4099007"/>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Stress testing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is to test the performance, reliability, stability, etc. of an algorithm model in the simulation of long-term extreme inputs or environments that may be encountered in practical applications. </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The selection of stress test samples can follow the following </a:t>
            </a:r>
            <a:r>
              <a:rPr kumimoji="0" lang="en-US" altLang="zh-CN" sz="1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principles</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p>
          <a:p>
            <a:pPr marL="457200" marR="0" lvl="1" indent="0" algn="just"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 images with older subjects;</a:t>
            </a:r>
          </a:p>
          <a:p>
            <a:pPr marL="457200" marR="0" lvl="1" indent="0" algn="just"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b) imaging of specific diseases;</a:t>
            </a:r>
          </a:p>
          <a:p>
            <a:pPr marL="457200" marR="0" lvl="1" indent="0" algn="just"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c) images with artifacts but meeting data quality requirements;</a:t>
            </a:r>
          </a:p>
          <a:p>
            <a:pPr marL="457200" marR="0" lvl="1" indent="0" algn="just"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d) the layer thickness of the image is extremely large or small;</a:t>
            </a:r>
          </a:p>
          <a:p>
            <a:pPr marL="457200" marR="0" lvl="1" indent="0" algn="just"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e) the image series contains a very large number of images;</a:t>
            </a:r>
          </a:p>
          <a:p>
            <a:pPr marL="457200" marR="0" lvl="1" indent="0" algn="just"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f) with implants (interfering items);</a:t>
            </a:r>
          </a:p>
          <a:p>
            <a:pPr marL="457200" marR="0" lvl="1" indent="0" algn="just"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g) with complications;</a:t>
            </a:r>
          </a:p>
          <a:p>
            <a:pPr marL="457200" marR="0" lvl="1" indent="0" algn="just" defTabSz="914400" rtl="0" eaLnBrk="1" fontAlgn="auto" latinLnBrk="0" hangingPunct="1">
              <a:lnSpc>
                <a:spcPct val="12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h) multiple, diffuse lesions.</a:t>
            </a:r>
          </a:p>
        </p:txBody>
      </p:sp>
      <p:sp>
        <p:nvSpPr>
          <p:cNvPr id="6" name="矩形 5">
            <a:extLst>
              <a:ext uri="{FF2B5EF4-FFF2-40B4-BE49-F238E27FC236}">
                <a16:creationId xmlns:a16="http://schemas.microsoft.com/office/drawing/2014/main" id="{66DC1478-7C5D-EFC8-D941-67D063154A7D}"/>
              </a:ext>
            </a:extLst>
          </p:cNvPr>
          <p:cNvSpPr/>
          <p:nvPr/>
        </p:nvSpPr>
        <p:spPr>
          <a:xfrm>
            <a:off x="762000" y="531214"/>
            <a:ext cx="107743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Stress Test</a:t>
            </a:r>
          </a:p>
        </p:txBody>
      </p:sp>
    </p:spTree>
    <p:extLst>
      <p:ext uri="{BB962C8B-B14F-4D97-AF65-F5344CB8AC3E}">
        <p14:creationId xmlns:p14="http://schemas.microsoft.com/office/powerpoint/2010/main" val="355281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BE55103-B4D1-0EE5-8A13-4BF3FB435D0D}"/>
              </a:ext>
            </a:extLst>
          </p:cNvPr>
          <p:cNvSpPr/>
          <p:nvPr/>
        </p:nvSpPr>
        <p:spPr>
          <a:xfrm>
            <a:off x="762000" y="1271441"/>
            <a:ext cx="9501883" cy="735714"/>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Testers should repeat the test on the same test set, and the number of tests should not be less than three times.</a:t>
            </a:r>
          </a:p>
        </p:txBody>
      </p:sp>
      <p:sp>
        <p:nvSpPr>
          <p:cNvPr id="6" name="矩形 5">
            <a:extLst>
              <a:ext uri="{FF2B5EF4-FFF2-40B4-BE49-F238E27FC236}">
                <a16:creationId xmlns:a16="http://schemas.microsoft.com/office/drawing/2014/main" id="{66DC1478-7C5D-EFC8-D941-67D063154A7D}"/>
              </a:ext>
            </a:extLst>
          </p:cNvPr>
          <p:cNvSpPr/>
          <p:nvPr/>
        </p:nvSpPr>
        <p:spPr>
          <a:xfrm>
            <a:off x="762000" y="531214"/>
            <a:ext cx="107743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Reproducibility</a:t>
            </a:r>
          </a:p>
        </p:txBody>
      </p:sp>
      <p:sp>
        <p:nvSpPr>
          <p:cNvPr id="2" name="矩形 1">
            <a:extLst>
              <a:ext uri="{FF2B5EF4-FFF2-40B4-BE49-F238E27FC236}">
                <a16:creationId xmlns:a16="http://schemas.microsoft.com/office/drawing/2014/main" id="{93543ACA-A139-E591-CAFE-95AD525D01DF}"/>
              </a:ext>
            </a:extLst>
          </p:cNvPr>
          <p:cNvSpPr/>
          <p:nvPr/>
        </p:nvSpPr>
        <p:spPr>
          <a:xfrm>
            <a:off x="792822" y="3746346"/>
            <a:ext cx="9471061" cy="1400512"/>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Generalization ability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refers to the ability of the algorithm to adapt to unfamiliar samples. </a:t>
            </a:r>
          </a:p>
          <a:p>
            <a:pPr marL="285750" marR="0" lvl="0" indent="-2857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742950" marR="0" lvl="1"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Analyze the differences between the training set and real-world samples</a:t>
            </a:r>
          </a:p>
          <a:p>
            <a:pPr marL="742950" marR="0" lvl="1"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Verify the generalization ability of the algorithm</a:t>
            </a:r>
          </a:p>
        </p:txBody>
      </p:sp>
      <p:sp>
        <p:nvSpPr>
          <p:cNvPr id="3" name="矩形 2">
            <a:extLst>
              <a:ext uri="{FF2B5EF4-FFF2-40B4-BE49-F238E27FC236}">
                <a16:creationId xmlns:a16="http://schemas.microsoft.com/office/drawing/2014/main" id="{DABBE488-601D-8E70-BAEB-20EB22EA3939}"/>
              </a:ext>
            </a:extLst>
          </p:cNvPr>
          <p:cNvSpPr/>
          <p:nvPr/>
        </p:nvSpPr>
        <p:spPr>
          <a:xfrm>
            <a:off x="762000" y="2996046"/>
            <a:ext cx="107743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gradFill>
                  <a:gsLst>
                    <a:gs pos="0">
                      <a:srgbClr val="41B7CE"/>
                    </a:gs>
                    <a:gs pos="100000">
                      <a:srgbClr val="177EB6"/>
                    </a:gs>
                  </a:gsLst>
                  <a:lin ang="0" scaled="1"/>
                </a:gradFill>
                <a:effectLst/>
                <a:uLnTx/>
                <a:uFillTx/>
                <a:latin typeface="等线" panose="020F0502020204030204"/>
                <a:ea typeface="等线" panose="02010600030101010101" pitchFamily="2" charset="-122"/>
                <a:cs typeface="Arial" panose="020B0604020202020204" pitchFamily="34" charset="0"/>
              </a:rPr>
              <a:t>Generalization</a:t>
            </a:r>
          </a:p>
        </p:txBody>
      </p:sp>
    </p:spTree>
    <p:extLst>
      <p:ext uri="{BB962C8B-B14F-4D97-AF65-F5344CB8AC3E}">
        <p14:creationId xmlns:p14="http://schemas.microsoft.com/office/powerpoint/2010/main" val="86016626"/>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P-000_PPT-Template-16x9 (1).pptx" id="{72FCC53A-509C-4EB6-959A-663D50647B4C}" vid="{5B430A4E-06E2-42FE-86AD-20A99DDD16B3}"/>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F5D993-A261-4457-A40B-6188B67A04FF}"/>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FGAI4H-P-000_PPT-Template-16x9 (1)</Template>
  <TotalTime>5</TotalTime>
  <Words>2115</Words>
  <Application>Microsoft Office PowerPoint</Application>
  <PresentationFormat>Widescreen</PresentationFormat>
  <Paragraphs>97</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等线</vt:lpstr>
      <vt:lpstr>等线 Light</vt:lpstr>
      <vt:lpstr>Arial</vt:lpstr>
      <vt:lpstr>Calibri</vt:lpstr>
      <vt:lpstr>Calibri Light</vt:lpstr>
      <vt:lpstr>Verdana</vt:lpstr>
      <vt:lpstr>Wingdings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(TG-DiagnosticCT)</dc:title>
  <dc:creator>TSB (HT)</dc:creator>
  <cp:lastModifiedBy>TSB (HT)</cp:lastModifiedBy>
  <cp:revision>2</cp:revision>
  <cp:lastPrinted>2019-04-04T08:49:31Z</cp:lastPrinted>
  <dcterms:created xsi:type="dcterms:W3CDTF">2022-09-21T08:16:41Z</dcterms:created>
  <dcterms:modified xsi:type="dcterms:W3CDTF">2022-09-21T08:21:59Z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