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56" r:id="rId6"/>
    <p:sldId id="257" r:id="rId7"/>
    <p:sldId id="262" r:id="rId8"/>
    <p:sldId id="260" r:id="rId9"/>
    <p:sldId id="261" r:id="rId10"/>
    <p:sldId id="263" r:id="rId11"/>
    <p:sldId id="259" r:id="rId12"/>
    <p:sldId id="258" r:id="rId13"/>
    <p:sldId id="264" r:id="rId14"/>
    <p:sldId id="265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02CF1-A325-41DF-9F22-25F5420DDFCE}" v="9" dt="2022-06-01T09:09:17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2" d="100"/>
          <a:sy n="82" d="100"/>
        </p:scale>
        <p:origin x="1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C7C02CF1-A325-41DF-9F22-25F5420DDFCE}"/>
    <pc:docChg chg="custSel modSld">
      <pc:chgData name="Dabiri, Ayda" userId="b37f3988-c176-4be8-807a-107e80ddceeb" providerId="ADAL" clId="{C7C02CF1-A325-41DF-9F22-25F5420DDFCE}" dt="2022-06-01T09:09:13.493" v="146" actId="1076"/>
      <pc:docMkLst>
        <pc:docMk/>
      </pc:docMkLst>
      <pc:sldChg chg="modSp">
        <pc:chgData name="Dabiri, Ayda" userId="b37f3988-c176-4be8-807a-107e80ddceeb" providerId="ADAL" clId="{C7C02CF1-A325-41DF-9F22-25F5420DDFCE}" dt="2022-06-01T09:09:13.493" v="146" actId="1076"/>
        <pc:sldMkLst>
          <pc:docMk/>
          <pc:sldMk cId="2383934936" sldId="256"/>
        </pc:sldMkLst>
        <pc:spChg chg="mod">
          <ac:chgData name="Dabiri, Ayda" userId="b37f3988-c176-4be8-807a-107e80ddceeb" providerId="ADAL" clId="{C7C02CF1-A325-41DF-9F22-25F5420DDFCE}" dt="2022-06-01T09:07:17.496" v="3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C7C02CF1-A325-41DF-9F22-25F5420DDFCE}" dt="2022-06-01T09:09:13.493" v="146" actId="1076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</pc:docChg>
  </pc:docChgLst>
  <pc:docChgLst>
    <pc:chgData name="Campos, Simao" userId="a1bf0726-548b-4db8-a746-2e19b5e24da4" providerId="ADAL" clId="{3B8B7C98-8EDC-4EB8-AB22-619DE073BAF5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A710B-9B3B-437A-9DBB-A87D9D5202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3DFB40-337A-48B7-8567-1703FD4656BC}">
      <dgm:prSet/>
      <dgm:spPr/>
      <dgm:t>
        <a:bodyPr/>
        <a:lstStyle/>
        <a:p>
          <a:r>
            <a:rPr lang="en-US"/>
            <a:t>Bringing ML to the </a:t>
          </a:r>
          <a:r>
            <a:rPr lang="en-US" b="1"/>
            <a:t>bedside</a:t>
          </a:r>
          <a:endParaRPr lang="en-US"/>
        </a:p>
      </dgm:t>
    </dgm:pt>
    <dgm:pt modelId="{949AC671-0589-4287-BDE7-2078BCF6C33A}" type="parTrans" cxnId="{EB137D27-636C-4907-B12B-9F461AFE76D8}">
      <dgm:prSet/>
      <dgm:spPr/>
      <dgm:t>
        <a:bodyPr/>
        <a:lstStyle/>
        <a:p>
          <a:endParaRPr lang="en-US"/>
        </a:p>
      </dgm:t>
    </dgm:pt>
    <dgm:pt modelId="{B962F588-E898-4353-9016-737BF3E75B16}" type="sibTrans" cxnId="{EB137D27-636C-4907-B12B-9F461AFE76D8}">
      <dgm:prSet/>
      <dgm:spPr/>
      <dgm:t>
        <a:bodyPr/>
        <a:lstStyle/>
        <a:p>
          <a:endParaRPr lang="en-US"/>
        </a:p>
      </dgm:t>
    </dgm:pt>
    <dgm:pt modelId="{37C081E8-D5C9-4A1C-A38D-473B06331D33}">
      <dgm:prSet/>
      <dgm:spPr/>
      <dgm:t>
        <a:bodyPr/>
        <a:lstStyle/>
        <a:p>
          <a:r>
            <a:rPr lang="en-US"/>
            <a:t>The gift from yesterday – Medical data as </a:t>
          </a:r>
          <a:r>
            <a:rPr lang="en-US" b="1"/>
            <a:t>public good </a:t>
          </a:r>
          <a:endParaRPr lang="en-US"/>
        </a:p>
      </dgm:t>
    </dgm:pt>
    <dgm:pt modelId="{DC7A3201-3A33-4820-85B7-FA55C61B4692}" type="parTrans" cxnId="{10B4D570-E578-4DAE-B834-9F531D62E79C}">
      <dgm:prSet/>
      <dgm:spPr/>
      <dgm:t>
        <a:bodyPr/>
        <a:lstStyle/>
        <a:p>
          <a:endParaRPr lang="en-US"/>
        </a:p>
      </dgm:t>
    </dgm:pt>
    <dgm:pt modelId="{337BF808-BC0D-44D4-99E8-AF0606EB970D}" type="sibTrans" cxnId="{10B4D570-E578-4DAE-B834-9F531D62E79C}">
      <dgm:prSet/>
      <dgm:spPr/>
      <dgm:t>
        <a:bodyPr/>
        <a:lstStyle/>
        <a:p>
          <a:endParaRPr lang="en-US"/>
        </a:p>
      </dgm:t>
    </dgm:pt>
    <dgm:pt modelId="{D0669EC0-5991-4035-8EF6-1DF0DEA2F11C}">
      <dgm:prSet/>
      <dgm:spPr/>
      <dgm:t>
        <a:bodyPr/>
        <a:lstStyle/>
        <a:p>
          <a:r>
            <a:rPr lang="en-US"/>
            <a:t>Beyond </a:t>
          </a:r>
          <a:r>
            <a:rPr lang="en-US" b="1"/>
            <a:t>bias</a:t>
          </a:r>
          <a:r>
            <a:rPr lang="en-US"/>
            <a:t> – </a:t>
          </a:r>
          <a:r>
            <a:rPr lang="en-US" b="1"/>
            <a:t>Algorithmic unfairness</a:t>
          </a:r>
          <a:r>
            <a:rPr lang="en-US"/>
            <a:t>, infrastructure, genealogies of data</a:t>
          </a:r>
        </a:p>
      </dgm:t>
    </dgm:pt>
    <dgm:pt modelId="{7CF86B15-F1C5-478C-9238-583DF0500773}" type="parTrans" cxnId="{74D1F922-6854-44A9-853D-CFAB082D95E2}">
      <dgm:prSet/>
      <dgm:spPr/>
      <dgm:t>
        <a:bodyPr/>
        <a:lstStyle/>
        <a:p>
          <a:endParaRPr lang="en-US"/>
        </a:p>
      </dgm:t>
    </dgm:pt>
    <dgm:pt modelId="{19A19117-C980-421E-BAC5-47DE0C12E753}" type="sibTrans" cxnId="{74D1F922-6854-44A9-853D-CFAB082D95E2}">
      <dgm:prSet/>
      <dgm:spPr/>
      <dgm:t>
        <a:bodyPr/>
        <a:lstStyle/>
        <a:p>
          <a:endParaRPr lang="en-US"/>
        </a:p>
      </dgm:t>
    </dgm:pt>
    <dgm:pt modelId="{A75D91AA-B751-4877-A17E-70A114B2D1E4}">
      <dgm:prSet/>
      <dgm:spPr/>
      <dgm:t>
        <a:bodyPr/>
        <a:lstStyle/>
        <a:p>
          <a:r>
            <a:rPr lang="en-US" b="1"/>
            <a:t>Refusing AI contact</a:t>
          </a:r>
          <a:r>
            <a:rPr lang="en-US"/>
            <a:t>: Autism, Algorithms and the Dangers of ‘Technopsyence’</a:t>
          </a:r>
        </a:p>
      </dgm:t>
    </dgm:pt>
    <dgm:pt modelId="{9FB6ACDD-F6F4-4F22-B80B-BAF044B709EB}" type="parTrans" cxnId="{68BC3687-79A8-4747-AF83-3632E09E03D7}">
      <dgm:prSet/>
      <dgm:spPr/>
      <dgm:t>
        <a:bodyPr/>
        <a:lstStyle/>
        <a:p>
          <a:endParaRPr lang="en-US"/>
        </a:p>
      </dgm:t>
    </dgm:pt>
    <dgm:pt modelId="{D132CBE2-D092-49BE-B753-29556BFD401F}" type="sibTrans" cxnId="{68BC3687-79A8-4747-AF83-3632E09E03D7}">
      <dgm:prSet/>
      <dgm:spPr/>
      <dgm:t>
        <a:bodyPr/>
        <a:lstStyle/>
        <a:p>
          <a:endParaRPr lang="en-US"/>
        </a:p>
      </dgm:t>
    </dgm:pt>
    <dgm:pt modelId="{B26187E6-355A-4CD1-B35D-466C7B4FBB42}">
      <dgm:prSet/>
      <dgm:spPr/>
      <dgm:t>
        <a:bodyPr/>
        <a:lstStyle/>
        <a:p>
          <a:r>
            <a:rPr lang="en-US"/>
            <a:t>AI-enabled public health from a </a:t>
          </a:r>
          <a:r>
            <a:rPr lang="en-US" b="1"/>
            <a:t>marginalized perspective</a:t>
          </a:r>
          <a:endParaRPr lang="en-US"/>
        </a:p>
      </dgm:t>
    </dgm:pt>
    <dgm:pt modelId="{3CD5BDC1-7D8F-4971-8DD8-2CDA13A8CD0E}" type="parTrans" cxnId="{3990947F-11C5-4AFC-8E95-E2E34DD80EF4}">
      <dgm:prSet/>
      <dgm:spPr/>
      <dgm:t>
        <a:bodyPr/>
        <a:lstStyle/>
        <a:p>
          <a:endParaRPr lang="en-US"/>
        </a:p>
      </dgm:t>
    </dgm:pt>
    <dgm:pt modelId="{F3866A88-7AC4-45D3-A8E7-06D724CAB888}" type="sibTrans" cxnId="{3990947F-11C5-4AFC-8E95-E2E34DD80EF4}">
      <dgm:prSet/>
      <dgm:spPr/>
      <dgm:t>
        <a:bodyPr/>
        <a:lstStyle/>
        <a:p>
          <a:endParaRPr lang="en-US"/>
        </a:p>
      </dgm:t>
    </dgm:pt>
    <dgm:pt modelId="{A16E6B11-F586-4410-8D2B-E4E41BCC21FF}">
      <dgm:prSet/>
      <dgm:spPr/>
      <dgm:t>
        <a:bodyPr/>
        <a:lstStyle/>
        <a:p>
          <a:r>
            <a:rPr lang="en-US" b="1"/>
            <a:t>Ethics</a:t>
          </a:r>
          <a:r>
            <a:rPr lang="en-US"/>
            <a:t> in AI for Health: The quest for global governance</a:t>
          </a:r>
        </a:p>
      </dgm:t>
    </dgm:pt>
    <dgm:pt modelId="{7DADDDF8-69DC-409E-B2C6-7341AD429F4F}" type="parTrans" cxnId="{E3922243-7A93-4779-A461-FA49BE7DC545}">
      <dgm:prSet/>
      <dgm:spPr/>
      <dgm:t>
        <a:bodyPr/>
        <a:lstStyle/>
        <a:p>
          <a:endParaRPr lang="en-US"/>
        </a:p>
      </dgm:t>
    </dgm:pt>
    <dgm:pt modelId="{0FC5AC15-BE9B-4B10-B8F8-0CA612321774}" type="sibTrans" cxnId="{E3922243-7A93-4779-A461-FA49BE7DC545}">
      <dgm:prSet/>
      <dgm:spPr/>
      <dgm:t>
        <a:bodyPr/>
        <a:lstStyle/>
        <a:p>
          <a:endParaRPr lang="en-US"/>
        </a:p>
      </dgm:t>
    </dgm:pt>
    <dgm:pt modelId="{EFE1A135-1FFE-4EA9-B860-A6248C38CA64}">
      <dgm:prSet/>
      <dgm:spPr/>
      <dgm:t>
        <a:bodyPr/>
        <a:lstStyle/>
        <a:p>
          <a:r>
            <a:rPr lang="en-US"/>
            <a:t>Making Neural Nets </a:t>
          </a:r>
          <a:r>
            <a:rPr lang="en-US" b="1"/>
            <a:t>uncool</a:t>
          </a:r>
          <a:r>
            <a:rPr lang="en-US"/>
            <a:t> again</a:t>
          </a:r>
        </a:p>
      </dgm:t>
    </dgm:pt>
    <dgm:pt modelId="{DEA4FBF7-9A30-4AE6-9F5D-E273C2063F68}" type="parTrans" cxnId="{F92649CC-DA5A-4576-BD98-DC4F442A90E2}">
      <dgm:prSet/>
      <dgm:spPr/>
      <dgm:t>
        <a:bodyPr/>
        <a:lstStyle/>
        <a:p>
          <a:endParaRPr lang="en-US"/>
        </a:p>
      </dgm:t>
    </dgm:pt>
    <dgm:pt modelId="{955E5125-7907-4822-8C77-7C35C00C7280}" type="sibTrans" cxnId="{F92649CC-DA5A-4576-BD98-DC4F442A90E2}">
      <dgm:prSet/>
      <dgm:spPr/>
      <dgm:t>
        <a:bodyPr/>
        <a:lstStyle/>
        <a:p>
          <a:endParaRPr lang="en-US"/>
        </a:p>
      </dgm:t>
    </dgm:pt>
    <dgm:pt modelId="{0C780E6E-F5E8-4BA9-BCC3-8907C14C117F}">
      <dgm:prSet/>
      <dgm:spPr/>
      <dgm:t>
        <a:bodyPr/>
        <a:lstStyle/>
        <a:p>
          <a:r>
            <a:rPr lang="en-US"/>
            <a:t>…</a:t>
          </a:r>
        </a:p>
      </dgm:t>
    </dgm:pt>
    <dgm:pt modelId="{7460D9DB-07B2-4631-8DC8-25926CECB806}" type="parTrans" cxnId="{3E879A15-E7D1-4329-910F-7F4446E34B7A}">
      <dgm:prSet/>
      <dgm:spPr/>
      <dgm:t>
        <a:bodyPr/>
        <a:lstStyle/>
        <a:p>
          <a:endParaRPr lang="en-US"/>
        </a:p>
      </dgm:t>
    </dgm:pt>
    <dgm:pt modelId="{4C23102D-95FB-44F0-AAE2-736F1B4EB2A8}" type="sibTrans" cxnId="{3E879A15-E7D1-4329-910F-7F4446E34B7A}">
      <dgm:prSet/>
      <dgm:spPr/>
      <dgm:t>
        <a:bodyPr/>
        <a:lstStyle/>
        <a:p>
          <a:endParaRPr lang="en-US"/>
        </a:p>
      </dgm:t>
    </dgm:pt>
    <dgm:pt modelId="{CF2C9F41-3505-9643-9552-0243EBD3E77E}" type="pres">
      <dgm:prSet presAssocID="{C5AA710B-9B3B-437A-9DBB-A87D9D5202D5}" presName="vert0" presStyleCnt="0">
        <dgm:presLayoutVars>
          <dgm:dir/>
          <dgm:animOne val="branch"/>
          <dgm:animLvl val="lvl"/>
        </dgm:presLayoutVars>
      </dgm:prSet>
      <dgm:spPr/>
    </dgm:pt>
    <dgm:pt modelId="{1FD7090E-BE19-244E-9469-F9683F34F18F}" type="pres">
      <dgm:prSet presAssocID="{753DFB40-337A-48B7-8567-1703FD4656BC}" presName="thickLine" presStyleLbl="alignNode1" presStyleIdx="0" presStyleCnt="8"/>
      <dgm:spPr/>
    </dgm:pt>
    <dgm:pt modelId="{9EF25A14-749F-5542-91AC-913830DD4F67}" type="pres">
      <dgm:prSet presAssocID="{753DFB40-337A-48B7-8567-1703FD4656BC}" presName="horz1" presStyleCnt="0"/>
      <dgm:spPr/>
    </dgm:pt>
    <dgm:pt modelId="{83FA5DEC-DDFB-E14C-9861-C43F93AE2BBB}" type="pres">
      <dgm:prSet presAssocID="{753DFB40-337A-48B7-8567-1703FD4656BC}" presName="tx1" presStyleLbl="revTx" presStyleIdx="0" presStyleCnt="8"/>
      <dgm:spPr/>
    </dgm:pt>
    <dgm:pt modelId="{D0A697D2-69CB-634D-8805-F6C9714E432F}" type="pres">
      <dgm:prSet presAssocID="{753DFB40-337A-48B7-8567-1703FD4656BC}" presName="vert1" presStyleCnt="0"/>
      <dgm:spPr/>
    </dgm:pt>
    <dgm:pt modelId="{0A2753B6-7367-B443-9287-E6339AC7637D}" type="pres">
      <dgm:prSet presAssocID="{37C081E8-D5C9-4A1C-A38D-473B06331D33}" presName="thickLine" presStyleLbl="alignNode1" presStyleIdx="1" presStyleCnt="8"/>
      <dgm:spPr/>
    </dgm:pt>
    <dgm:pt modelId="{C91157BB-CCF9-1241-9B11-507AC9BEFD65}" type="pres">
      <dgm:prSet presAssocID="{37C081E8-D5C9-4A1C-A38D-473B06331D33}" presName="horz1" presStyleCnt="0"/>
      <dgm:spPr/>
    </dgm:pt>
    <dgm:pt modelId="{9DB125B8-E07C-4440-B2BA-1DAE0F22B0C2}" type="pres">
      <dgm:prSet presAssocID="{37C081E8-D5C9-4A1C-A38D-473B06331D33}" presName="tx1" presStyleLbl="revTx" presStyleIdx="1" presStyleCnt="8"/>
      <dgm:spPr/>
    </dgm:pt>
    <dgm:pt modelId="{6E40DA92-DAA8-5246-BB91-0B25CFF4BF33}" type="pres">
      <dgm:prSet presAssocID="{37C081E8-D5C9-4A1C-A38D-473B06331D33}" presName="vert1" presStyleCnt="0"/>
      <dgm:spPr/>
    </dgm:pt>
    <dgm:pt modelId="{E5817202-2040-BB45-843D-ECFBBFCEC386}" type="pres">
      <dgm:prSet presAssocID="{D0669EC0-5991-4035-8EF6-1DF0DEA2F11C}" presName="thickLine" presStyleLbl="alignNode1" presStyleIdx="2" presStyleCnt="8"/>
      <dgm:spPr/>
    </dgm:pt>
    <dgm:pt modelId="{16513BBA-E842-E748-B61E-C5B699C10254}" type="pres">
      <dgm:prSet presAssocID="{D0669EC0-5991-4035-8EF6-1DF0DEA2F11C}" presName="horz1" presStyleCnt="0"/>
      <dgm:spPr/>
    </dgm:pt>
    <dgm:pt modelId="{5132B431-5DA3-894C-B97F-59716630C335}" type="pres">
      <dgm:prSet presAssocID="{D0669EC0-5991-4035-8EF6-1DF0DEA2F11C}" presName="tx1" presStyleLbl="revTx" presStyleIdx="2" presStyleCnt="8"/>
      <dgm:spPr/>
    </dgm:pt>
    <dgm:pt modelId="{23338243-BD90-E241-A4CA-094B0C75033E}" type="pres">
      <dgm:prSet presAssocID="{D0669EC0-5991-4035-8EF6-1DF0DEA2F11C}" presName="vert1" presStyleCnt="0"/>
      <dgm:spPr/>
    </dgm:pt>
    <dgm:pt modelId="{80E3C721-81BF-E34E-9F32-CD15248E26FD}" type="pres">
      <dgm:prSet presAssocID="{A75D91AA-B751-4877-A17E-70A114B2D1E4}" presName="thickLine" presStyleLbl="alignNode1" presStyleIdx="3" presStyleCnt="8"/>
      <dgm:spPr/>
    </dgm:pt>
    <dgm:pt modelId="{02B470F6-13D9-1F47-BFA3-96332DF1ECB8}" type="pres">
      <dgm:prSet presAssocID="{A75D91AA-B751-4877-A17E-70A114B2D1E4}" presName="horz1" presStyleCnt="0"/>
      <dgm:spPr/>
    </dgm:pt>
    <dgm:pt modelId="{5A2308D7-79AC-CF42-8C6B-D036A50747BD}" type="pres">
      <dgm:prSet presAssocID="{A75D91AA-B751-4877-A17E-70A114B2D1E4}" presName="tx1" presStyleLbl="revTx" presStyleIdx="3" presStyleCnt="8"/>
      <dgm:spPr/>
    </dgm:pt>
    <dgm:pt modelId="{E51126CC-D73A-0346-9219-181F380D0EB0}" type="pres">
      <dgm:prSet presAssocID="{A75D91AA-B751-4877-A17E-70A114B2D1E4}" presName="vert1" presStyleCnt="0"/>
      <dgm:spPr/>
    </dgm:pt>
    <dgm:pt modelId="{27FE254D-6022-D24F-8502-5B454E100472}" type="pres">
      <dgm:prSet presAssocID="{B26187E6-355A-4CD1-B35D-466C7B4FBB42}" presName="thickLine" presStyleLbl="alignNode1" presStyleIdx="4" presStyleCnt="8"/>
      <dgm:spPr/>
    </dgm:pt>
    <dgm:pt modelId="{CAE765D2-62D9-7845-9A45-52417633DDC4}" type="pres">
      <dgm:prSet presAssocID="{B26187E6-355A-4CD1-B35D-466C7B4FBB42}" presName="horz1" presStyleCnt="0"/>
      <dgm:spPr/>
    </dgm:pt>
    <dgm:pt modelId="{A634A537-B85E-6C44-A6F1-75D1BBC9C5B3}" type="pres">
      <dgm:prSet presAssocID="{B26187E6-355A-4CD1-B35D-466C7B4FBB42}" presName="tx1" presStyleLbl="revTx" presStyleIdx="4" presStyleCnt="8"/>
      <dgm:spPr/>
    </dgm:pt>
    <dgm:pt modelId="{0790619B-BC32-B74A-B410-8E3A7594DCF3}" type="pres">
      <dgm:prSet presAssocID="{B26187E6-355A-4CD1-B35D-466C7B4FBB42}" presName="vert1" presStyleCnt="0"/>
      <dgm:spPr/>
    </dgm:pt>
    <dgm:pt modelId="{8CA18B5C-1B7F-3D40-857C-8159AB350061}" type="pres">
      <dgm:prSet presAssocID="{A16E6B11-F586-4410-8D2B-E4E41BCC21FF}" presName="thickLine" presStyleLbl="alignNode1" presStyleIdx="5" presStyleCnt="8"/>
      <dgm:spPr/>
    </dgm:pt>
    <dgm:pt modelId="{89D779EA-8B41-F544-B8E6-FBB644543940}" type="pres">
      <dgm:prSet presAssocID="{A16E6B11-F586-4410-8D2B-E4E41BCC21FF}" presName="horz1" presStyleCnt="0"/>
      <dgm:spPr/>
    </dgm:pt>
    <dgm:pt modelId="{0E5A465F-AAF6-B74C-9B57-9CE50AEBE975}" type="pres">
      <dgm:prSet presAssocID="{A16E6B11-F586-4410-8D2B-E4E41BCC21FF}" presName="tx1" presStyleLbl="revTx" presStyleIdx="5" presStyleCnt="8"/>
      <dgm:spPr/>
    </dgm:pt>
    <dgm:pt modelId="{E471D708-17AE-FB4E-8D0F-3879E4854CC0}" type="pres">
      <dgm:prSet presAssocID="{A16E6B11-F586-4410-8D2B-E4E41BCC21FF}" presName="vert1" presStyleCnt="0"/>
      <dgm:spPr/>
    </dgm:pt>
    <dgm:pt modelId="{04123C0A-5484-D44D-8B00-40A56989FAB4}" type="pres">
      <dgm:prSet presAssocID="{EFE1A135-1FFE-4EA9-B860-A6248C38CA64}" presName="thickLine" presStyleLbl="alignNode1" presStyleIdx="6" presStyleCnt="8"/>
      <dgm:spPr/>
    </dgm:pt>
    <dgm:pt modelId="{90E3E5DB-665E-DA43-82BF-4C8D6D27A516}" type="pres">
      <dgm:prSet presAssocID="{EFE1A135-1FFE-4EA9-B860-A6248C38CA64}" presName="horz1" presStyleCnt="0"/>
      <dgm:spPr/>
    </dgm:pt>
    <dgm:pt modelId="{65E66C2D-8843-9F49-9CC3-F0DBA3A09DCD}" type="pres">
      <dgm:prSet presAssocID="{EFE1A135-1FFE-4EA9-B860-A6248C38CA64}" presName="tx1" presStyleLbl="revTx" presStyleIdx="6" presStyleCnt="8"/>
      <dgm:spPr/>
    </dgm:pt>
    <dgm:pt modelId="{8284ED0F-6641-BE40-B119-D482F14C4A09}" type="pres">
      <dgm:prSet presAssocID="{EFE1A135-1FFE-4EA9-B860-A6248C38CA64}" presName="vert1" presStyleCnt="0"/>
      <dgm:spPr/>
    </dgm:pt>
    <dgm:pt modelId="{3EE3F3BC-FADE-AD4F-9FC6-E7D891A8EFA3}" type="pres">
      <dgm:prSet presAssocID="{0C780E6E-F5E8-4BA9-BCC3-8907C14C117F}" presName="thickLine" presStyleLbl="alignNode1" presStyleIdx="7" presStyleCnt="8"/>
      <dgm:spPr/>
    </dgm:pt>
    <dgm:pt modelId="{255DF5EE-1263-6F45-ACEA-344B0B330DD2}" type="pres">
      <dgm:prSet presAssocID="{0C780E6E-F5E8-4BA9-BCC3-8907C14C117F}" presName="horz1" presStyleCnt="0"/>
      <dgm:spPr/>
    </dgm:pt>
    <dgm:pt modelId="{ADBFEB2C-60C1-4343-9CD4-075983C9444B}" type="pres">
      <dgm:prSet presAssocID="{0C780E6E-F5E8-4BA9-BCC3-8907C14C117F}" presName="tx1" presStyleLbl="revTx" presStyleIdx="7" presStyleCnt="8"/>
      <dgm:spPr/>
    </dgm:pt>
    <dgm:pt modelId="{BD5FA743-EDD0-AB44-9157-927373E6F987}" type="pres">
      <dgm:prSet presAssocID="{0C780E6E-F5E8-4BA9-BCC3-8907C14C117F}" presName="vert1" presStyleCnt="0"/>
      <dgm:spPr/>
    </dgm:pt>
  </dgm:ptLst>
  <dgm:cxnLst>
    <dgm:cxn modelId="{164A080F-F3B5-0D41-BAE4-282B8301022D}" type="presOf" srcId="{EFE1A135-1FFE-4EA9-B860-A6248C38CA64}" destId="{65E66C2D-8843-9F49-9CC3-F0DBA3A09DCD}" srcOrd="0" destOrd="0" presId="urn:microsoft.com/office/officeart/2008/layout/LinedList"/>
    <dgm:cxn modelId="{3E879A15-E7D1-4329-910F-7F4446E34B7A}" srcId="{C5AA710B-9B3B-437A-9DBB-A87D9D5202D5}" destId="{0C780E6E-F5E8-4BA9-BCC3-8907C14C117F}" srcOrd="7" destOrd="0" parTransId="{7460D9DB-07B2-4631-8DC8-25926CECB806}" sibTransId="{4C23102D-95FB-44F0-AAE2-736F1B4EB2A8}"/>
    <dgm:cxn modelId="{74D1F922-6854-44A9-853D-CFAB082D95E2}" srcId="{C5AA710B-9B3B-437A-9DBB-A87D9D5202D5}" destId="{D0669EC0-5991-4035-8EF6-1DF0DEA2F11C}" srcOrd="2" destOrd="0" parTransId="{7CF86B15-F1C5-478C-9238-583DF0500773}" sibTransId="{19A19117-C980-421E-BAC5-47DE0C12E753}"/>
    <dgm:cxn modelId="{EB137D27-636C-4907-B12B-9F461AFE76D8}" srcId="{C5AA710B-9B3B-437A-9DBB-A87D9D5202D5}" destId="{753DFB40-337A-48B7-8567-1703FD4656BC}" srcOrd="0" destOrd="0" parTransId="{949AC671-0589-4287-BDE7-2078BCF6C33A}" sibTransId="{B962F588-E898-4353-9016-737BF3E75B16}"/>
    <dgm:cxn modelId="{0891545F-28D3-DE46-AF6B-93A046732AA3}" type="presOf" srcId="{0C780E6E-F5E8-4BA9-BCC3-8907C14C117F}" destId="{ADBFEB2C-60C1-4343-9CD4-075983C9444B}" srcOrd="0" destOrd="0" presId="urn:microsoft.com/office/officeart/2008/layout/LinedList"/>
    <dgm:cxn modelId="{E3922243-7A93-4779-A461-FA49BE7DC545}" srcId="{C5AA710B-9B3B-437A-9DBB-A87D9D5202D5}" destId="{A16E6B11-F586-4410-8D2B-E4E41BCC21FF}" srcOrd="5" destOrd="0" parTransId="{7DADDDF8-69DC-409E-B2C6-7341AD429F4F}" sibTransId="{0FC5AC15-BE9B-4B10-B8F8-0CA612321774}"/>
    <dgm:cxn modelId="{10B4D570-E578-4DAE-B834-9F531D62E79C}" srcId="{C5AA710B-9B3B-437A-9DBB-A87D9D5202D5}" destId="{37C081E8-D5C9-4A1C-A38D-473B06331D33}" srcOrd="1" destOrd="0" parTransId="{DC7A3201-3A33-4820-85B7-FA55C61B4692}" sibTransId="{337BF808-BC0D-44D4-99E8-AF0606EB970D}"/>
    <dgm:cxn modelId="{215FAB75-C611-914C-BB38-D40B17F26787}" type="presOf" srcId="{C5AA710B-9B3B-437A-9DBB-A87D9D5202D5}" destId="{CF2C9F41-3505-9643-9552-0243EBD3E77E}" srcOrd="0" destOrd="0" presId="urn:microsoft.com/office/officeart/2008/layout/LinedList"/>
    <dgm:cxn modelId="{3990947F-11C5-4AFC-8E95-E2E34DD80EF4}" srcId="{C5AA710B-9B3B-437A-9DBB-A87D9D5202D5}" destId="{B26187E6-355A-4CD1-B35D-466C7B4FBB42}" srcOrd="4" destOrd="0" parTransId="{3CD5BDC1-7D8F-4971-8DD8-2CDA13A8CD0E}" sibTransId="{F3866A88-7AC4-45D3-A8E7-06D724CAB888}"/>
    <dgm:cxn modelId="{68BC3687-79A8-4747-AF83-3632E09E03D7}" srcId="{C5AA710B-9B3B-437A-9DBB-A87D9D5202D5}" destId="{A75D91AA-B751-4877-A17E-70A114B2D1E4}" srcOrd="3" destOrd="0" parTransId="{9FB6ACDD-F6F4-4F22-B80B-BAF044B709EB}" sibTransId="{D132CBE2-D092-49BE-B753-29556BFD401F}"/>
    <dgm:cxn modelId="{A380B598-3390-3241-B904-78ED303DE3FE}" type="presOf" srcId="{A16E6B11-F586-4410-8D2B-E4E41BCC21FF}" destId="{0E5A465F-AAF6-B74C-9B57-9CE50AEBE975}" srcOrd="0" destOrd="0" presId="urn:microsoft.com/office/officeart/2008/layout/LinedList"/>
    <dgm:cxn modelId="{19BEE8AF-ED39-5C42-AE17-2AA4D4A7705A}" type="presOf" srcId="{753DFB40-337A-48B7-8567-1703FD4656BC}" destId="{83FA5DEC-DDFB-E14C-9861-C43F93AE2BBB}" srcOrd="0" destOrd="0" presId="urn:microsoft.com/office/officeart/2008/layout/LinedList"/>
    <dgm:cxn modelId="{C89C30BC-0145-8A4F-BC5E-3CF6104E6898}" type="presOf" srcId="{D0669EC0-5991-4035-8EF6-1DF0DEA2F11C}" destId="{5132B431-5DA3-894C-B97F-59716630C335}" srcOrd="0" destOrd="0" presId="urn:microsoft.com/office/officeart/2008/layout/LinedList"/>
    <dgm:cxn modelId="{F92649CC-DA5A-4576-BD98-DC4F442A90E2}" srcId="{C5AA710B-9B3B-437A-9DBB-A87D9D5202D5}" destId="{EFE1A135-1FFE-4EA9-B860-A6248C38CA64}" srcOrd="6" destOrd="0" parTransId="{DEA4FBF7-9A30-4AE6-9F5D-E273C2063F68}" sibTransId="{955E5125-7907-4822-8C77-7C35C00C7280}"/>
    <dgm:cxn modelId="{EF5858DE-7767-0945-AD33-92516FDC74C3}" type="presOf" srcId="{B26187E6-355A-4CD1-B35D-466C7B4FBB42}" destId="{A634A537-B85E-6C44-A6F1-75D1BBC9C5B3}" srcOrd="0" destOrd="0" presId="urn:microsoft.com/office/officeart/2008/layout/LinedList"/>
    <dgm:cxn modelId="{7AFFD6DE-5E64-954F-A89F-F74C82ADE81D}" type="presOf" srcId="{37C081E8-D5C9-4A1C-A38D-473B06331D33}" destId="{9DB125B8-E07C-4440-B2BA-1DAE0F22B0C2}" srcOrd="0" destOrd="0" presId="urn:microsoft.com/office/officeart/2008/layout/LinedList"/>
    <dgm:cxn modelId="{FAAAD3E8-B67A-B547-82AD-43512692733B}" type="presOf" srcId="{A75D91AA-B751-4877-A17E-70A114B2D1E4}" destId="{5A2308D7-79AC-CF42-8C6B-D036A50747BD}" srcOrd="0" destOrd="0" presId="urn:microsoft.com/office/officeart/2008/layout/LinedList"/>
    <dgm:cxn modelId="{F57594B1-2957-AE46-A60E-A59FEE33A605}" type="presParOf" srcId="{CF2C9F41-3505-9643-9552-0243EBD3E77E}" destId="{1FD7090E-BE19-244E-9469-F9683F34F18F}" srcOrd="0" destOrd="0" presId="urn:microsoft.com/office/officeart/2008/layout/LinedList"/>
    <dgm:cxn modelId="{A8BA3BDE-A6CD-E640-AAF6-C795C7B5159E}" type="presParOf" srcId="{CF2C9F41-3505-9643-9552-0243EBD3E77E}" destId="{9EF25A14-749F-5542-91AC-913830DD4F67}" srcOrd="1" destOrd="0" presId="urn:microsoft.com/office/officeart/2008/layout/LinedList"/>
    <dgm:cxn modelId="{58FE7822-D374-9446-979B-DEAFA89E6FD4}" type="presParOf" srcId="{9EF25A14-749F-5542-91AC-913830DD4F67}" destId="{83FA5DEC-DDFB-E14C-9861-C43F93AE2BBB}" srcOrd="0" destOrd="0" presId="urn:microsoft.com/office/officeart/2008/layout/LinedList"/>
    <dgm:cxn modelId="{8FDA972F-4DB6-A64A-B935-2C678FBA6489}" type="presParOf" srcId="{9EF25A14-749F-5542-91AC-913830DD4F67}" destId="{D0A697D2-69CB-634D-8805-F6C9714E432F}" srcOrd="1" destOrd="0" presId="urn:microsoft.com/office/officeart/2008/layout/LinedList"/>
    <dgm:cxn modelId="{F60E46CB-86A3-FE44-B0F2-7C5C4B7A80B7}" type="presParOf" srcId="{CF2C9F41-3505-9643-9552-0243EBD3E77E}" destId="{0A2753B6-7367-B443-9287-E6339AC7637D}" srcOrd="2" destOrd="0" presId="urn:microsoft.com/office/officeart/2008/layout/LinedList"/>
    <dgm:cxn modelId="{2BC7A308-B911-ED4B-9644-581668E2260A}" type="presParOf" srcId="{CF2C9F41-3505-9643-9552-0243EBD3E77E}" destId="{C91157BB-CCF9-1241-9B11-507AC9BEFD65}" srcOrd="3" destOrd="0" presId="urn:microsoft.com/office/officeart/2008/layout/LinedList"/>
    <dgm:cxn modelId="{CAC78E5B-E509-4F45-906A-799F75D12325}" type="presParOf" srcId="{C91157BB-CCF9-1241-9B11-507AC9BEFD65}" destId="{9DB125B8-E07C-4440-B2BA-1DAE0F22B0C2}" srcOrd="0" destOrd="0" presId="urn:microsoft.com/office/officeart/2008/layout/LinedList"/>
    <dgm:cxn modelId="{11CC2458-F0ED-0047-A16E-CAF60882471B}" type="presParOf" srcId="{C91157BB-CCF9-1241-9B11-507AC9BEFD65}" destId="{6E40DA92-DAA8-5246-BB91-0B25CFF4BF33}" srcOrd="1" destOrd="0" presId="urn:microsoft.com/office/officeart/2008/layout/LinedList"/>
    <dgm:cxn modelId="{A7D19830-B221-A244-BDB3-A34709AF6BF0}" type="presParOf" srcId="{CF2C9F41-3505-9643-9552-0243EBD3E77E}" destId="{E5817202-2040-BB45-843D-ECFBBFCEC386}" srcOrd="4" destOrd="0" presId="urn:microsoft.com/office/officeart/2008/layout/LinedList"/>
    <dgm:cxn modelId="{048D17DE-35DC-5642-95BC-44D9F829F725}" type="presParOf" srcId="{CF2C9F41-3505-9643-9552-0243EBD3E77E}" destId="{16513BBA-E842-E748-B61E-C5B699C10254}" srcOrd="5" destOrd="0" presId="urn:microsoft.com/office/officeart/2008/layout/LinedList"/>
    <dgm:cxn modelId="{A3BE0307-6BBC-D743-ADCB-6A78A8AEA31C}" type="presParOf" srcId="{16513BBA-E842-E748-B61E-C5B699C10254}" destId="{5132B431-5DA3-894C-B97F-59716630C335}" srcOrd="0" destOrd="0" presId="urn:microsoft.com/office/officeart/2008/layout/LinedList"/>
    <dgm:cxn modelId="{5A466353-B84A-E741-9938-92ABF16A7382}" type="presParOf" srcId="{16513BBA-E842-E748-B61E-C5B699C10254}" destId="{23338243-BD90-E241-A4CA-094B0C75033E}" srcOrd="1" destOrd="0" presId="urn:microsoft.com/office/officeart/2008/layout/LinedList"/>
    <dgm:cxn modelId="{E5CB4D98-7A01-DB4E-83A6-6D106EC7D744}" type="presParOf" srcId="{CF2C9F41-3505-9643-9552-0243EBD3E77E}" destId="{80E3C721-81BF-E34E-9F32-CD15248E26FD}" srcOrd="6" destOrd="0" presId="urn:microsoft.com/office/officeart/2008/layout/LinedList"/>
    <dgm:cxn modelId="{4407C691-542C-3442-AE89-3504AB7DA65A}" type="presParOf" srcId="{CF2C9F41-3505-9643-9552-0243EBD3E77E}" destId="{02B470F6-13D9-1F47-BFA3-96332DF1ECB8}" srcOrd="7" destOrd="0" presId="urn:microsoft.com/office/officeart/2008/layout/LinedList"/>
    <dgm:cxn modelId="{22B59983-4D1C-6D48-97F4-3B8520408CD7}" type="presParOf" srcId="{02B470F6-13D9-1F47-BFA3-96332DF1ECB8}" destId="{5A2308D7-79AC-CF42-8C6B-D036A50747BD}" srcOrd="0" destOrd="0" presId="urn:microsoft.com/office/officeart/2008/layout/LinedList"/>
    <dgm:cxn modelId="{2B2EBDD9-70FB-CB4B-8FF0-A430908E6CE5}" type="presParOf" srcId="{02B470F6-13D9-1F47-BFA3-96332DF1ECB8}" destId="{E51126CC-D73A-0346-9219-181F380D0EB0}" srcOrd="1" destOrd="0" presId="urn:microsoft.com/office/officeart/2008/layout/LinedList"/>
    <dgm:cxn modelId="{48AFDC21-0EB3-C04F-8EF3-FE9F4F53FC27}" type="presParOf" srcId="{CF2C9F41-3505-9643-9552-0243EBD3E77E}" destId="{27FE254D-6022-D24F-8502-5B454E100472}" srcOrd="8" destOrd="0" presId="urn:microsoft.com/office/officeart/2008/layout/LinedList"/>
    <dgm:cxn modelId="{71DDC0BC-253E-9344-A89E-A153ED7E834F}" type="presParOf" srcId="{CF2C9F41-3505-9643-9552-0243EBD3E77E}" destId="{CAE765D2-62D9-7845-9A45-52417633DDC4}" srcOrd="9" destOrd="0" presId="urn:microsoft.com/office/officeart/2008/layout/LinedList"/>
    <dgm:cxn modelId="{20F33B27-AE6C-3043-9861-AE4884B2ED64}" type="presParOf" srcId="{CAE765D2-62D9-7845-9A45-52417633DDC4}" destId="{A634A537-B85E-6C44-A6F1-75D1BBC9C5B3}" srcOrd="0" destOrd="0" presId="urn:microsoft.com/office/officeart/2008/layout/LinedList"/>
    <dgm:cxn modelId="{963152A3-9BF5-1946-9BFA-6298240C3466}" type="presParOf" srcId="{CAE765D2-62D9-7845-9A45-52417633DDC4}" destId="{0790619B-BC32-B74A-B410-8E3A7594DCF3}" srcOrd="1" destOrd="0" presId="urn:microsoft.com/office/officeart/2008/layout/LinedList"/>
    <dgm:cxn modelId="{F5C5C496-3A01-C14C-AEB8-E7FAC24DDDBC}" type="presParOf" srcId="{CF2C9F41-3505-9643-9552-0243EBD3E77E}" destId="{8CA18B5C-1B7F-3D40-857C-8159AB350061}" srcOrd="10" destOrd="0" presId="urn:microsoft.com/office/officeart/2008/layout/LinedList"/>
    <dgm:cxn modelId="{9BDAD324-8051-604A-A082-841E799A494A}" type="presParOf" srcId="{CF2C9F41-3505-9643-9552-0243EBD3E77E}" destId="{89D779EA-8B41-F544-B8E6-FBB644543940}" srcOrd="11" destOrd="0" presId="urn:microsoft.com/office/officeart/2008/layout/LinedList"/>
    <dgm:cxn modelId="{A8285C8F-39CC-1F4D-8F55-0052D36DEDAB}" type="presParOf" srcId="{89D779EA-8B41-F544-B8E6-FBB644543940}" destId="{0E5A465F-AAF6-B74C-9B57-9CE50AEBE975}" srcOrd="0" destOrd="0" presId="urn:microsoft.com/office/officeart/2008/layout/LinedList"/>
    <dgm:cxn modelId="{8B3718EC-D89B-8945-A395-8DDA252CA885}" type="presParOf" srcId="{89D779EA-8B41-F544-B8E6-FBB644543940}" destId="{E471D708-17AE-FB4E-8D0F-3879E4854CC0}" srcOrd="1" destOrd="0" presId="urn:microsoft.com/office/officeart/2008/layout/LinedList"/>
    <dgm:cxn modelId="{13F5EBD9-D369-7047-BCEB-EB0E8350BCB9}" type="presParOf" srcId="{CF2C9F41-3505-9643-9552-0243EBD3E77E}" destId="{04123C0A-5484-D44D-8B00-40A56989FAB4}" srcOrd="12" destOrd="0" presId="urn:microsoft.com/office/officeart/2008/layout/LinedList"/>
    <dgm:cxn modelId="{197C3638-9199-894C-B4B5-869BBDBDDB36}" type="presParOf" srcId="{CF2C9F41-3505-9643-9552-0243EBD3E77E}" destId="{90E3E5DB-665E-DA43-82BF-4C8D6D27A516}" srcOrd="13" destOrd="0" presId="urn:microsoft.com/office/officeart/2008/layout/LinedList"/>
    <dgm:cxn modelId="{C3DBECE0-EF78-9843-8690-FEFFB65ABC47}" type="presParOf" srcId="{90E3E5DB-665E-DA43-82BF-4C8D6D27A516}" destId="{65E66C2D-8843-9F49-9CC3-F0DBA3A09DCD}" srcOrd="0" destOrd="0" presId="urn:microsoft.com/office/officeart/2008/layout/LinedList"/>
    <dgm:cxn modelId="{0D79853F-87E2-304A-B3FD-E1A62782C751}" type="presParOf" srcId="{90E3E5DB-665E-DA43-82BF-4C8D6D27A516}" destId="{8284ED0F-6641-BE40-B119-D482F14C4A09}" srcOrd="1" destOrd="0" presId="urn:microsoft.com/office/officeart/2008/layout/LinedList"/>
    <dgm:cxn modelId="{C0FDE53D-1D0A-8B42-BACA-F413667D5858}" type="presParOf" srcId="{CF2C9F41-3505-9643-9552-0243EBD3E77E}" destId="{3EE3F3BC-FADE-AD4F-9FC6-E7D891A8EFA3}" srcOrd="14" destOrd="0" presId="urn:microsoft.com/office/officeart/2008/layout/LinedList"/>
    <dgm:cxn modelId="{5EBDB77C-666F-C349-A488-3D5A396B9882}" type="presParOf" srcId="{CF2C9F41-3505-9643-9552-0243EBD3E77E}" destId="{255DF5EE-1263-6F45-ACEA-344B0B330DD2}" srcOrd="15" destOrd="0" presId="urn:microsoft.com/office/officeart/2008/layout/LinedList"/>
    <dgm:cxn modelId="{A48E7F4A-4976-2D46-807E-44BDAFC32A39}" type="presParOf" srcId="{255DF5EE-1263-6F45-ACEA-344B0B330DD2}" destId="{ADBFEB2C-60C1-4343-9CD4-075983C9444B}" srcOrd="0" destOrd="0" presId="urn:microsoft.com/office/officeart/2008/layout/LinedList"/>
    <dgm:cxn modelId="{BBBAC4CA-6CE5-D74F-86C9-E77AC51F23E0}" type="presParOf" srcId="{255DF5EE-1263-6F45-ACEA-344B0B330DD2}" destId="{BD5FA743-EDD0-AB44-9157-927373E6F9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7090E-BE19-244E-9469-F9683F34F18F}">
      <dsp:nvSpPr>
        <dsp:cNvPr id="0" name=""/>
        <dsp:cNvSpPr/>
      </dsp:nvSpPr>
      <dsp:spPr>
        <a:xfrm>
          <a:off x="0" y="0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A5DEC-DDFB-E14C-9861-C43F93AE2BBB}">
      <dsp:nvSpPr>
        <dsp:cNvPr id="0" name=""/>
        <dsp:cNvSpPr/>
      </dsp:nvSpPr>
      <dsp:spPr>
        <a:xfrm>
          <a:off x="0" y="0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Bringing ML to the </a:t>
          </a:r>
          <a:r>
            <a:rPr lang="en-US" sz="1600" b="1" kern="1200"/>
            <a:t>bedside</a:t>
          </a:r>
          <a:endParaRPr lang="en-US" sz="1600" kern="1200"/>
        </a:p>
      </dsp:txBody>
      <dsp:txXfrm>
        <a:off x="0" y="0"/>
        <a:ext cx="6525220" cy="577106"/>
      </dsp:txXfrm>
    </dsp:sp>
    <dsp:sp modelId="{0A2753B6-7367-B443-9287-E6339AC7637D}">
      <dsp:nvSpPr>
        <dsp:cNvPr id="0" name=""/>
        <dsp:cNvSpPr/>
      </dsp:nvSpPr>
      <dsp:spPr>
        <a:xfrm>
          <a:off x="0" y="577106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125B8-E07C-4440-B2BA-1DAE0F22B0C2}">
      <dsp:nvSpPr>
        <dsp:cNvPr id="0" name=""/>
        <dsp:cNvSpPr/>
      </dsp:nvSpPr>
      <dsp:spPr>
        <a:xfrm>
          <a:off x="0" y="577106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gift from yesterday – Medical data as </a:t>
          </a:r>
          <a:r>
            <a:rPr lang="en-US" sz="1600" b="1" kern="1200"/>
            <a:t>public good </a:t>
          </a:r>
          <a:endParaRPr lang="en-US" sz="1600" kern="1200"/>
        </a:p>
      </dsp:txBody>
      <dsp:txXfrm>
        <a:off x="0" y="577106"/>
        <a:ext cx="6525220" cy="577106"/>
      </dsp:txXfrm>
    </dsp:sp>
    <dsp:sp modelId="{E5817202-2040-BB45-843D-ECFBBFCEC386}">
      <dsp:nvSpPr>
        <dsp:cNvPr id="0" name=""/>
        <dsp:cNvSpPr/>
      </dsp:nvSpPr>
      <dsp:spPr>
        <a:xfrm>
          <a:off x="0" y="1154212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2B431-5DA3-894C-B97F-59716630C335}">
      <dsp:nvSpPr>
        <dsp:cNvPr id="0" name=""/>
        <dsp:cNvSpPr/>
      </dsp:nvSpPr>
      <dsp:spPr>
        <a:xfrm>
          <a:off x="0" y="1154212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Beyond </a:t>
          </a:r>
          <a:r>
            <a:rPr lang="en-US" sz="1600" b="1" kern="1200"/>
            <a:t>bias</a:t>
          </a:r>
          <a:r>
            <a:rPr lang="en-US" sz="1600" kern="1200"/>
            <a:t> – </a:t>
          </a:r>
          <a:r>
            <a:rPr lang="en-US" sz="1600" b="1" kern="1200"/>
            <a:t>Algorithmic unfairness</a:t>
          </a:r>
          <a:r>
            <a:rPr lang="en-US" sz="1600" kern="1200"/>
            <a:t>, infrastructure, genealogies of data</a:t>
          </a:r>
        </a:p>
      </dsp:txBody>
      <dsp:txXfrm>
        <a:off x="0" y="1154212"/>
        <a:ext cx="6525220" cy="577106"/>
      </dsp:txXfrm>
    </dsp:sp>
    <dsp:sp modelId="{80E3C721-81BF-E34E-9F32-CD15248E26FD}">
      <dsp:nvSpPr>
        <dsp:cNvPr id="0" name=""/>
        <dsp:cNvSpPr/>
      </dsp:nvSpPr>
      <dsp:spPr>
        <a:xfrm>
          <a:off x="0" y="1731318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08D7-79AC-CF42-8C6B-D036A50747BD}">
      <dsp:nvSpPr>
        <dsp:cNvPr id="0" name=""/>
        <dsp:cNvSpPr/>
      </dsp:nvSpPr>
      <dsp:spPr>
        <a:xfrm>
          <a:off x="0" y="1731318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Refusing AI contact</a:t>
          </a:r>
          <a:r>
            <a:rPr lang="en-US" sz="1600" kern="1200"/>
            <a:t>: Autism, Algorithms and the Dangers of ‘Technopsyence’</a:t>
          </a:r>
        </a:p>
      </dsp:txBody>
      <dsp:txXfrm>
        <a:off x="0" y="1731318"/>
        <a:ext cx="6525220" cy="577106"/>
      </dsp:txXfrm>
    </dsp:sp>
    <dsp:sp modelId="{27FE254D-6022-D24F-8502-5B454E100472}">
      <dsp:nvSpPr>
        <dsp:cNvPr id="0" name=""/>
        <dsp:cNvSpPr/>
      </dsp:nvSpPr>
      <dsp:spPr>
        <a:xfrm>
          <a:off x="0" y="2308424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4A537-B85E-6C44-A6F1-75D1BBC9C5B3}">
      <dsp:nvSpPr>
        <dsp:cNvPr id="0" name=""/>
        <dsp:cNvSpPr/>
      </dsp:nvSpPr>
      <dsp:spPr>
        <a:xfrm>
          <a:off x="0" y="2308424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AI-enabled public health from a </a:t>
          </a:r>
          <a:r>
            <a:rPr lang="en-US" sz="1600" b="1" kern="1200"/>
            <a:t>marginalized perspective</a:t>
          </a:r>
          <a:endParaRPr lang="en-US" sz="1600" kern="1200"/>
        </a:p>
      </dsp:txBody>
      <dsp:txXfrm>
        <a:off x="0" y="2308424"/>
        <a:ext cx="6525220" cy="577106"/>
      </dsp:txXfrm>
    </dsp:sp>
    <dsp:sp modelId="{8CA18B5C-1B7F-3D40-857C-8159AB350061}">
      <dsp:nvSpPr>
        <dsp:cNvPr id="0" name=""/>
        <dsp:cNvSpPr/>
      </dsp:nvSpPr>
      <dsp:spPr>
        <a:xfrm>
          <a:off x="0" y="2885530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A465F-AAF6-B74C-9B57-9CE50AEBE975}">
      <dsp:nvSpPr>
        <dsp:cNvPr id="0" name=""/>
        <dsp:cNvSpPr/>
      </dsp:nvSpPr>
      <dsp:spPr>
        <a:xfrm>
          <a:off x="0" y="2885530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Ethics</a:t>
          </a:r>
          <a:r>
            <a:rPr lang="en-US" sz="1600" kern="1200"/>
            <a:t> in AI for Health: The quest for global governance</a:t>
          </a:r>
        </a:p>
      </dsp:txBody>
      <dsp:txXfrm>
        <a:off x="0" y="2885530"/>
        <a:ext cx="6525220" cy="577106"/>
      </dsp:txXfrm>
    </dsp:sp>
    <dsp:sp modelId="{04123C0A-5484-D44D-8B00-40A56989FAB4}">
      <dsp:nvSpPr>
        <dsp:cNvPr id="0" name=""/>
        <dsp:cNvSpPr/>
      </dsp:nvSpPr>
      <dsp:spPr>
        <a:xfrm>
          <a:off x="0" y="3462636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66C2D-8843-9F49-9CC3-F0DBA3A09DCD}">
      <dsp:nvSpPr>
        <dsp:cNvPr id="0" name=""/>
        <dsp:cNvSpPr/>
      </dsp:nvSpPr>
      <dsp:spPr>
        <a:xfrm>
          <a:off x="0" y="3462636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Making Neural Nets </a:t>
          </a:r>
          <a:r>
            <a:rPr lang="en-US" sz="1600" b="1" kern="1200"/>
            <a:t>uncool</a:t>
          </a:r>
          <a:r>
            <a:rPr lang="en-US" sz="1600" kern="1200"/>
            <a:t> again</a:t>
          </a:r>
        </a:p>
      </dsp:txBody>
      <dsp:txXfrm>
        <a:off x="0" y="3462636"/>
        <a:ext cx="6525220" cy="577106"/>
      </dsp:txXfrm>
    </dsp:sp>
    <dsp:sp modelId="{3EE3F3BC-FADE-AD4F-9FC6-E7D891A8EFA3}">
      <dsp:nvSpPr>
        <dsp:cNvPr id="0" name=""/>
        <dsp:cNvSpPr/>
      </dsp:nvSpPr>
      <dsp:spPr>
        <a:xfrm>
          <a:off x="0" y="4039742"/>
          <a:ext cx="6525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FEB2C-60C1-4343-9CD4-075983C9444B}">
      <dsp:nvSpPr>
        <dsp:cNvPr id="0" name=""/>
        <dsp:cNvSpPr/>
      </dsp:nvSpPr>
      <dsp:spPr>
        <a:xfrm>
          <a:off x="0" y="4039742"/>
          <a:ext cx="6525220" cy="57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…</a:t>
          </a:r>
        </a:p>
      </dsp:txBody>
      <dsp:txXfrm>
        <a:off x="0" y="4039742"/>
        <a:ext cx="6525220" cy="577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0B6-05C7-E5A7-C5C2-002C66132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EC7F0-AF9B-D34B-CCEA-B22D91629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180F-E46A-9D98-0AF8-9DC0E7DC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5E70A-7FE1-0C68-1255-64B9A6FB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BEB5-75F0-ACC3-330B-90700DCA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540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6E9D-C108-F3D2-ECD7-FE8EA4A3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7429-C8FB-ECBB-C142-A369499D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E54F-6F3C-E826-8B36-1E844DD8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6A232-BC16-6967-EFF1-550F866E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DE0E-6C39-1842-EBB5-B0787F70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111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8E2D-FADA-5E12-8CB9-0BB6D97E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6D790-673F-AEAB-9331-D1E73ECF9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4115-5AE2-ADDC-C479-8202A5DE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D62E4-E0B5-A837-B9C6-0D118794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3A07-AD85-062E-F46D-464F4112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094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705F-5B62-DEF6-DD9A-3E2BE33C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9A82-803C-F778-7511-0E1D05BDB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549E8-6ED9-D1E1-DF79-A2FC4552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10CA5-15A9-DF51-E829-A9EC8534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30C17-01DD-0691-8545-0770C169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DF211-D256-DBD7-7DEC-77F99F72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214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CC6B-F9CD-9F48-DD32-4ED99BB8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A708-24DB-D03C-1216-C39C25C0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10700-1C05-0BE0-CC82-54843AAEC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006EA-5F65-557F-C786-017017ABD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5EB1B-16CE-5666-63D5-4C153B1DD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4F0B1-711C-F961-B003-8387BB29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E8E89-052A-2B68-0BBB-A20F5B01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3F422-3BCD-F444-89BE-31D2A5D0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577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556D-BBB1-6088-F79D-7BD3AD4B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F348B-10CD-2402-7C28-F07C41CC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EEBF1-08A9-E4A4-1CF5-CD550D52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E73BD-5015-993B-6FD4-170A9DF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8221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72D0F-A27C-05F5-D16D-BFDABC0E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1170E-3B8C-4F60-DA9F-C8199183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0DD4B-47FC-C724-A3C8-315DE89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959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03CF-0A33-E865-6A0B-5EABADB4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B0C4-5F4C-09EC-ABA3-9E467848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CD79C-6211-C77A-6ED9-A57035C3A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5D1F-89F5-70F7-1F01-089DE4D2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95A54-F441-9608-E83D-EA60EA21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946DD-1F11-C692-5AA8-1DE90FE4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516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D3B2-0D43-A755-087C-B7A4DCA0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28886-24BD-BB4F-20CA-4D2AD02D4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11254-B257-9747-9B99-066C5BB0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65E2-36F3-5B09-8F1F-DEFDA2F8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BFF46-0817-80AD-528C-511B594C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C0CDD-60CD-8BCE-74DB-0FB0F7E5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475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2452-B7BF-8CA6-1D38-32825C74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D67AD-4887-FD35-2DE4-473A8CB5A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9BAE-DA90-D0A6-36EF-D4FD5BBC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AE497-D0E4-D07A-5627-0E3D8CD1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2E649-1E47-F952-84B7-09C4ED78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40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FEDB8-D4D6-BB45-5FE6-308A9107D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E7A6A-93C3-AB34-53EB-C3B423115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6EDF-2AB6-4D3D-865A-93E8F3F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D460-47D2-ACF1-2571-5CA207C8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1B4CC-E781-B89D-B93B-05A26B00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971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80C3-680C-F707-DCDC-2CA3CD34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637A1-BB8A-49EE-355A-E04C7BA6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0F5C4-9394-D81E-DE6D-26A4AD8CE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412C-A0F8-C64E-82EC-8810EFE38A5B}" type="datetimeFigureOut">
              <a:rPr lang="en-DE" smtClean="0"/>
              <a:t>06/01/2022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5997-F44A-110A-FC14-203F9E9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2F09-FB61-4143-49A2-92CE6FB2B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BD82-7361-6C4F-AA47-4F46DF59443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7871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461730" y="935321"/>
            <a:ext cx="154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FGAI4H-O-054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125852" y="1304653"/>
            <a:ext cx="288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Berlin, 31 May – 2 June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77096"/>
              </p:ext>
            </p:extLst>
          </p:nvPr>
        </p:nvGraphicFramePr>
        <p:xfrm>
          <a:off x="1806884" y="2405589"/>
          <a:ext cx="8401049" cy="322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15794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13890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WG-CO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WG-CO update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chemeClr val="tx1"/>
                          </a:solidFill>
                        </a:rPr>
                        <a:t>Andrew Farlow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University of Oxford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UK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andrew.farlow@oriel.ox.ac.uk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chemeClr val="tx1"/>
                          </a:solidFill>
                        </a:rPr>
                        <a:t>Matthias Gröschel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ITU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matthias.groeschel@itu.int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7521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an update on the Working Group on Collaborations &amp; Outreach for discussing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680CA6-5A5F-4254-FAA8-71C25A53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75" y="3200400"/>
            <a:ext cx="3008353" cy="2111375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529CBE4-A8BE-0AFD-3ECD-BB63C3887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9772" y="3200400"/>
            <a:ext cx="8220810" cy="21113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C7D30-D83B-85D7-C01E-90743685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1" y="1204109"/>
            <a:ext cx="10428437" cy="857894"/>
          </a:xfrm>
        </p:spPr>
        <p:txBody>
          <a:bodyPr>
            <a:normAutofit fontScale="90000"/>
          </a:bodyPr>
          <a:lstStyle/>
          <a:p>
            <a:r>
              <a:rPr lang="en-DE" sz="4000" dirty="0">
                <a:solidFill>
                  <a:srgbClr val="FFFFFF"/>
                </a:solidFill>
              </a:rPr>
              <a:t>A venture building structure that can run </a:t>
            </a:r>
            <a:br>
              <a:rPr lang="en-DE" sz="4000" dirty="0">
                <a:solidFill>
                  <a:srgbClr val="FFFFFF"/>
                </a:solidFill>
              </a:rPr>
            </a:br>
            <a:r>
              <a:rPr lang="en-DE" sz="4000" dirty="0">
                <a:solidFill>
                  <a:srgbClr val="FFFFFF"/>
                </a:solidFill>
              </a:rPr>
              <a:t>sustainable hackathons</a:t>
            </a:r>
          </a:p>
        </p:txBody>
      </p:sp>
    </p:spTree>
    <p:extLst>
      <p:ext uri="{BB962C8B-B14F-4D97-AF65-F5344CB8AC3E}">
        <p14:creationId xmlns:p14="http://schemas.microsoft.com/office/powerpoint/2010/main" val="197913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133D-F938-9929-CE82-7A66D2CB1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Working Group Collaborations &amp; 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894E2-C052-EDBA-1CF9-9E608AFC5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/>
              <a:t>Andrew Farlow &amp; Matthias Gröschel</a:t>
            </a:r>
          </a:p>
        </p:txBody>
      </p:sp>
    </p:spTree>
    <p:extLst>
      <p:ext uri="{BB962C8B-B14F-4D97-AF65-F5344CB8AC3E}">
        <p14:creationId xmlns:p14="http://schemas.microsoft.com/office/powerpoint/2010/main" val="32428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00360-CA9A-EB8F-10F0-2FC8C31C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4953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750A030-2BD7-AEF6-2E0B-8CE371443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8" y="2157413"/>
            <a:ext cx="2146300" cy="68580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E3EA899-5F9E-A878-1CDF-73941B06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8" y="2911475"/>
            <a:ext cx="2146300" cy="2949575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19687D1-C66F-36A5-1CF2-98D2A79FE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2157413"/>
            <a:ext cx="2698750" cy="3703638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BF243-F749-D479-94CD-592FAEE00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75" y="2157413"/>
            <a:ext cx="2600325" cy="3703638"/>
          </a:xfrm>
          <a:prstGeom prst="rect">
            <a:avLst/>
          </a:prstGeom>
        </p:spPr>
      </p:pic>
      <p:pic>
        <p:nvPicPr>
          <p:cNvPr id="19" name="Picture 18" descr="A globe with a map on it&#10;&#10;Description automatically generated with low confidence">
            <a:extLst>
              <a:ext uri="{FF2B5EF4-FFF2-40B4-BE49-F238E27FC236}">
                <a16:creationId xmlns:a16="http://schemas.microsoft.com/office/drawing/2014/main" id="{16893B5C-4EB9-888B-860A-2C82756A8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275" y="2157413"/>
            <a:ext cx="2227263" cy="3703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71D1D-1B93-ED64-C5F3-B1EF2A23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Addressing debated and challenging topics</a:t>
            </a:r>
          </a:p>
        </p:txBody>
      </p:sp>
    </p:spTree>
    <p:extLst>
      <p:ext uri="{BB962C8B-B14F-4D97-AF65-F5344CB8AC3E}">
        <p14:creationId xmlns:p14="http://schemas.microsoft.com/office/powerpoint/2010/main" val="283223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00360-CA9A-EB8F-10F0-2FC8C31C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Webinars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1FBBAA9-169F-03D5-C7B6-067EAB11F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8" b="49654"/>
          <a:stretch/>
        </p:blipFill>
        <p:spPr>
          <a:xfrm>
            <a:off x="5892775" y="1239381"/>
            <a:ext cx="5499126" cy="20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9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200360-CA9A-EB8F-10F0-2FC8C31C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Webinars</a:t>
            </a:r>
          </a:p>
        </p:txBody>
      </p:sp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ED5634A6-B3A7-C2B2-6C0F-38A46C07BE5E}"/>
              </a:ext>
            </a:extLst>
          </p:cNvPr>
          <p:cNvGraphicFramePr/>
          <p:nvPr/>
        </p:nvGraphicFramePr>
        <p:xfrm>
          <a:off x="4978708" y="885651"/>
          <a:ext cx="6525220" cy="461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63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65319-80DC-27AE-849D-F78EA352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949" y="1217455"/>
            <a:ext cx="3563216" cy="879557"/>
          </a:xfrm>
        </p:spPr>
        <p:txBody>
          <a:bodyPr anchor="b">
            <a:normAutofit fontScale="90000"/>
          </a:bodyPr>
          <a:lstStyle/>
          <a:p>
            <a:r>
              <a:rPr lang="en-DE" sz="5300" b="1" dirty="0">
                <a:solidFill>
                  <a:srgbClr val="FFFFFF"/>
                </a:solidFill>
              </a:rPr>
              <a:t>18,929</a:t>
            </a:r>
            <a:r>
              <a:rPr lang="en-DE" sz="3600" b="1" dirty="0">
                <a:solidFill>
                  <a:srgbClr val="FFFFFF"/>
                </a:solidFill>
              </a:rPr>
              <a:t> </a:t>
            </a:r>
            <a:r>
              <a:rPr lang="en-DE" sz="2000" b="1" dirty="0">
                <a:solidFill>
                  <a:srgbClr val="FFFFFF"/>
                </a:solidFill>
              </a:rPr>
              <a:t>people reached</a:t>
            </a:r>
            <a:endParaRPr lang="en-DE" sz="3600" b="1" dirty="0">
              <a:solidFill>
                <a:srgbClr val="FFFFFF"/>
              </a:solidFill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516D7B-8136-F19A-B128-21F5F21B3A28}"/>
              </a:ext>
            </a:extLst>
          </p:cNvPr>
          <p:cNvSpPr txBox="1">
            <a:spLocks/>
          </p:cNvSpPr>
          <p:nvPr/>
        </p:nvSpPr>
        <p:spPr>
          <a:xfrm>
            <a:off x="7729670" y="3012797"/>
            <a:ext cx="3563216" cy="879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5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103</a:t>
            </a:r>
            <a:r>
              <a:rPr kumimoji="0" lang="en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countries</a:t>
            </a:r>
            <a:endParaRPr kumimoji="0" lang="en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67328-F9C4-9277-802A-94F99FC1B0CC}"/>
              </a:ext>
            </a:extLst>
          </p:cNvPr>
          <p:cNvSpPr txBox="1">
            <a:spLocks/>
          </p:cNvSpPr>
          <p:nvPr/>
        </p:nvSpPr>
        <p:spPr>
          <a:xfrm>
            <a:off x="7818433" y="4707436"/>
            <a:ext cx="3563216" cy="879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5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36 minutes</a:t>
            </a:r>
            <a:r>
              <a:rPr kumimoji="0" lang="en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br>
              <a:rPr kumimoji="0" lang="en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 average</a:t>
            </a:r>
            <a:endParaRPr kumimoji="0" lang="en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B8182F4-E2D9-1D21-0E28-633BABFBD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3" r="8995" b="19490"/>
          <a:stretch/>
        </p:blipFill>
        <p:spPr>
          <a:xfrm>
            <a:off x="0" y="742619"/>
            <a:ext cx="7729351" cy="53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93A6D-FAFB-24A7-B725-00CCFEF0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64" y="2085823"/>
            <a:ext cx="3851389" cy="2076274"/>
          </a:xfrm>
        </p:spPr>
        <p:txBody>
          <a:bodyPr>
            <a:normAutofit/>
          </a:bodyPr>
          <a:lstStyle/>
          <a:p>
            <a:pPr algn="ctr"/>
            <a:r>
              <a:rPr lang="en-DE" sz="3600" b="1" dirty="0">
                <a:solidFill>
                  <a:srgbClr val="FFFFFF"/>
                </a:solidFill>
              </a:rPr>
              <a:t>~75% US or Europe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386F3C1A-0CBF-B322-229A-048BC968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68" y="882528"/>
            <a:ext cx="6539075" cy="477352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4B7CA2-A3F6-AEC1-104A-CCEABD8C8BD7}"/>
              </a:ext>
            </a:extLst>
          </p:cNvPr>
          <p:cNvSpPr/>
          <p:nvPr/>
        </p:nvSpPr>
        <p:spPr>
          <a:xfrm>
            <a:off x="4766873" y="1730193"/>
            <a:ext cx="1076716" cy="385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 &amp; Pacific (12%)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BC2813F-BCF7-3A44-F94C-95B556870466}"/>
              </a:ext>
            </a:extLst>
          </p:cNvPr>
          <p:cNvSpPr/>
          <p:nvPr/>
        </p:nvSpPr>
        <p:spPr>
          <a:xfrm>
            <a:off x="5447082" y="1091946"/>
            <a:ext cx="1220965" cy="326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Arab Region (4%)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C0E611B-050F-0A82-22AA-FEB48299ECC6}"/>
              </a:ext>
            </a:extLst>
          </p:cNvPr>
          <p:cNvSpPr/>
          <p:nvPr/>
        </p:nvSpPr>
        <p:spPr>
          <a:xfrm>
            <a:off x="6790544" y="866145"/>
            <a:ext cx="552062" cy="290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(5%)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F04AD88-6E2A-F667-A4F7-ABE6EE341CB1}"/>
              </a:ext>
            </a:extLst>
          </p:cNvPr>
          <p:cNvSpPr/>
          <p:nvPr/>
        </p:nvSpPr>
        <p:spPr>
          <a:xfrm>
            <a:off x="9443802" y="1495732"/>
            <a:ext cx="1076715" cy="385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America (24%)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402193-675E-1D61-B424-6526C7F8194E}"/>
              </a:ext>
            </a:extLst>
          </p:cNvPr>
          <p:cNvSpPr/>
          <p:nvPr/>
        </p:nvSpPr>
        <p:spPr>
          <a:xfrm>
            <a:off x="10148340" y="3380988"/>
            <a:ext cx="1620398" cy="385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Latin America &amp; Carribean (5%)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0F15276-B786-3482-407C-A070727CBC27}"/>
              </a:ext>
            </a:extLst>
          </p:cNvPr>
          <p:cNvSpPr/>
          <p:nvPr/>
        </p:nvSpPr>
        <p:spPr>
          <a:xfrm>
            <a:off x="5426439" y="5329710"/>
            <a:ext cx="1620398" cy="385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 (50%)</a:t>
            </a:r>
          </a:p>
        </p:txBody>
      </p:sp>
    </p:spTree>
    <p:extLst>
      <p:ext uri="{BB962C8B-B14F-4D97-AF65-F5344CB8AC3E}">
        <p14:creationId xmlns:p14="http://schemas.microsoft.com/office/powerpoint/2010/main" val="64542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CB6DCB93-9300-DDEE-E80A-18C593F76401}"/>
              </a:ext>
            </a:extLst>
          </p:cNvPr>
          <p:cNvSpPr txBox="1">
            <a:spLocks/>
          </p:cNvSpPr>
          <p:nvPr/>
        </p:nvSpPr>
        <p:spPr>
          <a:xfrm>
            <a:off x="3880418" y="4300833"/>
            <a:ext cx="4660077" cy="11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But only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5%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of solutions continue to be developed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after such events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Why?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AE886EB-56AA-05A1-5B98-16070B8DB616}"/>
              </a:ext>
            </a:extLst>
          </p:cNvPr>
          <p:cNvSpPr txBox="1">
            <a:spLocks/>
          </p:cNvSpPr>
          <p:nvPr/>
        </p:nvSpPr>
        <p:spPr>
          <a:xfrm>
            <a:off x="3459290" y="1307459"/>
            <a:ext cx="6117626" cy="11918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Hackathons</a:t>
            </a:r>
            <a:r>
              <a:rPr kumimoji="0" lang="en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to tackle globally relevant </a:t>
            </a:r>
            <a:r>
              <a:rPr kumimoji="0" lang="en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health problems </a:t>
            </a:r>
            <a:r>
              <a:rPr kumimoji="0" lang="en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with FG-AI4H </a:t>
            </a:r>
            <a:r>
              <a:rPr kumimoji="0" lang="en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standards and software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BD657-670C-D5B0-4DCD-F92CC679E2BF}"/>
              </a:ext>
            </a:extLst>
          </p:cNvPr>
          <p:cNvSpPr txBox="1"/>
          <p:nvPr/>
        </p:nvSpPr>
        <p:spPr>
          <a:xfrm>
            <a:off x="4405968" y="6395018"/>
            <a:ext cx="337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Nolte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 and McIntosh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2021 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0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032813-AC37-4838-AA8F-9F9256FDB427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</TotalTime>
  <Words>248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主题​​</vt:lpstr>
      <vt:lpstr>Office Theme</vt:lpstr>
      <vt:lpstr>PowerPoint Presentation</vt:lpstr>
      <vt:lpstr>Working Group Collaborations &amp; Outreach</vt:lpstr>
      <vt:lpstr>Workshops</vt:lpstr>
      <vt:lpstr>Addressing debated and challenging topics</vt:lpstr>
      <vt:lpstr>Webinars</vt:lpstr>
      <vt:lpstr>Webinars</vt:lpstr>
      <vt:lpstr>18,929 people reached</vt:lpstr>
      <vt:lpstr>~75% US or Europe</vt:lpstr>
      <vt:lpstr>PowerPoint Presentation</vt:lpstr>
      <vt:lpstr>A venture building structure that can run  sustainable hackathons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WG-CO update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2022-06-01T09:10:08Z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