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9"/>
  </p:notesMasterIdLst>
  <p:sldIdLst>
    <p:sldId id="256" r:id="rId6"/>
    <p:sldId id="175894997" r:id="rId7"/>
    <p:sldId id="2145706103" r:id="rId8"/>
    <p:sldId id="2145706091" r:id="rId9"/>
    <p:sldId id="2145706101" r:id="rId10"/>
    <p:sldId id="2145706096" r:id="rId11"/>
    <p:sldId id="2145706095" r:id="rId12"/>
    <p:sldId id="2145706107" r:id="rId13"/>
    <p:sldId id="2145706106" r:id="rId14"/>
    <p:sldId id="2145706108" r:id="rId15"/>
    <p:sldId id="2145706109" r:id="rId16"/>
    <p:sldId id="2145706105" r:id="rId17"/>
    <p:sldId id="2145706099" r:id="rId1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5564E-3B63-406F-B8F4-F1B6571DA26C}" v="10" dt="2022-05-30T11:35:3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2" d="100"/>
          <a:sy n="82" d="100"/>
        </p:scale>
        <p:origin x="1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Campos, Simao" userId="a1bf0726-548b-4db8-a746-2e19b5e24da4" providerId="ADAL" clId="{3B8B7C98-8EDC-4EB8-AB22-619DE073BAF5}"/>
  </pc:docChgLst>
  <pc:docChgLst>
    <pc:chgData name="Dabiri, Ayda" userId="b37f3988-c176-4be8-807a-107e80ddceeb" providerId="ADAL" clId="{5415564E-3B63-406F-B8F4-F1B6571DA26C}"/>
    <pc:docChg chg="custSel modSld">
      <pc:chgData name="Dabiri, Ayda" userId="b37f3988-c176-4be8-807a-107e80ddceeb" providerId="ADAL" clId="{5415564E-3B63-406F-B8F4-F1B6571DA26C}" dt="2022-05-30T11:35:30.098" v="136" actId="1076"/>
      <pc:docMkLst>
        <pc:docMk/>
      </pc:docMkLst>
      <pc:sldChg chg="modSp">
        <pc:chgData name="Dabiri, Ayda" userId="b37f3988-c176-4be8-807a-107e80ddceeb" providerId="ADAL" clId="{5415564E-3B63-406F-B8F4-F1B6571DA26C}" dt="2022-05-30T11:35:30.098" v="136" actId="1076"/>
        <pc:sldMkLst>
          <pc:docMk/>
          <pc:sldMk cId="2383934936" sldId="256"/>
        </pc:sldMkLst>
        <pc:spChg chg="mod">
          <ac:chgData name="Dabiri, Ayda" userId="b37f3988-c176-4be8-807a-107e80ddceeb" providerId="ADAL" clId="{5415564E-3B63-406F-B8F4-F1B6571DA26C}" dt="2022-05-30T11:33:24.044" v="3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5415564E-3B63-406F-B8F4-F1B6571DA26C}" dt="2022-05-30T11:35:30.098" v="136" actId="1076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ECA18-D7D9-4F37-BA33-187E3F3814DB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1D8C8D-D3B2-4C52-92A1-ECD6843C8F8D}">
      <dgm:prSet/>
      <dgm:spPr/>
      <dgm:t>
        <a:bodyPr/>
        <a:lstStyle/>
        <a:p>
          <a:r>
            <a:rPr lang="en-GB" b="0" i="0"/>
            <a:t>Background</a:t>
          </a:r>
          <a:endParaRPr lang="en-US"/>
        </a:p>
      </dgm:t>
    </dgm:pt>
    <dgm:pt modelId="{2A785C23-9A0B-45FF-ABAF-782FC032E501}" type="parTrans" cxnId="{157BBA1D-DBE2-48BA-92B3-4F9740BB170D}">
      <dgm:prSet/>
      <dgm:spPr/>
      <dgm:t>
        <a:bodyPr/>
        <a:lstStyle/>
        <a:p>
          <a:endParaRPr lang="en-US"/>
        </a:p>
      </dgm:t>
    </dgm:pt>
    <dgm:pt modelId="{B827C2F2-019E-44E3-9BB5-FBF97643411B}" type="sibTrans" cxnId="{157BBA1D-DBE2-48BA-92B3-4F9740BB170D}">
      <dgm:prSet/>
      <dgm:spPr/>
      <dgm:t>
        <a:bodyPr/>
        <a:lstStyle/>
        <a:p>
          <a:endParaRPr lang="en-US"/>
        </a:p>
      </dgm:t>
    </dgm:pt>
    <dgm:pt modelId="{E3444C27-5DE7-4AB0-AEA8-96E10088B006}">
      <dgm:prSet/>
      <dgm:spPr/>
      <dgm:t>
        <a:bodyPr/>
        <a:lstStyle/>
        <a:p>
          <a:r>
            <a:rPr lang="en-US" b="0" i="0" dirty="0"/>
            <a:t>W</a:t>
          </a:r>
          <a:r>
            <a:rPr lang="en-CH" b="0" i="0" dirty="0"/>
            <a:t>hat data?</a:t>
          </a:r>
          <a:endParaRPr lang="en-US" dirty="0"/>
        </a:p>
      </dgm:t>
    </dgm:pt>
    <dgm:pt modelId="{C7E374E2-45C3-45B8-A0D4-39018339AA7A}" type="parTrans" cxnId="{5DF3B9B9-21DB-4FE8-81E9-04EEF6D5FE1A}">
      <dgm:prSet/>
      <dgm:spPr/>
      <dgm:t>
        <a:bodyPr/>
        <a:lstStyle/>
        <a:p>
          <a:endParaRPr lang="en-US"/>
        </a:p>
      </dgm:t>
    </dgm:pt>
    <dgm:pt modelId="{22B776CD-B500-464B-BE59-74765DD4F9FE}" type="sibTrans" cxnId="{5DF3B9B9-21DB-4FE8-81E9-04EEF6D5FE1A}">
      <dgm:prSet/>
      <dgm:spPr/>
      <dgm:t>
        <a:bodyPr/>
        <a:lstStyle/>
        <a:p>
          <a:endParaRPr lang="en-US"/>
        </a:p>
      </dgm:t>
    </dgm:pt>
    <dgm:pt modelId="{FC5EE19C-DED1-4969-955B-71335B55B636}">
      <dgm:prSet/>
      <dgm:spPr/>
      <dgm:t>
        <a:bodyPr/>
        <a:lstStyle/>
        <a:p>
          <a:r>
            <a:rPr lang="en-US" b="0" i="0" dirty="0"/>
            <a:t>E</a:t>
          </a:r>
          <a:r>
            <a:rPr lang="en-CH" b="0" i="0" dirty="0" err="1"/>
            <a:t>xperience</a:t>
          </a:r>
          <a:r>
            <a:rPr lang="en-CH" b="0" i="0" dirty="0"/>
            <a:t> </a:t>
          </a:r>
          <a:endParaRPr lang="en-US" dirty="0"/>
        </a:p>
      </dgm:t>
    </dgm:pt>
    <dgm:pt modelId="{FA8759D2-3336-48D2-A4EE-AE90E19596B7}" type="parTrans" cxnId="{94DEEA91-1515-47A0-A0F8-3A8C1A10C806}">
      <dgm:prSet/>
      <dgm:spPr/>
      <dgm:t>
        <a:bodyPr/>
        <a:lstStyle/>
        <a:p>
          <a:endParaRPr lang="en-US"/>
        </a:p>
      </dgm:t>
    </dgm:pt>
    <dgm:pt modelId="{F456FDF8-5E03-4D54-B90D-CBE733C880D4}" type="sibTrans" cxnId="{94DEEA91-1515-47A0-A0F8-3A8C1A10C806}">
      <dgm:prSet/>
      <dgm:spPr/>
      <dgm:t>
        <a:bodyPr/>
        <a:lstStyle/>
        <a:p>
          <a:endParaRPr lang="en-US"/>
        </a:p>
      </dgm:t>
    </dgm:pt>
    <dgm:pt modelId="{55E5FD49-E93C-43FE-B1CD-207D798BA070}">
      <dgm:prSet/>
      <dgm:spPr/>
      <dgm:t>
        <a:bodyPr/>
        <a:lstStyle/>
        <a:p>
          <a:r>
            <a:rPr lang="en-GB" b="0" i="0"/>
            <a:t>Conclusion</a:t>
          </a:r>
          <a:endParaRPr lang="en-US"/>
        </a:p>
      </dgm:t>
    </dgm:pt>
    <dgm:pt modelId="{F15876BD-6544-4C73-8119-341F414FDA3C}" type="parTrans" cxnId="{A9FA8D27-9B19-4E5A-818F-A9802315B5C2}">
      <dgm:prSet/>
      <dgm:spPr/>
      <dgm:t>
        <a:bodyPr/>
        <a:lstStyle/>
        <a:p>
          <a:endParaRPr lang="en-US"/>
        </a:p>
      </dgm:t>
    </dgm:pt>
    <dgm:pt modelId="{0B0A8B9C-51CB-4B69-BD48-AA31C4EB0870}" type="sibTrans" cxnId="{A9FA8D27-9B19-4E5A-818F-A9802315B5C2}">
      <dgm:prSet/>
      <dgm:spPr/>
      <dgm:t>
        <a:bodyPr/>
        <a:lstStyle/>
        <a:p>
          <a:endParaRPr lang="en-US"/>
        </a:p>
      </dgm:t>
    </dgm:pt>
    <dgm:pt modelId="{58CFF182-72C2-4E33-B7C5-78073735C271}" type="pres">
      <dgm:prSet presAssocID="{ED0ECA18-D7D9-4F37-BA33-187E3F3814DB}" presName="root" presStyleCnt="0">
        <dgm:presLayoutVars>
          <dgm:dir/>
          <dgm:resizeHandles val="exact"/>
        </dgm:presLayoutVars>
      </dgm:prSet>
      <dgm:spPr/>
    </dgm:pt>
    <dgm:pt modelId="{5673883D-7A47-43B1-971F-129E1EB538B7}" type="pres">
      <dgm:prSet presAssocID="{E41D8C8D-D3B2-4C52-92A1-ECD6843C8F8D}" presName="compNode" presStyleCnt="0"/>
      <dgm:spPr/>
    </dgm:pt>
    <dgm:pt modelId="{78FBE0A7-87F4-464A-90C4-759193B99545}" type="pres">
      <dgm:prSet presAssocID="{E41D8C8D-D3B2-4C52-92A1-ECD6843C8F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BD5D34D2-66A0-40C2-AB9C-A6A1F6678732}" type="pres">
      <dgm:prSet presAssocID="{E41D8C8D-D3B2-4C52-92A1-ECD6843C8F8D}" presName="spaceRect" presStyleCnt="0"/>
      <dgm:spPr/>
    </dgm:pt>
    <dgm:pt modelId="{B808F35B-5CD5-4691-9D05-7BD5FEA5BFFC}" type="pres">
      <dgm:prSet presAssocID="{E41D8C8D-D3B2-4C52-92A1-ECD6843C8F8D}" presName="textRect" presStyleLbl="revTx" presStyleIdx="0" presStyleCnt="4">
        <dgm:presLayoutVars>
          <dgm:chMax val="1"/>
          <dgm:chPref val="1"/>
        </dgm:presLayoutVars>
      </dgm:prSet>
      <dgm:spPr/>
    </dgm:pt>
    <dgm:pt modelId="{907F4C50-394F-4028-BFA4-4264282EA33F}" type="pres">
      <dgm:prSet presAssocID="{B827C2F2-019E-44E3-9BB5-FBF97643411B}" presName="sibTrans" presStyleCnt="0"/>
      <dgm:spPr/>
    </dgm:pt>
    <dgm:pt modelId="{CEEA77C8-3A49-40C7-B163-8B71957EAB43}" type="pres">
      <dgm:prSet presAssocID="{E3444C27-5DE7-4AB0-AEA8-96E10088B006}" presName="compNode" presStyleCnt="0"/>
      <dgm:spPr/>
    </dgm:pt>
    <dgm:pt modelId="{CD3E09A9-1D1E-42A3-A2BE-449F3CB07C2A}" type="pres">
      <dgm:prSet presAssocID="{E3444C27-5DE7-4AB0-AEA8-96E10088B0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df"/>
        </a:ext>
      </dgm:extLst>
    </dgm:pt>
    <dgm:pt modelId="{982AD8A9-945E-427D-8B39-DCC37B0F7681}" type="pres">
      <dgm:prSet presAssocID="{E3444C27-5DE7-4AB0-AEA8-96E10088B006}" presName="spaceRect" presStyleCnt="0"/>
      <dgm:spPr/>
    </dgm:pt>
    <dgm:pt modelId="{C95E0A57-0B17-40BE-B31C-F91522D3D331}" type="pres">
      <dgm:prSet presAssocID="{E3444C27-5DE7-4AB0-AEA8-96E10088B006}" presName="textRect" presStyleLbl="revTx" presStyleIdx="1" presStyleCnt="4">
        <dgm:presLayoutVars>
          <dgm:chMax val="1"/>
          <dgm:chPref val="1"/>
        </dgm:presLayoutVars>
      </dgm:prSet>
      <dgm:spPr/>
    </dgm:pt>
    <dgm:pt modelId="{456D2E3D-EB4C-4046-A9A3-26DADD85EC33}" type="pres">
      <dgm:prSet presAssocID="{22B776CD-B500-464B-BE59-74765DD4F9FE}" presName="sibTrans" presStyleCnt="0"/>
      <dgm:spPr/>
    </dgm:pt>
    <dgm:pt modelId="{15DEDD11-D4EB-46DC-AAA6-02799B8D12CA}" type="pres">
      <dgm:prSet presAssocID="{FC5EE19C-DED1-4969-955B-71335B55B636}" presName="compNode" presStyleCnt="0"/>
      <dgm:spPr/>
    </dgm:pt>
    <dgm:pt modelId="{CDBE72E8-67C8-4283-8500-5994B59DBDD6}" type="pres">
      <dgm:prSet presAssocID="{FC5EE19C-DED1-4969-955B-71335B55B6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work"/>
        </a:ext>
      </dgm:extLst>
    </dgm:pt>
    <dgm:pt modelId="{2EEA144A-7257-4A2C-9959-E2A9E68D7A01}" type="pres">
      <dgm:prSet presAssocID="{FC5EE19C-DED1-4969-955B-71335B55B636}" presName="spaceRect" presStyleCnt="0"/>
      <dgm:spPr/>
    </dgm:pt>
    <dgm:pt modelId="{7AE046B7-72E4-41B0-9365-7DB4B7B3556D}" type="pres">
      <dgm:prSet presAssocID="{FC5EE19C-DED1-4969-955B-71335B55B636}" presName="textRect" presStyleLbl="revTx" presStyleIdx="2" presStyleCnt="4">
        <dgm:presLayoutVars>
          <dgm:chMax val="1"/>
          <dgm:chPref val="1"/>
        </dgm:presLayoutVars>
      </dgm:prSet>
      <dgm:spPr/>
    </dgm:pt>
    <dgm:pt modelId="{30DBBD8E-84C4-44D4-B92E-DC81B4B57F9C}" type="pres">
      <dgm:prSet presAssocID="{F456FDF8-5E03-4D54-B90D-CBE733C880D4}" presName="sibTrans" presStyleCnt="0"/>
      <dgm:spPr/>
    </dgm:pt>
    <dgm:pt modelId="{16483B0E-8CB7-4191-AAC1-0B1A5B22D03C}" type="pres">
      <dgm:prSet presAssocID="{55E5FD49-E93C-43FE-B1CD-207D798BA070}" presName="compNode" presStyleCnt="0"/>
      <dgm:spPr/>
    </dgm:pt>
    <dgm:pt modelId="{7B34F9E1-7F80-468A-B4C0-2C42FBD35858}" type="pres">
      <dgm:prSet presAssocID="{55E5FD49-E93C-43FE-B1CD-207D798BA0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"/>
        </a:ext>
      </dgm:extLst>
    </dgm:pt>
    <dgm:pt modelId="{50881757-414D-4CF5-89AC-A17F18AA33B3}" type="pres">
      <dgm:prSet presAssocID="{55E5FD49-E93C-43FE-B1CD-207D798BA070}" presName="spaceRect" presStyleCnt="0"/>
      <dgm:spPr/>
    </dgm:pt>
    <dgm:pt modelId="{47A9BE3E-9365-47BC-9AEA-37348CBEFEB8}" type="pres">
      <dgm:prSet presAssocID="{55E5FD49-E93C-43FE-B1CD-207D798BA07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57BBA1D-DBE2-48BA-92B3-4F9740BB170D}" srcId="{ED0ECA18-D7D9-4F37-BA33-187E3F3814DB}" destId="{E41D8C8D-D3B2-4C52-92A1-ECD6843C8F8D}" srcOrd="0" destOrd="0" parTransId="{2A785C23-9A0B-45FF-ABAF-782FC032E501}" sibTransId="{B827C2F2-019E-44E3-9BB5-FBF97643411B}"/>
    <dgm:cxn modelId="{A9FA8D27-9B19-4E5A-818F-A9802315B5C2}" srcId="{ED0ECA18-D7D9-4F37-BA33-187E3F3814DB}" destId="{55E5FD49-E93C-43FE-B1CD-207D798BA070}" srcOrd="3" destOrd="0" parTransId="{F15876BD-6544-4C73-8119-341F414FDA3C}" sibTransId="{0B0A8B9C-51CB-4B69-BD48-AA31C4EB0870}"/>
    <dgm:cxn modelId="{515F8639-2F54-432E-BCD8-63867659BC06}" type="presOf" srcId="{55E5FD49-E93C-43FE-B1CD-207D798BA070}" destId="{47A9BE3E-9365-47BC-9AEA-37348CBEFEB8}" srcOrd="0" destOrd="0" presId="urn:microsoft.com/office/officeart/2018/2/layout/IconLabelList"/>
    <dgm:cxn modelId="{44116E83-6A8C-4584-9278-D29836DE851D}" type="presOf" srcId="{ED0ECA18-D7D9-4F37-BA33-187E3F3814DB}" destId="{58CFF182-72C2-4E33-B7C5-78073735C271}" srcOrd="0" destOrd="0" presId="urn:microsoft.com/office/officeart/2018/2/layout/IconLabelList"/>
    <dgm:cxn modelId="{A10CBF89-B3D5-474A-817A-34260F13D0F2}" type="presOf" srcId="{E41D8C8D-D3B2-4C52-92A1-ECD6843C8F8D}" destId="{B808F35B-5CD5-4691-9D05-7BD5FEA5BFFC}" srcOrd="0" destOrd="0" presId="urn:microsoft.com/office/officeart/2018/2/layout/IconLabelList"/>
    <dgm:cxn modelId="{F83D1690-219F-46A2-94EB-8D86EDE0BC77}" type="presOf" srcId="{E3444C27-5DE7-4AB0-AEA8-96E10088B006}" destId="{C95E0A57-0B17-40BE-B31C-F91522D3D331}" srcOrd="0" destOrd="0" presId="urn:microsoft.com/office/officeart/2018/2/layout/IconLabelList"/>
    <dgm:cxn modelId="{94DEEA91-1515-47A0-A0F8-3A8C1A10C806}" srcId="{ED0ECA18-D7D9-4F37-BA33-187E3F3814DB}" destId="{FC5EE19C-DED1-4969-955B-71335B55B636}" srcOrd="2" destOrd="0" parTransId="{FA8759D2-3336-48D2-A4EE-AE90E19596B7}" sibTransId="{F456FDF8-5E03-4D54-B90D-CBE733C880D4}"/>
    <dgm:cxn modelId="{DDAD49B8-E48E-41CC-8CA1-BD976AA9DDB9}" type="presOf" srcId="{FC5EE19C-DED1-4969-955B-71335B55B636}" destId="{7AE046B7-72E4-41B0-9365-7DB4B7B3556D}" srcOrd="0" destOrd="0" presId="urn:microsoft.com/office/officeart/2018/2/layout/IconLabelList"/>
    <dgm:cxn modelId="{5DF3B9B9-21DB-4FE8-81E9-04EEF6D5FE1A}" srcId="{ED0ECA18-D7D9-4F37-BA33-187E3F3814DB}" destId="{E3444C27-5DE7-4AB0-AEA8-96E10088B006}" srcOrd="1" destOrd="0" parTransId="{C7E374E2-45C3-45B8-A0D4-39018339AA7A}" sibTransId="{22B776CD-B500-464B-BE59-74765DD4F9FE}"/>
    <dgm:cxn modelId="{EC9D715F-CA76-4F17-9F05-1E6BCDE83F55}" type="presParOf" srcId="{58CFF182-72C2-4E33-B7C5-78073735C271}" destId="{5673883D-7A47-43B1-971F-129E1EB538B7}" srcOrd="0" destOrd="0" presId="urn:microsoft.com/office/officeart/2018/2/layout/IconLabelList"/>
    <dgm:cxn modelId="{225C2B5F-FC0D-43D9-A495-AAECF9BEE207}" type="presParOf" srcId="{5673883D-7A47-43B1-971F-129E1EB538B7}" destId="{78FBE0A7-87F4-464A-90C4-759193B99545}" srcOrd="0" destOrd="0" presId="urn:microsoft.com/office/officeart/2018/2/layout/IconLabelList"/>
    <dgm:cxn modelId="{53F69102-37FA-4192-88A9-AD8F1CF9E383}" type="presParOf" srcId="{5673883D-7A47-43B1-971F-129E1EB538B7}" destId="{BD5D34D2-66A0-40C2-AB9C-A6A1F6678732}" srcOrd="1" destOrd="0" presId="urn:microsoft.com/office/officeart/2018/2/layout/IconLabelList"/>
    <dgm:cxn modelId="{AE64B17A-05AA-4C3F-9DE4-41E061BF2E21}" type="presParOf" srcId="{5673883D-7A47-43B1-971F-129E1EB538B7}" destId="{B808F35B-5CD5-4691-9D05-7BD5FEA5BFFC}" srcOrd="2" destOrd="0" presId="urn:microsoft.com/office/officeart/2018/2/layout/IconLabelList"/>
    <dgm:cxn modelId="{04FE8995-A9A6-4647-B7A4-3C830637837A}" type="presParOf" srcId="{58CFF182-72C2-4E33-B7C5-78073735C271}" destId="{907F4C50-394F-4028-BFA4-4264282EA33F}" srcOrd="1" destOrd="0" presId="urn:microsoft.com/office/officeart/2018/2/layout/IconLabelList"/>
    <dgm:cxn modelId="{BAB4C39A-FB50-4E4D-A05C-E9FBA72FFFE3}" type="presParOf" srcId="{58CFF182-72C2-4E33-B7C5-78073735C271}" destId="{CEEA77C8-3A49-40C7-B163-8B71957EAB43}" srcOrd="2" destOrd="0" presId="urn:microsoft.com/office/officeart/2018/2/layout/IconLabelList"/>
    <dgm:cxn modelId="{4DAB121C-58E6-43CF-9EA5-8B5CD33C187A}" type="presParOf" srcId="{CEEA77C8-3A49-40C7-B163-8B71957EAB43}" destId="{CD3E09A9-1D1E-42A3-A2BE-449F3CB07C2A}" srcOrd="0" destOrd="0" presId="urn:microsoft.com/office/officeart/2018/2/layout/IconLabelList"/>
    <dgm:cxn modelId="{068A680E-48B9-4591-AA3E-069FF6FA5A64}" type="presParOf" srcId="{CEEA77C8-3A49-40C7-B163-8B71957EAB43}" destId="{982AD8A9-945E-427D-8B39-DCC37B0F7681}" srcOrd="1" destOrd="0" presId="urn:microsoft.com/office/officeart/2018/2/layout/IconLabelList"/>
    <dgm:cxn modelId="{EBD4685E-FA67-45F9-800D-FB2F5A7ECE9F}" type="presParOf" srcId="{CEEA77C8-3A49-40C7-B163-8B71957EAB43}" destId="{C95E0A57-0B17-40BE-B31C-F91522D3D331}" srcOrd="2" destOrd="0" presId="urn:microsoft.com/office/officeart/2018/2/layout/IconLabelList"/>
    <dgm:cxn modelId="{0DA6B907-E53C-470B-B34A-A8F4C8D0A4D7}" type="presParOf" srcId="{58CFF182-72C2-4E33-B7C5-78073735C271}" destId="{456D2E3D-EB4C-4046-A9A3-26DADD85EC33}" srcOrd="3" destOrd="0" presId="urn:microsoft.com/office/officeart/2018/2/layout/IconLabelList"/>
    <dgm:cxn modelId="{BBA89CBD-77E3-4524-A2A1-355930719567}" type="presParOf" srcId="{58CFF182-72C2-4E33-B7C5-78073735C271}" destId="{15DEDD11-D4EB-46DC-AAA6-02799B8D12CA}" srcOrd="4" destOrd="0" presId="urn:microsoft.com/office/officeart/2018/2/layout/IconLabelList"/>
    <dgm:cxn modelId="{9E9C378E-D6FC-416A-8803-11E5304E771F}" type="presParOf" srcId="{15DEDD11-D4EB-46DC-AAA6-02799B8D12CA}" destId="{CDBE72E8-67C8-4283-8500-5994B59DBDD6}" srcOrd="0" destOrd="0" presId="urn:microsoft.com/office/officeart/2018/2/layout/IconLabelList"/>
    <dgm:cxn modelId="{266CA85C-8498-494B-8B6E-1A9137FFD40C}" type="presParOf" srcId="{15DEDD11-D4EB-46DC-AAA6-02799B8D12CA}" destId="{2EEA144A-7257-4A2C-9959-E2A9E68D7A01}" srcOrd="1" destOrd="0" presId="urn:microsoft.com/office/officeart/2018/2/layout/IconLabelList"/>
    <dgm:cxn modelId="{A56C631A-6273-4777-AF3D-4D132DF5C614}" type="presParOf" srcId="{15DEDD11-D4EB-46DC-AAA6-02799B8D12CA}" destId="{7AE046B7-72E4-41B0-9365-7DB4B7B3556D}" srcOrd="2" destOrd="0" presId="urn:microsoft.com/office/officeart/2018/2/layout/IconLabelList"/>
    <dgm:cxn modelId="{6021DC70-41DC-4C1D-82A6-A8E3FD13B288}" type="presParOf" srcId="{58CFF182-72C2-4E33-B7C5-78073735C271}" destId="{30DBBD8E-84C4-44D4-B92E-DC81B4B57F9C}" srcOrd="5" destOrd="0" presId="urn:microsoft.com/office/officeart/2018/2/layout/IconLabelList"/>
    <dgm:cxn modelId="{3AFD4327-669B-4134-BDD2-C07067AB745B}" type="presParOf" srcId="{58CFF182-72C2-4E33-B7C5-78073735C271}" destId="{16483B0E-8CB7-4191-AAC1-0B1A5B22D03C}" srcOrd="6" destOrd="0" presId="urn:microsoft.com/office/officeart/2018/2/layout/IconLabelList"/>
    <dgm:cxn modelId="{8B14BFE4-FE90-4B94-9758-76C5BC7DD6AD}" type="presParOf" srcId="{16483B0E-8CB7-4191-AAC1-0B1A5B22D03C}" destId="{7B34F9E1-7F80-468A-B4C0-2C42FBD35858}" srcOrd="0" destOrd="0" presId="urn:microsoft.com/office/officeart/2018/2/layout/IconLabelList"/>
    <dgm:cxn modelId="{9A5B1B39-F4F5-4811-BD08-A1C0E64A5F15}" type="presParOf" srcId="{16483B0E-8CB7-4191-AAC1-0B1A5B22D03C}" destId="{50881757-414D-4CF5-89AC-A17F18AA33B3}" srcOrd="1" destOrd="0" presId="urn:microsoft.com/office/officeart/2018/2/layout/IconLabelList"/>
    <dgm:cxn modelId="{A6FAC591-07EA-4B4E-A7B1-1EBAB778BCC9}" type="presParOf" srcId="{16483B0E-8CB7-4191-AAC1-0B1A5B22D03C}" destId="{47A9BE3E-9365-47BC-9AEA-37348CBEFEB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BE0A7-87F4-464A-90C4-759193B99545}">
      <dsp:nvSpPr>
        <dsp:cNvPr id="0" name=""/>
        <dsp:cNvSpPr/>
      </dsp:nvSpPr>
      <dsp:spPr>
        <a:xfrm>
          <a:off x="765451" y="1493151"/>
          <a:ext cx="1067684" cy="1067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8F35B-5CD5-4691-9D05-7BD5FEA5BFFC}">
      <dsp:nvSpPr>
        <dsp:cNvPr id="0" name=""/>
        <dsp:cNvSpPr/>
      </dsp:nvSpPr>
      <dsp:spPr>
        <a:xfrm>
          <a:off x="112977" y="2876345"/>
          <a:ext cx="23726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kern="1200"/>
            <a:t>Background</a:t>
          </a:r>
          <a:endParaRPr lang="en-US" sz="3600" kern="1200"/>
        </a:p>
      </dsp:txBody>
      <dsp:txXfrm>
        <a:off x="112977" y="2876345"/>
        <a:ext cx="2372632" cy="720000"/>
      </dsp:txXfrm>
    </dsp:sp>
    <dsp:sp modelId="{CD3E09A9-1D1E-42A3-A2BE-449F3CB07C2A}">
      <dsp:nvSpPr>
        <dsp:cNvPr id="0" name=""/>
        <dsp:cNvSpPr/>
      </dsp:nvSpPr>
      <dsp:spPr>
        <a:xfrm>
          <a:off x="3553293" y="1493151"/>
          <a:ext cx="1067684" cy="1067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E0A57-0B17-40BE-B31C-F91522D3D331}">
      <dsp:nvSpPr>
        <dsp:cNvPr id="0" name=""/>
        <dsp:cNvSpPr/>
      </dsp:nvSpPr>
      <dsp:spPr>
        <a:xfrm>
          <a:off x="2900819" y="2876345"/>
          <a:ext cx="23726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W</a:t>
          </a:r>
          <a:r>
            <a:rPr lang="en-CH" sz="3600" b="0" i="0" kern="1200" dirty="0"/>
            <a:t>hat data?</a:t>
          </a:r>
          <a:endParaRPr lang="en-US" sz="3600" kern="1200" dirty="0"/>
        </a:p>
      </dsp:txBody>
      <dsp:txXfrm>
        <a:off x="2900819" y="2876345"/>
        <a:ext cx="2372632" cy="720000"/>
      </dsp:txXfrm>
    </dsp:sp>
    <dsp:sp modelId="{CDBE72E8-67C8-4283-8500-5994B59DBDD6}">
      <dsp:nvSpPr>
        <dsp:cNvPr id="0" name=""/>
        <dsp:cNvSpPr/>
      </dsp:nvSpPr>
      <dsp:spPr>
        <a:xfrm>
          <a:off x="6341136" y="1493151"/>
          <a:ext cx="1067684" cy="10676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046B7-72E4-41B0-9365-7DB4B7B3556D}">
      <dsp:nvSpPr>
        <dsp:cNvPr id="0" name=""/>
        <dsp:cNvSpPr/>
      </dsp:nvSpPr>
      <dsp:spPr>
        <a:xfrm>
          <a:off x="5688662" y="2876345"/>
          <a:ext cx="23726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E</a:t>
          </a:r>
          <a:r>
            <a:rPr lang="en-CH" sz="3600" b="0" i="0" kern="1200" dirty="0" err="1"/>
            <a:t>xperience</a:t>
          </a:r>
          <a:r>
            <a:rPr lang="en-CH" sz="3600" b="0" i="0" kern="1200" dirty="0"/>
            <a:t> </a:t>
          </a:r>
          <a:endParaRPr lang="en-US" sz="3600" kern="1200" dirty="0"/>
        </a:p>
      </dsp:txBody>
      <dsp:txXfrm>
        <a:off x="5688662" y="2876345"/>
        <a:ext cx="2372632" cy="720000"/>
      </dsp:txXfrm>
    </dsp:sp>
    <dsp:sp modelId="{7B34F9E1-7F80-468A-B4C0-2C42FBD35858}">
      <dsp:nvSpPr>
        <dsp:cNvPr id="0" name=""/>
        <dsp:cNvSpPr/>
      </dsp:nvSpPr>
      <dsp:spPr>
        <a:xfrm>
          <a:off x="9128979" y="1493151"/>
          <a:ext cx="1067684" cy="10676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9BE3E-9365-47BC-9AEA-37348CBEFEB8}">
      <dsp:nvSpPr>
        <dsp:cNvPr id="0" name=""/>
        <dsp:cNvSpPr/>
      </dsp:nvSpPr>
      <dsp:spPr>
        <a:xfrm>
          <a:off x="8476505" y="2876345"/>
          <a:ext cx="23726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kern="1200"/>
            <a:t>Conclusion</a:t>
          </a:r>
          <a:endParaRPr lang="en-US" sz="3600" kern="1200"/>
        </a:p>
      </dsp:txBody>
      <dsp:txXfrm>
        <a:off x="8476505" y="2876345"/>
        <a:ext cx="237263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38C3D-4A23-4181-93DE-C22AB2889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1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E508C5-B36A-4AA8-A66F-DC0B31570174}"/>
              </a:ext>
            </a:extLst>
          </p:cNvPr>
          <p:cNvSpPr/>
          <p:nvPr/>
        </p:nvSpPr>
        <p:spPr>
          <a:xfrm>
            <a:off x="-77807" y="-21302"/>
            <a:ext cx="12269807" cy="695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800" b="0" i="0" u="none" strike="noStrike" kern="1200" baseline="-25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6E0F0-ACD9-4F7A-BA99-3A152A978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5" t="24269" r="3165" b="16915"/>
          <a:stretch/>
        </p:blipFill>
        <p:spPr>
          <a:xfrm>
            <a:off x="-78019" y="-21302"/>
            <a:ext cx="4181300" cy="69006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3B759F-4BB8-40F9-B2DD-9C612DEF7D29}"/>
              </a:ext>
            </a:extLst>
          </p:cNvPr>
          <p:cNvCxnSpPr>
            <a:cxnSpLocks/>
          </p:cNvCxnSpPr>
          <p:nvPr/>
        </p:nvCxnSpPr>
        <p:spPr>
          <a:xfrm>
            <a:off x="5158203" y="6081106"/>
            <a:ext cx="239964" cy="0"/>
          </a:xfrm>
          <a:prstGeom prst="line">
            <a:avLst/>
          </a:prstGeom>
          <a:ln w="38100">
            <a:solidFill>
              <a:srgbClr val="E84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0ADB59-97E9-4E17-A2E8-7CE7122FD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8617" y="2832204"/>
            <a:ext cx="6235736" cy="13131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spc="3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/>
              <a:t>NAME OF THE CONFERENCE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2745E9-1F77-4F7C-A3D7-523546A7E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8617" y="677323"/>
            <a:ext cx="6235736" cy="142243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E84B0F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add your presentation title</a:t>
            </a:r>
          </a:p>
          <a:p>
            <a:pPr lvl="0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15BA2E-F257-40E6-8206-8C943140A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8617" y="4355870"/>
            <a:ext cx="6235736" cy="564686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 b="1"/>
              <a:t>Speaker’s name, place &amp; date </a:t>
            </a:r>
          </a:p>
          <a:p>
            <a:pPr lvl="3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6AAEB-5F11-436B-85AF-66A152AE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751" y="6066311"/>
            <a:ext cx="2466508" cy="56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0075A-7CCB-40B4-8461-4C9C2DC47582}"/>
              </a:ext>
            </a:extLst>
          </p:cNvPr>
          <p:cNvSpPr txBox="1"/>
          <p:nvPr/>
        </p:nvSpPr>
        <p:spPr>
          <a:xfrm>
            <a:off x="5038617" y="6130980"/>
            <a:ext cx="378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SCIENCE </a:t>
            </a:r>
          </a:p>
          <a:p>
            <a:pPr algn="l"/>
            <a:r>
              <a:rPr lang="en-GB" sz="1100" b="0" i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MOST NEGLECTED</a:t>
            </a:r>
          </a:p>
        </p:txBody>
      </p:sp>
    </p:spTree>
    <p:extLst>
      <p:ext uri="{BB962C8B-B14F-4D97-AF65-F5344CB8AC3E}">
        <p14:creationId xmlns:p14="http://schemas.microsoft.com/office/powerpoint/2010/main" val="263445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E508C5-B36A-4AA8-A66F-DC0B31570174}"/>
              </a:ext>
            </a:extLst>
          </p:cNvPr>
          <p:cNvSpPr/>
          <p:nvPr/>
        </p:nvSpPr>
        <p:spPr>
          <a:xfrm>
            <a:off x="-77807" y="-21302"/>
            <a:ext cx="12269807" cy="695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800" b="0" i="0" u="none" strike="noStrike" kern="1200" baseline="-25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GB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3B759F-4BB8-40F9-B2DD-9C612DEF7D29}"/>
              </a:ext>
            </a:extLst>
          </p:cNvPr>
          <p:cNvCxnSpPr>
            <a:cxnSpLocks/>
          </p:cNvCxnSpPr>
          <p:nvPr/>
        </p:nvCxnSpPr>
        <p:spPr>
          <a:xfrm>
            <a:off x="5664228" y="6081106"/>
            <a:ext cx="239964" cy="0"/>
          </a:xfrm>
          <a:prstGeom prst="line">
            <a:avLst/>
          </a:prstGeom>
          <a:ln w="38100">
            <a:solidFill>
              <a:srgbClr val="E84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0ADB59-97E9-4E17-A2E8-7CE7122FD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4642" y="2832204"/>
            <a:ext cx="6138372" cy="13131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spc="3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/>
              <a:t>NAME OF THE CONFERENCE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2745E9-1F77-4F7C-A3D7-523546A7E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4642" y="677323"/>
            <a:ext cx="6138372" cy="142243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E84B0F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add your presentation title</a:t>
            </a:r>
          </a:p>
          <a:p>
            <a:pPr lvl="0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15BA2E-F257-40E6-8206-8C943140A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642" y="4524546"/>
            <a:ext cx="6138372" cy="564686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sz="2400" b="1"/>
              <a:t>Speaker’s name, place &amp; date </a:t>
            </a:r>
          </a:p>
          <a:p>
            <a:pPr lvl="3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6AAEB-5F11-436B-85AF-66A152AE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531" y="6066311"/>
            <a:ext cx="2466508" cy="56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C0075A-7CCB-40B4-8461-4C9C2DC47582}"/>
              </a:ext>
            </a:extLst>
          </p:cNvPr>
          <p:cNvSpPr txBox="1"/>
          <p:nvPr/>
        </p:nvSpPr>
        <p:spPr>
          <a:xfrm>
            <a:off x="5544642" y="6130980"/>
            <a:ext cx="378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SCIENCE </a:t>
            </a:r>
          </a:p>
          <a:p>
            <a:pPr algn="l"/>
            <a:r>
              <a:rPr lang="en-GB" sz="1100" b="0" i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MOST NEGLECTED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2AAD280-EB75-440E-A40A-752D983FE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86147" y="-21302"/>
            <a:ext cx="5013519" cy="69511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 sz="2000"/>
            </a:lvl2pPr>
          </a:lstStyle>
          <a:p>
            <a:pPr marL="0" marR="0" lvl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here a picture</a:t>
            </a:r>
          </a:p>
        </p:txBody>
      </p:sp>
    </p:spTree>
    <p:extLst>
      <p:ext uri="{BB962C8B-B14F-4D97-AF65-F5344CB8AC3E}">
        <p14:creationId xmlns:p14="http://schemas.microsoft.com/office/powerpoint/2010/main" val="106526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7F310-BB86-4562-B42F-3971BD1F2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724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E8B40-E2C8-4281-A94D-48975A3C87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05C78C3-826C-41C3-9D11-1BADBABCFC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233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7F310-BB86-4562-B42F-3971BD1F2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8949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4B0F"/>
              </a:buClr>
              <a:buFont typeface="Arial" panose="020B0604020202020204" pitchFamily="34" charset="0"/>
              <a:buAutoNum type="arabicPeriod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000"/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0DC392-B613-4E09-AA1C-A1B696040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952182B-7C14-44AA-9645-44CB919C4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91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+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0" y="1026553"/>
            <a:ext cx="8558664" cy="5439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 b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01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2pPr>
            <a:lvl3pPr marL="914202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Create a bullet point list here or add a table, picture, chart, etc.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8687A52-4E86-44D4-A5AF-436EA8E07F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89915" y="1321723"/>
            <a:ext cx="2902085" cy="5144693"/>
          </a:xfrm>
          <a:prstGeom prst="rect">
            <a:avLst/>
          </a:prstGeom>
        </p:spPr>
        <p:txBody>
          <a:bodyPr lIns="216000" tIns="216000" rIns="216000" bIns="216000"/>
          <a:lstStyle>
            <a:lvl1pPr marL="0" indent="0" algn="ctr">
              <a:buClr>
                <a:srgbClr val="00B0F0"/>
              </a:buClr>
              <a:buFont typeface="Arial" panose="020B0604020202020204" pitchFamily="34" charset="0"/>
              <a:buNone/>
              <a:defRPr sz="2400" b="1">
                <a:solidFill>
                  <a:schemeClr val="accent1"/>
                </a:solidFill>
              </a:defRPr>
            </a:lvl1pPr>
            <a:lvl2pPr marL="457101" indent="0">
              <a:buClr>
                <a:srgbClr val="00B0F0"/>
              </a:buClr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US"/>
              <a:t>Add text to summarize &amp; highlight ideas or insert charts, graphics, etc.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BC6828-4BC0-4816-96C3-F5D8571B7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D8183A-0BAA-43A8-8F1F-322B6E9A1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01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0" y="1026553"/>
            <a:ext cx="5329353" cy="50955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Compare 2 graphics, pictures, charts or simply express ideas in 2 boxes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D04A81-9C8E-4F5A-88A2-2DD475CED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6247" y="1026553"/>
            <a:ext cx="5253385" cy="50955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Compare 2 graphics, pictures, charts or simply express ideas in 2 boxes 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92CD16-E3EC-46F2-8E0A-884291806C58}"/>
              </a:ext>
            </a:extLst>
          </p:cNvPr>
          <p:cNvCxnSpPr>
            <a:cxnSpLocks/>
          </p:cNvCxnSpPr>
          <p:nvPr/>
        </p:nvCxnSpPr>
        <p:spPr>
          <a:xfrm>
            <a:off x="6021422" y="1026553"/>
            <a:ext cx="0" cy="509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FB1316B-0DD4-48EC-8050-98F9AAE0C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95ABC0B-9FD7-41A5-8D42-12AB9A92D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0AC3E-6EA8-416D-A825-C7CF70E314C9}"/>
              </a:ext>
            </a:extLst>
          </p:cNvPr>
          <p:cNvSpPr txBox="1"/>
          <p:nvPr userDrawn="1"/>
        </p:nvSpPr>
        <p:spPr>
          <a:xfrm>
            <a:off x="7806365" y="6529278"/>
            <a:ext cx="3462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90000"/>
                  </a:schemeClr>
                </a:solidFill>
              </a:rPr>
              <a:t>nathalie </a:t>
            </a:r>
            <a:r>
              <a:rPr lang="en-GB" sz="1600" b="1" dirty="0" err="1">
                <a:solidFill>
                  <a:schemeClr val="accent6">
                    <a:lumMod val="90000"/>
                  </a:schemeClr>
                </a:solidFill>
              </a:rPr>
              <a:t>strub</a:t>
            </a:r>
            <a:r>
              <a:rPr lang="en-GB" sz="1600" b="1" dirty="0">
                <a:solidFill>
                  <a:schemeClr val="accent6">
                    <a:lumMod val="90000"/>
                  </a:schemeClr>
                </a:solidFill>
              </a:rPr>
              <a:t> wourgaft </a:t>
            </a:r>
            <a:r>
              <a:rPr lang="en-GB" sz="1600" b="1" dirty="0" err="1">
                <a:solidFill>
                  <a:schemeClr val="accent6">
                    <a:lumMod val="90000"/>
                  </a:schemeClr>
                </a:solidFill>
              </a:rPr>
              <a:t>february</a:t>
            </a:r>
            <a:r>
              <a:rPr lang="en-GB" sz="1600" b="1" dirty="0">
                <a:solidFill>
                  <a:schemeClr val="accent6">
                    <a:lumMod val="90000"/>
                  </a:schemeClr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17975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_botto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20D103-AF4F-4963-9CDF-06840A1D32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31DA3-7E65-4256-A5D4-749E6E8A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933" y="6446521"/>
            <a:ext cx="1386111" cy="3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634F8-4BC0-4DD3-8F76-C25F0FF4AAB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2ACB0-521C-4F01-ACB6-560CCB618006}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rgbClr val="E84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A5B06-C374-4273-AB72-0FEE14C924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253" y="6415552"/>
            <a:ext cx="986452" cy="22167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23C301-D2E9-4766-AB2C-658183D97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3905" y="1985639"/>
            <a:ext cx="5289550" cy="244427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is a section divider, insert your text here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58DE5E-BDC6-4D01-8477-C2C57992BB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0513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FDBF5CB-D1B6-413B-9C1C-AA545840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821" y="1985639"/>
            <a:ext cx="892175" cy="142557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3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BA7652C-48BD-4918-AE4C-ED5028D3B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3892" y="1744453"/>
            <a:ext cx="5319841" cy="1330129"/>
          </a:xfrm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This is a section divider, insert your text here</a:t>
            </a:r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034A6CD-5D4D-4AE7-A55B-90D1D87E1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892" y="3774983"/>
            <a:ext cx="5319841" cy="1330129"/>
          </a:xfrm>
          <a:prstGeom prst="rect">
            <a:avLst/>
          </a:prstGeom>
          <a:noFill/>
        </p:spPr>
        <p:txBody>
          <a:bodyPr/>
          <a:lstStyle>
            <a:lvl1pPr>
              <a:defRPr sz="2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Add here a brief explanation of the section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E64797-23D8-4670-860D-E118AD4B08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825" y="1744663"/>
            <a:ext cx="892175" cy="142557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6BB56A-FC33-48A3-BD73-3C9C22284C65}"/>
              </a:ext>
            </a:extLst>
          </p:cNvPr>
          <p:cNvCxnSpPr>
            <a:cxnSpLocks/>
          </p:cNvCxnSpPr>
          <p:nvPr/>
        </p:nvCxnSpPr>
        <p:spPr>
          <a:xfrm>
            <a:off x="-8546" y="3429000"/>
            <a:ext cx="1034041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5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17121" y="1417980"/>
            <a:ext cx="3450397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4271915" y="1417980"/>
            <a:ext cx="345039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027699" y="1417980"/>
            <a:ext cx="345039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1BE87-0BD8-4B31-838A-BA7126A2324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6969" y="3436503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09CE56-DAC5-4F9C-A1F4-14132F1D15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71914" y="3436502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C88851-3067-4D08-A935-DA767B18F7C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27698" y="3436502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0981720-211D-411E-BB09-56F220964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4B56221-243E-4362-A44D-38F73CEFA0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089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096434" y="1064029"/>
            <a:ext cx="4095566" cy="28246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D0D4146-1D90-4F4E-91B4-713F1A3D88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64029"/>
            <a:ext cx="7341155" cy="527815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2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2355DF1F-7DEB-442C-8774-0243197954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6434" y="3971925"/>
            <a:ext cx="4095566" cy="23702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8D29EB-15C2-4E1E-A3CE-5DE0CEFA32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9D8356-8C35-48C5-8D97-04DDD8394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74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8024648" y="0"/>
            <a:ext cx="3650381" cy="65297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marL="0" marR="0" lvl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here a picture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80D762-4637-4E28-888D-6DB3208E4B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1" y="1518452"/>
            <a:ext cx="7302432" cy="4699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2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0D45A6-F903-4ECA-A705-25C23E094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1" y="488234"/>
            <a:ext cx="7302432" cy="88336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62C9D27-ADEC-4E6D-92AF-848C89DC46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6250827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676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B19CF72-D420-4C9B-8769-B4694C759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919127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A319939-3BCC-4BEC-8C9A-2A8653B5B6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821" y="2763935"/>
            <a:ext cx="6349526" cy="133012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Thank your audience with a message here!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8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071681-A33D-4504-9980-83D207395444}"/>
              </a:ext>
            </a:extLst>
          </p:cNvPr>
          <p:cNvSpPr/>
          <p:nvPr/>
        </p:nvSpPr>
        <p:spPr>
          <a:xfrm>
            <a:off x="0" y="17756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E2524E-D576-43F8-8B90-D8EB5DC146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0499" y="-6181"/>
            <a:ext cx="8191501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5B03A-1577-4336-AE4E-E9E917181B71}"/>
              </a:ext>
            </a:extLst>
          </p:cNvPr>
          <p:cNvSpPr/>
          <p:nvPr/>
        </p:nvSpPr>
        <p:spPr>
          <a:xfrm>
            <a:off x="0" y="0"/>
            <a:ext cx="4000500" cy="6858000"/>
          </a:xfrm>
          <a:prstGeom prst="rect">
            <a:avLst/>
          </a:prstGeom>
          <a:solidFill>
            <a:srgbClr val="E84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EEF2DC-0E19-43B1-95D8-9526BCC98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756" y="1100380"/>
            <a:ext cx="3074987" cy="3671412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Thank your audience with a message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69466-BF06-4B99-A0FB-F38C3719C0AA}"/>
              </a:ext>
            </a:extLst>
          </p:cNvPr>
          <p:cNvCxnSpPr/>
          <p:nvPr/>
        </p:nvCxnSpPr>
        <p:spPr>
          <a:xfrm>
            <a:off x="529258" y="724636"/>
            <a:ext cx="8455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1040AE9-F9FD-45E1-8F93-91BD83D1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58" y="5906998"/>
            <a:ext cx="2167644" cy="4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9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67183"/>
            <a:ext cx="12191998" cy="43295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68AD-5CDA-4CAC-8C85-F27038860E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" y="5496695"/>
            <a:ext cx="12191998" cy="1361303"/>
          </a:xfrm>
          <a:prstGeom prst="rect">
            <a:avLst/>
          </a:prstGeom>
          <a:solidFill>
            <a:srgbClr val="E84B0F"/>
          </a:solidFill>
        </p:spPr>
        <p:txBody>
          <a:bodyPr lIns="216000" tIns="216000" rIns="216000" bIns="216000" anchor="ctr"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`Add a quote or key message´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B344B75-0979-455F-B47B-C00F9154D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Your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B042125-0D67-46B9-8F73-2522DEDF7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01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514B-BBC9-448B-802C-E57C5A97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22C-F246-45F6-B5D5-6FC35CB9D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5219-A34E-404B-B019-FADC73F0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02D-876A-4DA8-AAE5-75ABE0856976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3A405-C50E-4788-8446-4C02D943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9E63-F977-47A1-9443-1FA62950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21B-50CA-4515-A34D-08F403992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87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C2F2D-4A04-40C2-9660-DB102C995AAA}"/>
              </a:ext>
            </a:extLst>
          </p:cNvPr>
          <p:cNvSpPr/>
          <p:nvPr/>
        </p:nvSpPr>
        <p:spPr>
          <a:xfrm>
            <a:off x="-77788" y="-20638"/>
            <a:ext cx="12269788" cy="6950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  <a:p>
            <a:pPr>
              <a:defRPr/>
            </a:pPr>
            <a:endParaRPr lang="en-GB" sz="800" baseline="-25000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 lvl="1">
              <a:defRPr/>
            </a:pPr>
            <a:endParaRPr lang="en-GB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42FA4EAD-9C29-46CC-B1A0-5D9B08F3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388" y="-87313"/>
            <a:ext cx="12472988" cy="70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79293" y="1037170"/>
            <a:ext cx="4778633" cy="295293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9294" y="4269037"/>
            <a:ext cx="4778632" cy="1325428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436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36078" y="39255"/>
            <a:ext cx="343856" cy="343767"/>
          </a:xfrm>
          <a:prstGeom prst="rect">
            <a:avLst/>
          </a:prstGeom>
          <a:solidFill>
            <a:srgbClr val="E84B0F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3700" y="106105"/>
            <a:ext cx="381799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  <a:latin typeface="Lato Light" charset="0"/>
                <a:cs typeface="Lato Light" charset="0"/>
              </a:rPr>
              <a:pPr algn="ctr"/>
              <a:t>‹#›</a:t>
            </a:fld>
            <a:endParaRPr lang="id-ID" sz="1200" b="1">
              <a:solidFill>
                <a:schemeClr val="bg1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73777-9B6C-48B0-A602-DFF07ED426D6}"/>
              </a:ext>
            </a:extLst>
          </p:cNvPr>
          <p:cNvSpPr/>
          <p:nvPr/>
        </p:nvSpPr>
        <p:spPr>
          <a:xfrm>
            <a:off x="0" y="6541477"/>
            <a:ext cx="12192000" cy="316826"/>
          </a:xfrm>
          <a:prstGeom prst="rect">
            <a:avLst/>
          </a:prstGeom>
          <a:solidFill>
            <a:srgbClr val="E84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23004-7982-4FF5-B301-C4F76087B689}"/>
              </a:ext>
            </a:extLst>
          </p:cNvPr>
          <p:cNvSpPr txBox="1"/>
          <p:nvPr/>
        </p:nvSpPr>
        <p:spPr>
          <a:xfrm>
            <a:off x="11239167" y="6548956"/>
            <a:ext cx="1512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2"/>
                </a:solidFill>
                <a:latin typeface="Bahnschrift SemiBold SemiConden" panose="020B0502040204020203" pitchFamily="34" charset="0"/>
              </a:rPr>
              <a:t>www.dndi.org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71F5A9-9C8C-4591-9B53-7B08D68267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7800" y="6577006"/>
            <a:ext cx="1104900" cy="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202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2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57101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202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371303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828404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056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strub@dnd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do.cognitive.city/cognitive/landi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cr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iddo.org/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461730" y="935321"/>
            <a:ext cx="154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FGAI4H-O-043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125852" y="1304653"/>
            <a:ext cx="288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Berlin, 31 May – 2 June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81354"/>
              </p:ext>
            </p:extLst>
          </p:nvPr>
        </p:nvGraphicFramePr>
        <p:xfrm>
          <a:off x="1823068" y="2569206"/>
          <a:ext cx="8401049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Drugs for Neglected Diseases Initiative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Workshop: WG-CO - The clinical research perspective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Nathalie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Strub-Wourgaft</a:t>
                      </a:r>
                      <a:br>
                        <a:rPr lang="en-GB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Director COVID-19 Response &amp; Pandemic Preparedness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Drugs for Neglected Diseases Initiative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nstrub@dndi.org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This PPT contains a presentation from the WG-CO workshop on “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Equitable data infrastructures to support equitable and effective pandemic intelligence”.</a:t>
                      </a:r>
                      <a:endParaRPr lang="en-GB" sz="1800" b="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FC591-3E63-4931-A190-56749BDFA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193" y="644520"/>
            <a:ext cx="11841614" cy="476036"/>
          </a:xfrm>
        </p:spPr>
        <p:txBody>
          <a:bodyPr/>
          <a:lstStyle/>
          <a:p>
            <a:r>
              <a:rPr lang="en-CH" dirty="0"/>
              <a:t>The example of ANTICOV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313FB7-C53B-4DEC-B0AD-657F6F3C4D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667" y="228680"/>
            <a:ext cx="9383488" cy="258819"/>
          </a:xfrm>
        </p:spPr>
        <p:txBody>
          <a:bodyPr/>
          <a:lstStyle/>
          <a:p>
            <a:r>
              <a:rPr lang="en-CH" dirty="0"/>
              <a:t>experience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9B7512-A085-43EF-8F2C-D24D59F1B8E3}"/>
              </a:ext>
            </a:extLst>
          </p:cNvPr>
          <p:cNvSpPr txBox="1"/>
          <p:nvPr/>
        </p:nvSpPr>
        <p:spPr>
          <a:xfrm>
            <a:off x="8368732" y="1643337"/>
            <a:ext cx="36480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 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ap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tive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platfrom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trial testing several treatment options for early COVID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26 institutions including 10 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erent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sponsors contribute to the study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Data-sharing 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set-up as a 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princ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ple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of our governance between members but also for secondary research by other groups via IDDO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Practicalities remain complex in the context of GDPR and its interpretation across sponsors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BCE8E7-CD2A-072E-7585-70144D88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577"/>
            <a:ext cx="8321371" cy="46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72055C-A1AE-CB5D-1D6E-BD219F539A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942" y="1524980"/>
            <a:ext cx="10962115" cy="38080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H" sz="2000" dirty="0"/>
              <a:t>D</a:t>
            </a:r>
            <a:r>
              <a:rPr lang="en-US" sz="2000" dirty="0" err="1"/>
              <a:t>ata</a:t>
            </a:r>
            <a:r>
              <a:rPr lang="en-US" sz="2000" dirty="0"/>
              <a:t> protection -&gt; </a:t>
            </a:r>
            <a:r>
              <a:rPr lang="en-US" sz="2000" b="1" dirty="0"/>
              <a:t>understand what can be shared 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000" dirty="0"/>
              <a:t>E</a:t>
            </a:r>
            <a:r>
              <a:rPr lang="en-US" sz="2000" dirty="0" err="1"/>
              <a:t>nsure</a:t>
            </a:r>
            <a:r>
              <a:rPr lang="en-US" sz="2000" dirty="0"/>
              <a:t> legal agreements </a:t>
            </a:r>
            <a:r>
              <a:rPr lang="en-CH" sz="2000" dirty="0"/>
              <a:t>are </a:t>
            </a:r>
            <a:r>
              <a:rPr lang="en-US" sz="2000" dirty="0"/>
              <a:t>in place </a:t>
            </a:r>
            <a:r>
              <a:rPr lang="en-CH" sz="2000" b="1" dirty="0"/>
              <a:t>early on </a:t>
            </a:r>
            <a:r>
              <a:rPr lang="en-CH" sz="2000" dirty="0"/>
              <a:t>...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CH" sz="2000" dirty="0"/>
              <a:t>Data</a:t>
            </a:r>
            <a:r>
              <a:rPr lang="en-US" sz="2000" dirty="0"/>
              <a:t> format needs to allow this -&gt; </a:t>
            </a:r>
            <a:r>
              <a:rPr lang="en-US" sz="2000" b="1" dirty="0"/>
              <a:t>prepare / CDISC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Investigator and sponsors’ ownership </a:t>
            </a:r>
            <a:r>
              <a:rPr lang="en-US" sz="2000" dirty="0"/>
              <a:t>: critical -&gt; can be addressed through governance mechanism as with IDDO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Patients consent  </a:t>
            </a:r>
            <a:r>
              <a:rPr lang="en-CH" sz="2000" dirty="0"/>
              <a:t>... </a:t>
            </a:r>
            <a:r>
              <a:rPr lang="en-CH" sz="2000" b="1" dirty="0"/>
              <a:t>more</a:t>
            </a:r>
            <a:r>
              <a:rPr lang="en-CH" sz="2000" dirty="0"/>
              <a:t>?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Ethical re-use of data: </a:t>
            </a:r>
            <a:r>
              <a:rPr lang="en-CH" sz="2000" dirty="0"/>
              <a:t>define </a:t>
            </a:r>
            <a:r>
              <a:rPr lang="en-US" sz="2000" dirty="0"/>
              <a:t>purpose</a:t>
            </a:r>
            <a:r>
              <a:rPr lang="en-CH" sz="2000" dirty="0"/>
              <a:t>, </a:t>
            </a:r>
            <a:r>
              <a:rPr lang="en-US" sz="2000" dirty="0"/>
              <a:t>framework</a:t>
            </a:r>
            <a:r>
              <a:rPr lang="en-CH" sz="2000" dirty="0"/>
              <a:t> </a:t>
            </a:r>
            <a:r>
              <a:rPr lang="en-CH" sz="2000" b="1" dirty="0"/>
              <a:t>– committing to publications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CH" sz="2000" dirty="0"/>
              <a:t>Need for </a:t>
            </a:r>
            <a:r>
              <a:rPr lang="en-CH" sz="2000" b="1" dirty="0" err="1"/>
              <a:t>i</a:t>
            </a:r>
            <a:r>
              <a:rPr lang="en-US" sz="2000" b="1" dirty="0" err="1"/>
              <a:t>ndependent</a:t>
            </a:r>
            <a:r>
              <a:rPr lang="en-US" sz="2000" dirty="0"/>
              <a:t> Infrastructure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Fundin</a:t>
            </a:r>
            <a:r>
              <a:rPr lang="en-CH" sz="2000" dirty="0"/>
              <a:t>g, funding, funding ...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A176-47D1-ABB9-05EE-5340EDA2A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What is needed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4A3EE-FF7E-1A4C-D474-227CE68B7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H" dirty="0" err="1"/>
              <a:t>onclusion</a:t>
            </a:r>
            <a:r>
              <a:rPr lang="en-C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5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63D224-4DF7-4E80-AA54-6FC974C8E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6901" y="1325977"/>
            <a:ext cx="10112171" cy="49184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fight against COVID is a race against time …</a:t>
            </a:r>
          </a:p>
          <a:p>
            <a:pPr marL="0" indent="0">
              <a:buNone/>
            </a:pPr>
            <a:r>
              <a:rPr lang="en-GB" dirty="0"/>
              <a:t>Science evolves at an unprecedented speed </a:t>
            </a:r>
          </a:p>
          <a:p>
            <a:pPr marL="0" indent="0">
              <a:buNone/>
            </a:pPr>
            <a:r>
              <a:rPr lang="en-GB" dirty="0"/>
              <a:t>We need treatments to prevent and treat all stages of COVID</a:t>
            </a:r>
          </a:p>
          <a:p>
            <a:pPr marL="0" indent="0">
              <a:buNone/>
            </a:pPr>
            <a:r>
              <a:rPr lang="en-GB" dirty="0"/>
              <a:t>Many groups are producing scientific results</a:t>
            </a:r>
          </a:p>
          <a:p>
            <a:pPr marL="0" indent="0">
              <a:buNone/>
            </a:pPr>
            <a:r>
              <a:rPr lang="en-GB" dirty="0"/>
              <a:t>Several platform trials allow the dynamic inclusion of new treatment arms, based on emerging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Mechanisms</a:t>
            </a:r>
            <a:r>
              <a:rPr lang="en-GB" dirty="0"/>
              <a:t> to promote </a:t>
            </a:r>
            <a:r>
              <a:rPr lang="en-GB" b="1" dirty="0"/>
              <a:t>open collaboration from upstream (preclinical) to downstream (clinical) </a:t>
            </a:r>
            <a:r>
              <a:rPr lang="en-GB" dirty="0"/>
              <a:t>platforms</a:t>
            </a:r>
            <a:r>
              <a:rPr lang="en-GB" b="1" dirty="0"/>
              <a:t> are needed.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Mechanisms </a:t>
            </a:r>
            <a:r>
              <a:rPr lang="en-GB" dirty="0"/>
              <a:t>to facilitate </a:t>
            </a:r>
            <a:r>
              <a:rPr lang="en-GB" b="1" dirty="0"/>
              <a:t>individual data sharing </a:t>
            </a:r>
            <a:r>
              <a:rPr lang="en-GB" dirty="0"/>
              <a:t>will support the interpretation of completed clinical trials and benefit Guidelines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</a:rPr>
              <a:t>Such mechanisms will further contribute to an efficient allocation of research resources for the success of the response, that needs to be collective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B3478-53E6-4773-AB0A-45B3954F7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2" y="613609"/>
            <a:ext cx="10962115" cy="476036"/>
          </a:xfrm>
        </p:spPr>
        <p:txBody>
          <a:bodyPr/>
          <a:lstStyle/>
          <a:p>
            <a:r>
              <a:rPr lang="en-GB" dirty="0"/>
              <a:t>CONCLUSION AND RECOMMENDATIONS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78E61-1517-4846-9486-1CD41ABE6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Transparency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304544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9F6855-9BBA-44A6-A564-ED03374917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9C5F3D-93F5-43CC-9E6A-25C135AAC4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99BF25-11F0-4522-BBFA-19134ADB0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1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9DD28B-9473-4751-A0E7-D998760549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215" y="2123195"/>
            <a:ext cx="6391857" cy="2246311"/>
          </a:xfrm>
        </p:spPr>
        <p:txBody>
          <a:bodyPr lIns="91440" tIns="45720" rIns="91440" bIns="45720" anchor="t"/>
          <a:lstStyle/>
          <a:p>
            <a:r>
              <a:rPr lang="en-CH" sz="3600" dirty="0">
                <a:latin typeface="Arial Narrow"/>
                <a:cs typeface="Calibri"/>
              </a:rPr>
              <a:t>The clinical research perspective</a:t>
            </a:r>
            <a:endParaRPr lang="en-GB" sz="3600" dirty="0">
              <a:latin typeface="Arial Narrow"/>
              <a:cs typeface="Calibri"/>
            </a:endParaRPr>
          </a:p>
          <a:p>
            <a:endParaRPr lang="en-CH" sz="3600" dirty="0">
              <a:latin typeface="Arial Narrow"/>
              <a:cs typeface="Calibri"/>
            </a:endParaRPr>
          </a:p>
          <a:p>
            <a:r>
              <a:rPr lang="en-CH" sz="2400" dirty="0">
                <a:latin typeface="Arial Narrow"/>
                <a:cs typeface="Calibri"/>
              </a:rPr>
              <a:t>May 30</a:t>
            </a:r>
            <a:r>
              <a:rPr lang="en-CH" sz="2400" baseline="30000" dirty="0">
                <a:latin typeface="Arial Narrow"/>
                <a:cs typeface="Calibri"/>
              </a:rPr>
              <a:t>th</a:t>
            </a:r>
            <a:r>
              <a:rPr lang="en-CH" sz="2400" dirty="0">
                <a:latin typeface="Arial Narrow"/>
                <a:cs typeface="Calibri"/>
              </a:rPr>
              <a:t>,  </a:t>
            </a:r>
            <a:r>
              <a:rPr lang="en-GB" sz="2400" dirty="0">
                <a:latin typeface="Arial Narrow"/>
                <a:cs typeface="Calibri"/>
              </a:rPr>
              <a:t>202</a:t>
            </a:r>
            <a:r>
              <a:rPr lang="en-CH" sz="2400" dirty="0">
                <a:latin typeface="Arial Narrow"/>
                <a:cs typeface="Calibri"/>
              </a:rPr>
              <a:t>2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BFA0C-CBF7-469A-AF2B-B631D8D1B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15" y="5421878"/>
            <a:ext cx="7488565" cy="1325428"/>
          </a:xfrm>
        </p:spPr>
        <p:txBody>
          <a:bodyPr/>
          <a:lstStyle/>
          <a:p>
            <a:r>
              <a:rPr lang="en-GB" sz="1800" b="1" dirty="0"/>
              <a:t>Dr Nathalie Strub-Wourgaft</a:t>
            </a:r>
          </a:p>
          <a:p>
            <a:r>
              <a:rPr lang="en-US" sz="1800" b="1" dirty="0"/>
              <a:t>Director COVID-19 Response &amp; Pandemic Preparedness</a:t>
            </a:r>
            <a:endParaRPr lang="en-GB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9A081-B2DF-4B48-A972-B55BC168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0" y="6084592"/>
            <a:ext cx="2462997" cy="5669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759E01E-CD38-533C-B0AD-8F4992B6133F}"/>
              </a:ext>
            </a:extLst>
          </p:cNvPr>
          <p:cNvGrpSpPr/>
          <p:nvPr/>
        </p:nvGrpSpPr>
        <p:grpSpPr>
          <a:xfrm>
            <a:off x="104983" y="206431"/>
            <a:ext cx="7280366" cy="1001486"/>
            <a:chOff x="0" y="0"/>
            <a:chExt cx="8815691" cy="12325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C49824-20E6-CFD4-5807-854A2B02B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886000" cy="12325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6E4A7B-8DD1-2A9F-947F-B3EBF8D2A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5999" y="0"/>
              <a:ext cx="2929692" cy="1232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92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694C2-CD84-48EA-A06B-B0B912DC5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970" y="488234"/>
            <a:ext cx="10962115" cy="476036"/>
          </a:xfrm>
        </p:spPr>
        <p:txBody>
          <a:bodyPr>
            <a:normAutofit/>
          </a:bodyPr>
          <a:lstStyle/>
          <a:p>
            <a:r>
              <a:rPr lang="en-US" sz="2800" dirty="0" err="1"/>
              <a:t>Propo</a:t>
            </a:r>
            <a:r>
              <a:rPr lang="en-CH" sz="2800" dirty="0"/>
              <a:t>sed agenda</a:t>
            </a:r>
            <a:endParaRPr lang="en-GB" sz="28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CA412DF-0399-4F7F-47CB-B39841E179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69" y="225324"/>
            <a:ext cx="10962115" cy="200628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CH" dirty="0" err="1"/>
              <a:t>quitable</a:t>
            </a:r>
            <a:r>
              <a:rPr lang="en-CH" dirty="0"/>
              <a:t> data infrastructure to support effective &amp; equitable pandemic intelligence </a:t>
            </a:r>
            <a:endParaRPr lang="en-US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6A4B01DA-2472-6BDA-6B69-26A3C46A6509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516970" y="1026553"/>
          <a:ext cx="10962115" cy="508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78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957F8-3174-43BB-A019-3F7D7C0412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4529811"/>
            <a:ext cx="11424674" cy="1633921"/>
          </a:xfrm>
          <a:ln w="28575">
            <a:solidFill>
              <a:srgbClr val="FFC000"/>
            </a:solidFill>
          </a:ln>
        </p:spPr>
        <p:txBody>
          <a:bodyPr/>
          <a:lstStyle/>
          <a:p>
            <a:pPr marL="342900" indent="-3429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1"/>
                </a:solidFill>
              </a:rPr>
              <a:t>Demonstration of a clinical benefit </a:t>
            </a:r>
            <a:r>
              <a:rPr lang="en-CH" sz="2000" b="1" dirty="0">
                <a:solidFill>
                  <a:schemeClr val="tx1"/>
                </a:solidFill>
              </a:rPr>
              <a:t>usually </a:t>
            </a:r>
            <a:r>
              <a:rPr lang="en-GB" sz="2000" b="1" dirty="0">
                <a:solidFill>
                  <a:schemeClr val="tx1"/>
                </a:solidFill>
              </a:rPr>
              <a:t>requires large sample size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CH" sz="2000" b="1" dirty="0">
                <a:solidFill>
                  <a:schemeClr val="tx1"/>
                </a:solidFill>
              </a:rPr>
              <a:t>S</a:t>
            </a:r>
            <a:r>
              <a:rPr lang="en-GB" sz="2000" b="1" dirty="0" err="1">
                <a:solidFill>
                  <a:schemeClr val="tx1"/>
                </a:solidFill>
              </a:rPr>
              <a:t>cientific</a:t>
            </a:r>
            <a:r>
              <a:rPr lang="en-GB" sz="2000" b="1" dirty="0">
                <a:solidFill>
                  <a:schemeClr val="tx1"/>
                </a:solidFill>
              </a:rPr>
              <a:t> understanding </a:t>
            </a:r>
            <a:r>
              <a:rPr lang="en-CH" sz="2000" b="1" dirty="0">
                <a:solidFill>
                  <a:schemeClr val="tx1"/>
                </a:solidFill>
              </a:rPr>
              <a:t>e</a:t>
            </a:r>
            <a:r>
              <a:rPr lang="en-GB" sz="2000" b="1" dirty="0" err="1">
                <a:solidFill>
                  <a:schemeClr val="tx1"/>
                </a:solidFill>
              </a:rPr>
              <a:t>volv</a:t>
            </a:r>
            <a:r>
              <a:rPr lang="en-CH" sz="2000" b="1" dirty="0">
                <a:solidFill>
                  <a:schemeClr val="tx1"/>
                </a:solidFill>
              </a:rPr>
              <a:t>es</a:t>
            </a:r>
            <a:r>
              <a:rPr lang="en-GB" sz="2000" b="1" dirty="0">
                <a:solidFill>
                  <a:schemeClr val="tx1"/>
                </a:solidFill>
              </a:rPr>
              <a:t> quickly</a:t>
            </a:r>
            <a:r>
              <a:rPr lang="en-CH" sz="2000" b="1" dirty="0">
                <a:solidFill>
                  <a:schemeClr val="tx1"/>
                </a:solidFill>
              </a:rPr>
              <a:t>:  we can/should learn from our data </a:t>
            </a:r>
            <a:r>
              <a:rPr lang="en-GB" sz="2000" b="1" dirty="0">
                <a:solidFill>
                  <a:schemeClr val="tx1"/>
                </a:solidFill>
              </a:rPr>
              <a:t>and </a:t>
            </a:r>
            <a:r>
              <a:rPr lang="en-CH" sz="2000" b="1" dirty="0">
                <a:solidFill>
                  <a:schemeClr val="tx1"/>
                </a:solidFill>
              </a:rPr>
              <a:t>be able to adjust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CH" sz="2000" b="1" dirty="0" err="1">
                <a:solidFill>
                  <a:schemeClr val="tx1"/>
                </a:solidFill>
              </a:rPr>
              <a:t>ransparency</a:t>
            </a:r>
            <a:r>
              <a:rPr lang="en-CH" sz="2000" b="1" dirty="0">
                <a:solidFill>
                  <a:schemeClr val="tx1"/>
                </a:solidFill>
              </a:rPr>
              <a:t> goes along with public trust – within the scientific and general communities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CH" sz="2000" b="1" dirty="0">
                <a:solidFill>
                  <a:schemeClr val="tx1"/>
                </a:solidFill>
              </a:rPr>
              <a:t>Ethical considerations around data protection, equity and reward drive the feasibility of </a:t>
            </a:r>
            <a:r>
              <a:rPr lang="en-CH" sz="2000" b="1" dirty="0" err="1">
                <a:solidFill>
                  <a:schemeClr val="tx1"/>
                </a:solidFill>
              </a:rPr>
              <a:t>datasharing</a:t>
            </a:r>
            <a:r>
              <a:rPr lang="en-CH" sz="20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06EDB-F0CD-4EF8-88F3-D9A27B8CA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970" y="484142"/>
            <a:ext cx="10962115" cy="476036"/>
          </a:xfrm>
        </p:spPr>
        <p:txBody>
          <a:bodyPr/>
          <a:lstStyle/>
          <a:p>
            <a:r>
              <a:rPr lang="en-CH" dirty="0"/>
              <a:t>Context: rapid knowledge gen</a:t>
            </a:r>
            <a:r>
              <a:rPr lang="en-US" dirty="0"/>
              <a:t>e</a:t>
            </a:r>
            <a:r>
              <a:rPr lang="en-CH" dirty="0"/>
              <a:t>ration is critical in epidemic/pandemic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DDA50-9CE7-44F8-B88E-189FE6501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27328-359B-3D10-8208-27DF312DFADF}"/>
              </a:ext>
            </a:extLst>
          </p:cNvPr>
          <p:cNvSpPr txBox="1"/>
          <p:nvPr/>
        </p:nvSpPr>
        <p:spPr>
          <a:xfrm>
            <a:off x="550332" y="2090172"/>
            <a:ext cx="10253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Speed can also be enabled by a more systematic approach to how data and samples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 captured, shared 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analysed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. Real-time data collection, distribution and use is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critical in a pandemic (as well as between pandemics as part of embedding best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practice), but requires robust infrastructure and operational systems, supported by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appropriate governance models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”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9863" algn="l"/>
              </a:tabLst>
              <a:defRPr/>
            </a:pP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D61-6949-939A-2352-242A57F51A98}"/>
              </a:ext>
            </a:extLst>
          </p:cNvPr>
          <p:cNvSpPr txBox="1"/>
          <p:nvPr/>
        </p:nvSpPr>
        <p:spPr>
          <a:xfrm>
            <a:off x="550332" y="1196961"/>
            <a:ext cx="535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No one is safe until everyone is safe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90B9F-D545-256C-3447-C687D16E0102}"/>
              </a:ext>
            </a:extLst>
          </p:cNvPr>
          <p:cNvSpPr txBox="1"/>
          <p:nvPr/>
        </p:nvSpPr>
        <p:spPr>
          <a:xfrm>
            <a:off x="5842001" y="1256004"/>
            <a:ext cx="211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 Tedros, DG WHO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7C32A-6AB4-EF0C-3E6B-06E6879B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262" y="2488007"/>
            <a:ext cx="1470275" cy="14814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29321F-FDCB-DFE2-92D8-DD7D7F50E400}"/>
              </a:ext>
            </a:extLst>
          </p:cNvPr>
          <p:cNvSpPr/>
          <p:nvPr/>
        </p:nvSpPr>
        <p:spPr>
          <a:xfrm>
            <a:off x="471251" y="4451277"/>
            <a:ext cx="45719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6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FC591-3E63-4931-A190-56749BDFA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881" y="948773"/>
            <a:ext cx="11841614" cy="476036"/>
          </a:xfrm>
        </p:spPr>
        <p:txBody>
          <a:bodyPr/>
          <a:lstStyle/>
          <a:p>
            <a:r>
              <a:rPr lang="en-CH" dirty="0"/>
              <a:t>COVID: a</a:t>
            </a:r>
            <a:r>
              <a:rPr lang="en-GB" dirty="0"/>
              <a:t>n unprecedented number of </a:t>
            </a:r>
            <a:r>
              <a:rPr lang="en-CH" dirty="0"/>
              <a:t>data </a:t>
            </a:r>
            <a:r>
              <a:rPr lang="en-GB" dirty="0"/>
              <a:t>… that could learn from each other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313FB7-C53B-4DEC-B0AD-657F6F3C4D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667" y="228680"/>
            <a:ext cx="9383488" cy="258819"/>
          </a:xfrm>
        </p:spPr>
        <p:txBody>
          <a:bodyPr/>
          <a:lstStyle/>
          <a:p>
            <a:r>
              <a:rPr lang="en-CH" dirty="0"/>
              <a:t>experience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3BC792-6FF7-4C33-9E06-168FAF779A3A}"/>
              </a:ext>
            </a:extLst>
          </p:cNvPr>
          <p:cNvCxnSpPr/>
          <p:nvPr/>
        </p:nvCxnSpPr>
        <p:spPr>
          <a:xfrm>
            <a:off x="74161" y="5472113"/>
            <a:ext cx="11841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86C3744-A8F9-BCB8-CDB3-F2629983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" y="2108068"/>
            <a:ext cx="11443063" cy="228068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4EE4E-029C-C2AA-2B99-B41AF909A380}"/>
              </a:ext>
            </a:extLst>
          </p:cNvPr>
          <p:cNvSpPr txBox="1"/>
          <p:nvPr/>
        </p:nvSpPr>
        <p:spPr>
          <a:xfrm>
            <a:off x="1733006" y="5586061"/>
            <a:ext cx="396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</a:t>
            </a:r>
            <a:r>
              <a:rPr kumimoji="0" lang="en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ource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hlinkClick r:id="rId3"/>
              </a:rPr>
              <a:t>Welcome | IDDO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hlinkClick r:id="rId3"/>
              </a:rPr>
              <a:t>cognitive.city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hlinkClick r:id="rId3"/>
              </a:rPr>
              <a:t>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59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ED334-2BB6-4D24-BBC6-104D2D032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382" y="679370"/>
            <a:ext cx="11311236" cy="476036"/>
          </a:xfrm>
        </p:spPr>
        <p:txBody>
          <a:bodyPr/>
          <a:lstStyle/>
          <a:p>
            <a:r>
              <a:rPr lang="en-GB" dirty="0"/>
              <a:t>From preclinical to clinical: non alignment on definitions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D3CF-0D70-4B68-AB25-C8FC0B3A1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H" dirty="0"/>
              <a:t>background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B9951B-5B8A-448B-8603-29B02200C7A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350593" y="1956826"/>
            <a:ext cx="5665458" cy="31868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FBADE6-1D52-4620-B829-8485992C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9" y="1835588"/>
            <a:ext cx="6096528" cy="34292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684B9E-8A57-4E13-A25A-FCCDA2148C74}"/>
              </a:ext>
            </a:extLst>
          </p:cNvPr>
          <p:cNvSpPr txBox="1"/>
          <p:nvPr/>
        </p:nvSpPr>
        <p:spPr>
          <a:xfrm>
            <a:off x="2119628" y="5388488"/>
            <a:ext cx="8104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Need for agreed standards, access to detailed material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and access to IPD, for robust interpretation of results </a:t>
            </a:r>
          </a:p>
        </p:txBody>
      </p:sp>
    </p:spTree>
    <p:extLst>
      <p:ext uri="{BB962C8B-B14F-4D97-AF65-F5344CB8AC3E}">
        <p14:creationId xmlns:p14="http://schemas.microsoft.com/office/powerpoint/2010/main" val="95738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0ED24-9F7B-4E7E-A834-B2C2249E9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970" y="484142"/>
            <a:ext cx="10962115" cy="476036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CH" dirty="0"/>
              <a:t>type</a:t>
            </a:r>
            <a:r>
              <a:rPr lang="en-GB" dirty="0"/>
              <a:t> of </a:t>
            </a:r>
            <a:r>
              <a:rPr lang="en-CH" dirty="0"/>
              <a:t>“data sharing” and </a:t>
            </a:r>
            <a:r>
              <a:rPr lang="en-GB" dirty="0"/>
              <a:t>for what purpose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9888C-3F13-49EF-AF24-118CC9C01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H" dirty="0"/>
              <a:t>background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6B94C7-E0EC-4FDA-9070-D51C03D90171}"/>
              </a:ext>
            </a:extLst>
          </p:cNvPr>
          <p:cNvSpPr/>
          <p:nvPr/>
        </p:nvSpPr>
        <p:spPr>
          <a:xfrm>
            <a:off x="516970" y="1435510"/>
            <a:ext cx="3274141" cy="1523999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Study Standard Documents: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protocol, methodologies, SOPs, CRFs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AF2BB-DEA2-4E4E-8EFC-B965F91DFEE5}"/>
              </a:ext>
            </a:extLst>
          </p:cNvPr>
          <p:cNvSpPr/>
          <p:nvPr/>
        </p:nvSpPr>
        <p:spPr>
          <a:xfrm>
            <a:off x="4241843" y="1435510"/>
            <a:ext cx="3274141" cy="1523999"/>
          </a:xfrm>
          <a:prstGeom prst="roundRect">
            <a:avLst/>
          </a:prstGeom>
          <a:solidFill>
            <a:srgbClr val="FBEC9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 &amp; time saver – 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tates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later pooling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657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20C87-F323-45EE-8708-D544A6E9DE2B}"/>
              </a:ext>
            </a:extLst>
          </p:cNvPr>
          <p:cNvSpPr txBox="1"/>
          <p:nvPr/>
        </p:nvSpPr>
        <p:spPr>
          <a:xfrm>
            <a:off x="1415845" y="1066178"/>
            <a:ext cx="13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</a:t>
            </a:r>
            <a:r>
              <a:rPr kumimoji="0" lang="en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ype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of data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05BEC-D285-47A0-A2C5-B415CD48437E}"/>
              </a:ext>
            </a:extLst>
          </p:cNvPr>
          <p:cNvSpPr txBox="1"/>
          <p:nvPr/>
        </p:nvSpPr>
        <p:spPr>
          <a:xfrm>
            <a:off x="5020577" y="1066178"/>
            <a:ext cx="16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Usage, benefit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C64B52-FAFF-435C-816C-A743F66AD272}"/>
              </a:ext>
            </a:extLst>
          </p:cNvPr>
          <p:cNvSpPr/>
          <p:nvPr/>
        </p:nvSpPr>
        <p:spPr>
          <a:xfrm>
            <a:off x="516969" y="3136492"/>
            <a:ext cx="3274141" cy="1523999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results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657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C992A1-EBBF-4A0E-A236-E36BA763E028}"/>
              </a:ext>
            </a:extLst>
          </p:cNvPr>
          <p:cNvSpPr/>
          <p:nvPr/>
        </p:nvSpPr>
        <p:spPr>
          <a:xfrm>
            <a:off x="4219796" y="3136491"/>
            <a:ext cx="3274141" cy="1523999"/>
          </a:xfrm>
          <a:prstGeom prst="roundRect">
            <a:avLst/>
          </a:prstGeom>
          <a:solidFill>
            <a:srgbClr val="FBEC9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to drive and adjust new research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guide policy / signal strength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657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56869B-4CC3-4641-8C89-8D409D6348B1}"/>
              </a:ext>
            </a:extLst>
          </p:cNvPr>
          <p:cNvSpPr/>
          <p:nvPr/>
        </p:nvSpPr>
        <p:spPr>
          <a:xfrm>
            <a:off x="512057" y="4832556"/>
            <a:ext cx="3274141" cy="1523999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IPD 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ndividual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FD69F5-8AA9-4124-9793-8F7EFCF83E8A}"/>
              </a:ext>
            </a:extLst>
          </p:cNvPr>
          <p:cNvSpPr/>
          <p:nvPr/>
        </p:nvSpPr>
        <p:spPr>
          <a:xfrm>
            <a:off x="4214884" y="4832555"/>
            <a:ext cx="3274141" cy="1523999"/>
          </a:xfrm>
          <a:prstGeom prst="roundRect">
            <a:avLst/>
          </a:prstGeom>
          <a:solidFill>
            <a:srgbClr val="FBEC9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7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Ability to conduct robust meta-analyses informing Guidelines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A4F6F-9182-1022-8CC1-F5CF6E0EA26E}"/>
              </a:ext>
            </a:extLst>
          </p:cNvPr>
          <p:cNvSpPr/>
          <p:nvPr/>
        </p:nvSpPr>
        <p:spPr>
          <a:xfrm>
            <a:off x="339634" y="4772297"/>
            <a:ext cx="45719" cy="60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E3245D1-6C80-E9F6-9645-4982886C66E9}"/>
              </a:ext>
            </a:extLst>
          </p:cNvPr>
          <p:cNvSpPr/>
          <p:nvPr/>
        </p:nvSpPr>
        <p:spPr>
          <a:xfrm>
            <a:off x="7837709" y="1805623"/>
            <a:ext cx="1079863" cy="78377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37E62BE-C6DB-5673-D01D-07D9BE89EB3D}"/>
              </a:ext>
            </a:extLst>
          </p:cNvPr>
          <p:cNvSpPr/>
          <p:nvPr/>
        </p:nvSpPr>
        <p:spPr>
          <a:xfrm>
            <a:off x="7837709" y="3484836"/>
            <a:ext cx="1079863" cy="78377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0DC4590-98A6-0197-7B0F-1A522D9B7CB2}"/>
              </a:ext>
            </a:extLst>
          </p:cNvPr>
          <p:cNvSpPr/>
          <p:nvPr/>
        </p:nvSpPr>
        <p:spPr>
          <a:xfrm>
            <a:off x="7837709" y="5202668"/>
            <a:ext cx="1079863" cy="78377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941D6-D785-0E67-0B36-AAA38EB33DA1}"/>
              </a:ext>
            </a:extLst>
          </p:cNvPr>
          <p:cNvSpPr txBox="1"/>
          <p:nvPr/>
        </p:nvSpPr>
        <p:spPr>
          <a:xfrm>
            <a:off x="9004658" y="1834927"/>
            <a:ext cx="3187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</a:t>
            </a:r>
            <a:r>
              <a:rPr kumimoji="0" lang="en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linical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trials registries, but 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limited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hlinkClick r:id="rId3"/>
              </a:rPr>
              <a:t>https://covid19crc.org/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3EA8F-952A-DB21-AE65-DB59DF75F44E}"/>
              </a:ext>
            </a:extLst>
          </p:cNvPr>
          <p:cNvSpPr txBox="1"/>
          <p:nvPr/>
        </p:nvSpPr>
        <p:spPr>
          <a:xfrm>
            <a:off x="9004658" y="3607833"/>
            <a:ext cx="318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or COVID: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A8C76C-5751-5A81-6DDF-B543E930C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891" y="3517493"/>
            <a:ext cx="1630680" cy="6070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03DE66-F73E-9BDE-21EE-CFC6C092A663}"/>
              </a:ext>
            </a:extLst>
          </p:cNvPr>
          <p:cNvSpPr txBox="1"/>
          <p:nvPr/>
        </p:nvSpPr>
        <p:spPr>
          <a:xfrm>
            <a:off x="9004658" y="5202668"/>
            <a:ext cx="294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hlinkClick r:id="rId5"/>
              </a:rPr>
              <a:t>https://www.iddo.org/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 malaria and </a:t>
            </a:r>
            <a:r>
              <a:rPr kumimoji="0" lang="en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NTDs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B0DFF8-5D67-91CA-2F46-E9BCFB9BDE13}"/>
              </a:ext>
            </a:extLst>
          </p:cNvPr>
          <p:cNvSpPr txBox="1"/>
          <p:nvPr/>
        </p:nvSpPr>
        <p:spPr>
          <a:xfrm>
            <a:off x="9289648" y="1061800"/>
            <a:ext cx="176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Current status ...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36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5F091-3D1E-3BC8-AC15-2265038BA1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740643"/>
            <a:ext cx="3589363" cy="897467"/>
          </a:xfrm>
        </p:spPr>
        <p:txBody>
          <a:bodyPr/>
          <a:lstStyle/>
          <a:p>
            <a:pPr marL="0" indent="0">
              <a:buNone/>
            </a:pPr>
            <a:r>
              <a:rPr lang="en-CH" sz="2000" dirty="0"/>
              <a:t>For solid </a:t>
            </a:r>
            <a:r>
              <a:rPr lang="en-CH" sz="2000" dirty="0" err="1"/>
              <a:t>interpre</a:t>
            </a:r>
            <a:r>
              <a:rPr lang="en-US" sz="2000" dirty="0"/>
              <a:t>t</a:t>
            </a:r>
            <a:r>
              <a:rPr lang="en-CH" sz="2000" dirty="0" err="1"/>
              <a:t>ation</a:t>
            </a:r>
            <a:r>
              <a:rPr lang="en-CH" sz="2000" dirty="0"/>
              <a:t> of results ... </a:t>
            </a:r>
            <a:r>
              <a:rPr lang="en-CH" sz="2000" dirty="0" err="1"/>
              <a:t>e.g</a:t>
            </a:r>
            <a:r>
              <a:rPr lang="en-CH" sz="2000" dirty="0"/>
              <a:t> when definition vary </a:t>
            </a:r>
          </a:p>
          <a:p>
            <a:endParaRPr lang="en-CH" sz="2000" dirty="0"/>
          </a:p>
          <a:p>
            <a:pPr marL="914202" lvl="2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55D3-EE88-9408-C7C1-5CA7993D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Why do we need IPD?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BDC26-34F8-1485-A395-4A1746DFC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H" dirty="0" err="1"/>
              <a:t>xperience</a:t>
            </a:r>
            <a:r>
              <a:rPr lang="en-CH" dirty="0"/>
              <a:t> in covid</a:t>
            </a:r>
            <a:endParaRPr lang="en-GB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40D71-6B4C-0E70-47B5-1F60E77A9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92" y="3894610"/>
            <a:ext cx="4431934" cy="965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5515E-E195-D925-7394-54D45695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32" y="5120886"/>
            <a:ext cx="4236016" cy="243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0EDF70-3AC5-F512-346D-CE6B71792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86" y="484142"/>
            <a:ext cx="7232037" cy="5761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596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5F091-3D1E-3BC8-AC15-2265038BA1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7764" y="1439333"/>
            <a:ext cx="10962115" cy="2734733"/>
          </a:xfrm>
        </p:spPr>
        <p:txBody>
          <a:bodyPr/>
          <a:lstStyle/>
          <a:p>
            <a:pPr marL="0" indent="0">
              <a:buNone/>
            </a:pPr>
            <a:r>
              <a:rPr lang="en-CH" sz="2000" dirty="0"/>
              <a:t>To conduct secondary analyses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/>
              <a:t>P</a:t>
            </a:r>
            <a:r>
              <a:rPr lang="en-CH" sz="1800" b="1" dirty="0" err="1"/>
              <a:t>ower</a:t>
            </a:r>
            <a:r>
              <a:rPr lang="en-CH" sz="1800" b="1" dirty="0"/>
              <a:t> </a:t>
            </a:r>
            <a:r>
              <a:rPr lang="en-CH" sz="1800" dirty="0"/>
              <a:t>to detect sub-groups effect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</a:t>
            </a:r>
            <a:r>
              <a:rPr lang="en-CH" dirty="0" err="1"/>
              <a:t>ge</a:t>
            </a:r>
            <a:r>
              <a:rPr lang="en-CH" dirty="0"/>
              <a:t> group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</a:t>
            </a:r>
            <a:r>
              <a:rPr lang="en-CH" dirty="0"/>
              <a:t>regnant patients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</a:t>
            </a:r>
            <a:r>
              <a:rPr lang="en-CH" dirty="0" err="1"/>
              <a:t>atients</a:t>
            </a:r>
            <a:r>
              <a:rPr lang="en-CH" dirty="0"/>
              <a:t> at risk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H" dirty="0"/>
              <a:t>.vaccinated versus non vac</a:t>
            </a:r>
            <a:r>
              <a:rPr lang="en-US" dirty="0"/>
              <a:t>c</a:t>
            </a:r>
            <a:r>
              <a:rPr lang="en-CH" dirty="0" err="1"/>
              <a:t>inated</a:t>
            </a:r>
            <a:r>
              <a:rPr lang="en-CH" dirty="0"/>
              <a:t> individuals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H" sz="1800" dirty="0"/>
              <a:t>Identifying new and less frequent (but potentially important) </a:t>
            </a:r>
            <a:r>
              <a:rPr lang="en-CH" sz="1800" b="1" dirty="0"/>
              <a:t>safety</a:t>
            </a:r>
            <a:r>
              <a:rPr lang="en-CH" sz="1800" dirty="0"/>
              <a:t> signals ... requires bigger datasets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55D3-EE88-9408-C7C1-5CA7993D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Why do we need IPD?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BDC26-34F8-1485-A395-4A1746DFC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H" dirty="0" err="1"/>
              <a:t>xperience</a:t>
            </a:r>
            <a:r>
              <a:rPr lang="en-CH" dirty="0"/>
              <a:t> in covid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7C783-49E1-CDB8-78D8-C3DADCF1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63" y="3813604"/>
            <a:ext cx="6836632" cy="18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6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porate Theme">
  <a:themeElements>
    <a:clrScheme name="DNDi_corporate slides">
      <a:dk1>
        <a:srgbClr val="737572"/>
      </a:dk1>
      <a:lt1>
        <a:srgbClr val="FFFFFF"/>
      </a:lt1>
      <a:dk2>
        <a:srgbClr val="565755"/>
      </a:dk2>
      <a:lt2>
        <a:srgbClr val="FFFFFF"/>
      </a:lt2>
      <a:accent1>
        <a:srgbClr val="E84B0F"/>
      </a:accent1>
      <a:accent2>
        <a:srgbClr val="EE967E"/>
      </a:accent2>
      <a:accent3>
        <a:srgbClr val="F0BC9D"/>
      </a:accent3>
      <a:accent4>
        <a:srgbClr val="565755"/>
      </a:accent4>
      <a:accent5>
        <a:srgbClr val="6F6F6F"/>
      </a:accent5>
      <a:accent6>
        <a:srgbClr val="E5E2DC"/>
      </a:accent6>
      <a:hlink>
        <a:srgbClr val="E84B0F"/>
      </a:hlink>
      <a:folHlink>
        <a:srgbClr val="E84B0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 Theme" id="{037197E6-EBF5-4BE3-AA98-E59D57AA1EE8}" vid="{7D31C0A4-6599-4A42-BDAD-DE5D012DF30B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1D6D9A-6B78-4C5A-93C4-DCF68C8E1F69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766</Words>
  <Application>Microsoft Office PowerPoint</Application>
  <PresentationFormat>Widescreen</PresentationFormat>
  <Paragraphs>102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Arial Narrow</vt:lpstr>
      <vt:lpstr>Bahnschrift SemiBold SemiConden</vt:lpstr>
      <vt:lpstr>Calibri</vt:lpstr>
      <vt:lpstr>Calibri Light</vt:lpstr>
      <vt:lpstr>Courier New</vt:lpstr>
      <vt:lpstr>Lato Light</vt:lpstr>
      <vt:lpstr>Wingdings</vt:lpstr>
      <vt:lpstr>Office 主题​​</vt:lpstr>
      <vt:lpstr>Corporate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WG-CO - The clinical research perspective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2022-05-30T11:36:44Z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