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6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82A2DB-93E9-4BD8-B857-E47DA8EE2F91}" v="14" dt="2022-06-01T12:13:18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>
        <p:scale>
          <a:sx n="80" d="100"/>
          <a:sy n="80" d="100"/>
        </p:scale>
        <p:origin x="25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62C6CFDA-DA37-43FE-BD99-6C0A14F0B21F}"/>
  </pc:docChgLst>
  <pc:docChgLst>
    <pc:chgData name="Dabiri, Ayda" userId="b37f3988-c176-4be8-807a-107e80ddceeb" providerId="ADAL" clId="{F382A2DB-93E9-4BD8-B857-E47DA8EE2F91}"/>
    <pc:docChg chg="undo custSel modSld">
      <pc:chgData name="Dabiri, Ayda" userId="b37f3988-c176-4be8-807a-107e80ddceeb" providerId="ADAL" clId="{F382A2DB-93E9-4BD8-B857-E47DA8EE2F91}" dt="2022-06-01T12:14:15.349" v="79" actId="255"/>
      <pc:docMkLst>
        <pc:docMk/>
      </pc:docMkLst>
      <pc:sldChg chg="modSp">
        <pc:chgData name="Dabiri, Ayda" userId="b37f3988-c176-4be8-807a-107e80ddceeb" providerId="ADAL" clId="{F382A2DB-93E9-4BD8-B857-E47DA8EE2F91}" dt="2022-06-01T12:13:13.320" v="73" actId="1076"/>
        <pc:sldMkLst>
          <pc:docMk/>
          <pc:sldMk cId="2383934936" sldId="256"/>
        </pc:sldMkLst>
        <pc:spChg chg="mod">
          <ac:chgData name="Dabiri, Ayda" userId="b37f3988-c176-4be8-807a-107e80ddceeb" providerId="ADAL" clId="{F382A2DB-93E9-4BD8-B857-E47DA8EE2F91}" dt="2022-06-01T12:12:21.801" v="34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F382A2DB-93E9-4BD8-B857-E47DA8EE2F91}" dt="2022-06-01T12:13:13.320" v="73" actId="1076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modSp">
        <pc:chgData name="Dabiri, Ayda" userId="b37f3988-c176-4be8-807a-107e80ddceeb" providerId="ADAL" clId="{F382A2DB-93E9-4BD8-B857-E47DA8EE2F91}" dt="2022-06-01T12:13:38.520" v="76" actId="1076"/>
        <pc:sldMkLst>
          <pc:docMk/>
          <pc:sldMk cId="0" sldId="258"/>
        </pc:sldMkLst>
        <pc:spChg chg="mod">
          <ac:chgData name="Dabiri, Ayda" userId="b37f3988-c176-4be8-807a-107e80ddceeb" providerId="ADAL" clId="{F382A2DB-93E9-4BD8-B857-E47DA8EE2F91}" dt="2022-06-01T12:13:38.520" v="76" actId="1076"/>
          <ac:spMkLst>
            <pc:docMk/>
            <pc:sldMk cId="0" sldId="258"/>
            <ac:spMk id="2" creationId="{00000000-0000-0000-0000-000000000000}"/>
          </ac:spMkLst>
        </pc:spChg>
      </pc:sldChg>
      <pc:sldChg chg="modSp">
        <pc:chgData name="Dabiri, Ayda" userId="b37f3988-c176-4be8-807a-107e80ddceeb" providerId="ADAL" clId="{F382A2DB-93E9-4BD8-B857-E47DA8EE2F91}" dt="2022-06-01T12:14:15.349" v="79" actId="255"/>
        <pc:sldMkLst>
          <pc:docMk/>
          <pc:sldMk cId="0" sldId="261"/>
        </pc:sldMkLst>
        <pc:spChg chg="mod">
          <ac:chgData name="Dabiri, Ayda" userId="b37f3988-c176-4be8-807a-107e80ddceeb" providerId="ADAL" clId="{F382A2DB-93E9-4BD8-B857-E47DA8EE2F91}" dt="2022-06-01T12:14:15.349" v="79" actId="255"/>
          <ac:spMkLst>
            <pc:docMk/>
            <pc:sldMk cId="0" sldId="261"/>
            <ac:spMk id="3" creationId="{00000000-0000-0000-0000-000000000000}"/>
          </ac:spMkLst>
        </pc:spChg>
      </pc:sldChg>
    </pc:docChg>
  </pc:docChgLst>
  <pc:docChgLst>
    <pc:chgData name="Campos, Simao" userId="a1bf0726-548b-4db8-a746-2e19b5e24da4" providerId="ADAL" clId="{3B8B7C98-8EDC-4EB8-AB22-619DE073BAF5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3009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6873" y="673665"/>
            <a:ext cx="2358251" cy="512897"/>
          </a:xfrm>
        </p:spPr>
        <p:txBody>
          <a:bodyPr lIns="0" tIns="0" rIns="0" bIns="0"/>
          <a:lstStyle>
            <a:lvl1pPr>
              <a:defRPr sz="33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5230" y="1327584"/>
            <a:ext cx="10941540" cy="287323"/>
          </a:xfrm>
        </p:spPr>
        <p:txBody>
          <a:bodyPr lIns="0" tIns="0" rIns="0" bIns="0"/>
          <a:lstStyle>
            <a:lvl1pPr>
              <a:defRPr sz="1867" b="1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5795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6873" y="673665"/>
            <a:ext cx="2358251" cy="512897"/>
          </a:xfrm>
        </p:spPr>
        <p:txBody>
          <a:bodyPr lIns="0" tIns="0" rIns="0" bIns="0"/>
          <a:lstStyle>
            <a:lvl1pPr>
              <a:defRPr sz="33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454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6873" y="673665"/>
            <a:ext cx="2358251" cy="512897"/>
          </a:xfrm>
        </p:spPr>
        <p:txBody>
          <a:bodyPr lIns="0" tIns="0" rIns="0" bIns="0"/>
          <a:lstStyle>
            <a:lvl1pPr>
              <a:defRPr sz="33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150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238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6873" y="673665"/>
            <a:ext cx="2358251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5230" y="1327584"/>
            <a:ext cx="109415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893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louisy@hks.harvard.edu" TargetMode="External"/><Relationship Id="rId2" Type="http://schemas.openxmlformats.org/officeDocument/2006/relationships/hyperlink" Target="mailto:Alex.Radunsky@mail.harvard.edu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17698" y="935321"/>
            <a:ext cx="1991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FGAI4H-O-028-A03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125852" y="1304653"/>
            <a:ext cx="2883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Berlin, 31 May – 2 June 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7229"/>
              </p:ext>
            </p:extLst>
          </p:nvPr>
        </p:nvGraphicFramePr>
        <p:xfrm>
          <a:off x="1695113" y="2348945"/>
          <a:ext cx="8801774" cy="3497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056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24808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143122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TG-Sanitation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(TG-Sanitation)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Alex Radunsky </a:t>
                      </a:r>
                    </a:p>
                    <a:p>
                      <a:r>
                        <a:rPr lang="en-GB" sz="1800" dirty="0"/>
                        <a:t>ITGH</a:t>
                      </a:r>
                    </a:p>
                    <a:p>
                      <a:r>
                        <a:rPr lang="en-GB" sz="1800" dirty="0"/>
                        <a:t>UT Southwestern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E-mail: </a:t>
                      </a:r>
                      <a:r>
                        <a:rPr lang="en-GB" sz="1800" dirty="0"/>
                        <a:t>Alex.Radunsky@mail.harvard.edu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  <a:p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Khahlil Louisy </a:t>
                      </a:r>
                    </a:p>
                    <a:p>
                      <a:r>
                        <a:rPr lang="en-GB" sz="1800" dirty="0"/>
                        <a:t>ITGH</a:t>
                      </a:r>
                    </a:p>
                    <a:p>
                      <a:r>
                        <a:rPr lang="en-GB" sz="1800" dirty="0"/>
                        <a:t>Harvard Kennedy School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E-mail: klouisy@hks.harvard.edu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19774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summarizes the status of work within TG-Sanitation, for presentation and discussion during the meeting.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4226" y="1888607"/>
            <a:ext cx="6713220" cy="586550"/>
          </a:xfrm>
          <a:prstGeom prst="rect">
            <a:avLst/>
          </a:prstGeom>
        </p:spPr>
        <p:txBody>
          <a:bodyPr vert="horz" wrap="square" lIns="0" tIns="22013" rIns="0" bIns="0" rtlCol="0">
            <a:spAutoFit/>
          </a:bodyPr>
          <a:lstStyle/>
          <a:p>
            <a:pPr marL="16933">
              <a:spcBef>
                <a:spcPts val="173"/>
              </a:spcBef>
            </a:pPr>
            <a:r>
              <a:rPr sz="3667" dirty="0"/>
              <a:t>Update</a:t>
            </a:r>
            <a:r>
              <a:rPr sz="3667" spc="-73" dirty="0"/>
              <a:t> </a:t>
            </a:r>
            <a:r>
              <a:rPr sz="3667" spc="-27" dirty="0"/>
              <a:t>Topic</a:t>
            </a:r>
            <a:r>
              <a:rPr sz="3667" dirty="0"/>
              <a:t> Group</a:t>
            </a:r>
            <a:r>
              <a:rPr sz="3667" spc="-13" dirty="0"/>
              <a:t> </a:t>
            </a:r>
            <a:r>
              <a:rPr sz="3667" dirty="0"/>
              <a:t>- </a:t>
            </a:r>
            <a:r>
              <a:rPr sz="3667" spc="-13" dirty="0"/>
              <a:t>Sanitation</a:t>
            </a:r>
            <a:endParaRPr sz="3667"/>
          </a:p>
        </p:txBody>
      </p:sp>
      <p:sp>
        <p:nvSpPr>
          <p:cNvPr id="3" name="object 3"/>
          <p:cNvSpPr txBox="1"/>
          <p:nvPr/>
        </p:nvSpPr>
        <p:spPr>
          <a:xfrm>
            <a:off x="3350827" y="4650634"/>
            <a:ext cx="5486400" cy="1702175"/>
          </a:xfrm>
          <a:prstGeom prst="rect">
            <a:avLst/>
          </a:prstGeom>
        </p:spPr>
        <p:txBody>
          <a:bodyPr vert="horz" wrap="square" lIns="0" tIns="60113" rIns="0" bIns="0" rtlCol="0">
            <a:spAutoFit/>
          </a:bodyPr>
          <a:lstStyle/>
          <a:p>
            <a:pPr marL="1396965" marR="1384265" indent="715415" defTabSz="1219170">
              <a:lnSpc>
                <a:spcPts val="1440"/>
              </a:lnSpc>
              <a:spcBef>
                <a:spcPts val="473"/>
              </a:spcBef>
            </a:pP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Alex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</a:rPr>
              <a:t>Radunsky</a:t>
            </a:r>
            <a:r>
              <a:rPr sz="1467" kern="0" spc="6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Director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Global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Health -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spc="-27" dirty="0">
                <a:solidFill>
                  <a:srgbClr val="595959"/>
                </a:solidFill>
                <a:latin typeface="Arial"/>
                <a:cs typeface="Arial"/>
              </a:rPr>
              <a:t>ITGH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209010" defTabSz="1219170">
              <a:lnSpc>
                <a:spcPts val="1267"/>
              </a:lnSpc>
            </a:pP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Internal</a:t>
            </a:r>
            <a:r>
              <a:rPr sz="1467" kern="0" spc="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Medicine</a:t>
            </a:r>
            <a:r>
              <a:rPr sz="1467" kern="0" spc="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1467" kern="0" spc="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UT</a:t>
            </a: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</a:rPr>
              <a:t> Southwestern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310607" defTabSz="1219170">
              <a:lnSpc>
                <a:spcPts val="1600"/>
              </a:lnSpc>
            </a:pP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  <a:hlinkClick r:id="rId2"/>
              </a:rPr>
              <a:t>Alex.Radunsky@mail.harvard.edu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2033642" marR="2022636" indent="847" algn="ctr" defTabSz="1219170">
              <a:lnSpc>
                <a:spcPts val="1440"/>
              </a:lnSpc>
              <a:spcBef>
                <a:spcPts val="1420"/>
              </a:spcBef>
            </a:pP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Khahlil </a:t>
            </a: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</a:rPr>
              <a:t>Louisy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President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spc="-27" dirty="0">
                <a:solidFill>
                  <a:srgbClr val="595959"/>
                </a:solidFill>
                <a:latin typeface="Arial"/>
                <a:cs typeface="Arial"/>
              </a:rPr>
              <a:t>ITGH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algn="ctr" defTabSz="1219170">
              <a:lnSpc>
                <a:spcPts val="1267"/>
              </a:lnSpc>
            </a:pP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</a:rPr>
              <a:t>Technology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Human</a:t>
            </a:r>
            <a:r>
              <a:rPr sz="1467" kern="0" spc="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Rights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Fellow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1467" kern="0" spc="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Harvard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dirty="0">
                <a:solidFill>
                  <a:srgbClr val="595959"/>
                </a:solidFill>
                <a:latin typeface="Arial"/>
                <a:cs typeface="Arial"/>
              </a:rPr>
              <a:t>Kennedy</a:t>
            </a:r>
            <a:r>
              <a:rPr sz="1467" kern="0" spc="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</a:rPr>
              <a:t>School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927" algn="ctr" defTabSz="1219170">
              <a:lnSpc>
                <a:spcPts val="1600"/>
              </a:lnSpc>
            </a:pPr>
            <a:r>
              <a:rPr sz="1467" kern="0" spc="-13" dirty="0">
                <a:solidFill>
                  <a:srgbClr val="595959"/>
                </a:solidFill>
                <a:latin typeface="Arial"/>
                <a:cs typeface="Arial"/>
                <a:hlinkClick r:id="rId3"/>
              </a:rPr>
              <a:t>klouisy@hks.harvard.edu</a:t>
            </a:r>
            <a:endParaRPr sz="1467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9688" y="2819883"/>
            <a:ext cx="4383193" cy="879066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 indent="4233" algn="ctr" defTabSz="1219170">
              <a:spcBef>
                <a:spcPts val="133"/>
              </a:spcBef>
            </a:pP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Focus</a:t>
            </a:r>
            <a:r>
              <a:rPr sz="1867"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Group</a:t>
            </a:r>
            <a:r>
              <a:rPr sz="1867" kern="0" spc="-1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AI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for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Health,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Meeting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67" dirty="0">
                <a:solidFill>
                  <a:sysClr val="windowText" lastClr="000000"/>
                </a:solidFill>
                <a:latin typeface="Arial"/>
                <a:cs typeface="Arial"/>
              </a:rPr>
              <a:t>O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Fraunhofer</a:t>
            </a:r>
            <a:r>
              <a:rPr sz="1867" kern="0" spc="-6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Heinrich</a:t>
            </a:r>
            <a:r>
              <a:rPr sz="1867"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Hertz</a:t>
            </a:r>
            <a:r>
              <a:rPr sz="1867"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Institute,</a:t>
            </a:r>
            <a:r>
              <a:rPr sz="1867"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Berlin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June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1,</a:t>
            </a:r>
            <a:r>
              <a:rPr sz="1867"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2022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2594" y="843007"/>
            <a:ext cx="3144335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spc="-13" dirty="0"/>
              <a:t>Contributors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6477" y="1541034"/>
            <a:ext cx="2552700" cy="4473959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6773" algn="ctr" defTabSz="1219170">
              <a:spcBef>
                <a:spcPts val="133"/>
              </a:spcBef>
            </a:pPr>
            <a:r>
              <a:rPr sz="1667" b="1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Co-drivers</a:t>
            </a:r>
            <a:endParaRPr sz="1667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353898" marR="338658" indent="49952" algn="just" defTabSz="1219170">
              <a:lnSpc>
                <a:spcPts val="3027"/>
              </a:lnSpc>
              <a:spcBef>
                <a:spcPts val="280"/>
              </a:spcBef>
            </a:pP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Khahlil</a:t>
            </a:r>
            <a:r>
              <a:rPr sz="1533" kern="0" spc="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Louisy,</a:t>
            </a:r>
            <a:r>
              <a:rPr sz="1533" kern="0" spc="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USA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Alex</a:t>
            </a:r>
            <a:r>
              <a:rPr sz="1533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Radunsky,</a:t>
            </a:r>
            <a:r>
              <a:rPr sz="1533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USA </a:t>
            </a:r>
            <a:r>
              <a:rPr sz="1533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ITGH</a:t>
            </a:r>
            <a:r>
              <a:rPr sz="1533" b="1" kern="0" spc="9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b="1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Contributors</a:t>
            </a:r>
            <a:endParaRPr sz="1533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algn="ctr" defTabSz="1219170">
              <a:spcBef>
                <a:spcPts val="887"/>
              </a:spcBef>
            </a:pP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Augusto</a:t>
            </a:r>
            <a:r>
              <a:rPr sz="1533" kern="0" spc="1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Gesualdi,</a:t>
            </a:r>
            <a:r>
              <a:rPr sz="1533" kern="0" spc="1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Germany</a:t>
            </a:r>
            <a:endParaRPr sz="1533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16837" marR="106677" indent="3387" algn="ctr" defTabSz="1219170">
              <a:lnSpc>
                <a:spcPct val="164400"/>
              </a:lnSpc>
            </a:pP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Rebecca</a:t>
            </a:r>
            <a:r>
              <a:rPr sz="1533" kern="0" spc="1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Perez,</a:t>
            </a:r>
            <a:r>
              <a:rPr sz="1533" kern="0" spc="1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UK</a:t>
            </a:r>
            <a:r>
              <a:rPr sz="1533" kern="0" spc="6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Maria</a:t>
            </a:r>
            <a:r>
              <a:rPr sz="1533" kern="0" spc="1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Carnovale,</a:t>
            </a:r>
            <a:r>
              <a:rPr sz="1533" kern="0" spc="1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USA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Simona</a:t>
            </a:r>
            <a:r>
              <a:rPr sz="1533" kern="0" spc="6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Tiribelli,</a:t>
            </a:r>
            <a:r>
              <a:rPr sz="1533" kern="0" spc="9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Italy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Gokul</a:t>
            </a:r>
            <a:r>
              <a:rPr sz="1533" kern="0" spc="17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Parameswaran,</a:t>
            </a:r>
            <a:r>
              <a:rPr sz="1533" kern="0" spc="17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UK </a:t>
            </a:r>
            <a:r>
              <a:rPr sz="1533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Woodco</a:t>
            </a:r>
            <a:r>
              <a:rPr sz="1533" b="1" kern="0" spc="1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b="1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LLC</a:t>
            </a:r>
            <a:endParaRPr sz="1533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95575" marR="179489" algn="ctr" defTabSz="1219170">
              <a:lnSpc>
                <a:spcPct val="164400"/>
              </a:lnSpc>
            </a:pP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Mark</a:t>
            </a:r>
            <a:r>
              <a:rPr sz="1533" kern="0" spc="1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McCarville,</a:t>
            </a:r>
            <a:r>
              <a:rPr sz="1533" kern="0" spc="17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Ireland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Patricia</a:t>
            </a:r>
            <a:r>
              <a:rPr sz="1533" kern="0" spc="1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dirty="0">
                <a:solidFill>
                  <a:sysClr val="windowText" lastClr="000000"/>
                </a:solidFill>
                <a:latin typeface="Arial"/>
                <a:cs typeface="Arial"/>
              </a:rPr>
              <a:t>Moore,</a:t>
            </a:r>
            <a:r>
              <a:rPr sz="1533" kern="0" spc="1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533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Ireland</a:t>
            </a:r>
            <a:endParaRPr sz="1533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967" y="673664"/>
            <a:ext cx="3817620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dirty="0"/>
              <a:t>Executive</a:t>
            </a:r>
            <a:r>
              <a:rPr spc="-60" dirty="0"/>
              <a:t> </a:t>
            </a:r>
            <a:r>
              <a:rPr spc="-13"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569" y="1566945"/>
            <a:ext cx="9837420" cy="170303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575719" indent="-559631" defTabSz="1219170">
              <a:spcBef>
                <a:spcPts val="560"/>
              </a:spcBef>
              <a:buFontTx/>
              <a:buAutoNum type="arabicPeriod"/>
              <a:tabLst>
                <a:tab pos="575719" algn="l"/>
                <a:tab pos="57656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Update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on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data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collection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system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in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 Durban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75719" indent="-559631" defTabSz="1219170">
              <a:spcBef>
                <a:spcPts val="433"/>
              </a:spcBef>
              <a:buFontTx/>
              <a:buAutoNum type="arabicPeriod"/>
              <a:tabLst>
                <a:tab pos="575719" algn="l"/>
                <a:tab pos="57656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Multi-layer</a:t>
            </a:r>
            <a:r>
              <a:rPr sz="2400" kern="0" spc="-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data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streams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present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view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into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population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level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predictors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75719" indent="-559631" defTabSz="1219170">
              <a:spcBef>
                <a:spcPts val="433"/>
              </a:spcBef>
              <a:buFontTx/>
              <a:buAutoNum type="arabicPeriod"/>
              <a:tabLst>
                <a:tab pos="575719" algn="l"/>
                <a:tab pos="57656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Project</a:t>
            </a:r>
            <a:r>
              <a:rPr sz="2400" kern="0" spc="-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timeline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75719" indent="-559631" defTabSz="1219170">
              <a:spcBef>
                <a:spcPts val="433"/>
              </a:spcBef>
              <a:buFontTx/>
              <a:buAutoNum type="arabicPeriod"/>
              <a:tabLst>
                <a:tab pos="575719" algn="l"/>
                <a:tab pos="57656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TG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merger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next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 steps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968" y="673664"/>
            <a:ext cx="3677073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dirty="0"/>
              <a:t>Problem</a:t>
            </a:r>
            <a:r>
              <a:rPr spc="-47" dirty="0"/>
              <a:t> </a:t>
            </a:r>
            <a:r>
              <a:rPr spc="-13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666" y="1566944"/>
            <a:ext cx="7852833" cy="4055448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505447" marR="6773" indent="-489361" defTabSz="1219170">
              <a:lnSpc>
                <a:spcPct val="114999"/>
              </a:lnSpc>
              <a:spcBef>
                <a:spcPts val="133"/>
              </a:spcBef>
              <a:buClr>
                <a:srgbClr val="000000"/>
              </a:buClr>
              <a:buFontTx/>
              <a:buChar char="●"/>
              <a:tabLst>
                <a:tab pos="505447" algn="l"/>
                <a:tab pos="50629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Diarrheal</a:t>
            </a:r>
            <a:r>
              <a:rPr sz="2400" kern="0" spc="-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disease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is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among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leading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cases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death globally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marR="597730" indent="-489361" defTabSz="1219170">
              <a:lnSpc>
                <a:spcPct val="114999"/>
              </a:lnSpc>
              <a:buClr>
                <a:srgbClr val="000000"/>
              </a:buClr>
              <a:buFontTx/>
              <a:buChar char="●"/>
              <a:tabLst>
                <a:tab pos="505447" algn="l"/>
                <a:tab pos="506294" algn="l"/>
              </a:tabLst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Disproportionate</a:t>
            </a:r>
            <a:r>
              <a:rPr sz="2400" kern="0" spc="-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impact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on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children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in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low-income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countries</a:t>
            </a:r>
            <a:r>
              <a:rPr sz="2400" kern="0" spc="-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133" kern="0" dirty="0">
                <a:solidFill>
                  <a:sysClr val="windowText" lastClr="000000"/>
                </a:solidFill>
                <a:latin typeface="Arial"/>
                <a:cs typeface="Arial"/>
              </a:rPr>
              <a:t>(WHO</a:t>
            </a:r>
            <a:r>
              <a:rPr sz="2133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133" kern="0" dirty="0">
                <a:solidFill>
                  <a:sysClr val="windowText" lastClr="000000"/>
                </a:solidFill>
                <a:latin typeface="Arial"/>
                <a:cs typeface="Arial"/>
              </a:rPr>
              <a:t>Global</a:t>
            </a:r>
            <a:r>
              <a:rPr sz="21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133" kern="0" dirty="0">
                <a:solidFill>
                  <a:sysClr val="windowText" lastClr="000000"/>
                </a:solidFill>
                <a:latin typeface="Arial"/>
                <a:cs typeface="Arial"/>
              </a:rPr>
              <a:t>Health</a:t>
            </a:r>
            <a:r>
              <a:rPr sz="2133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133" kern="0" dirty="0">
                <a:solidFill>
                  <a:sysClr val="windowText" lastClr="000000"/>
                </a:solidFill>
                <a:latin typeface="Arial"/>
                <a:cs typeface="Arial"/>
              </a:rPr>
              <a:t>Estimates,</a:t>
            </a:r>
            <a:r>
              <a:rPr sz="2133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133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2021)</a:t>
            </a:r>
            <a:endParaRPr sz="2133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defTabSz="1219170">
              <a:spcBef>
                <a:spcPts val="33"/>
              </a:spcBef>
              <a:buFont typeface="Arial"/>
              <a:buChar char="●"/>
            </a:pPr>
            <a:endParaRPr sz="22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indent="-489361" defTabSz="1219170">
              <a:buSzPct val="128571"/>
              <a:buFontTx/>
              <a:buChar char="●"/>
              <a:tabLst>
                <a:tab pos="505447" algn="l"/>
                <a:tab pos="506294" algn="l"/>
              </a:tabLst>
            </a:pP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Waste</a:t>
            </a:r>
            <a:r>
              <a:rPr sz="1867"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management</a:t>
            </a:r>
            <a:r>
              <a:rPr sz="1867"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system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indent="-489361" defTabSz="1219170">
              <a:spcBef>
                <a:spcPts val="1073"/>
              </a:spcBef>
              <a:buSzPct val="128571"/>
              <a:buFontTx/>
              <a:buChar char="●"/>
              <a:tabLst>
                <a:tab pos="505447" algn="l"/>
                <a:tab pos="506294" algn="l"/>
              </a:tabLst>
            </a:pP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Watershed</a:t>
            </a:r>
            <a:r>
              <a:rPr sz="1867" kern="0" spc="-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management</a:t>
            </a:r>
            <a:r>
              <a:rPr sz="1867" kern="0" spc="-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system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indent="-489361" defTabSz="1219170">
              <a:spcBef>
                <a:spcPts val="1073"/>
              </a:spcBef>
              <a:buSzPct val="128571"/>
              <a:buFontTx/>
              <a:buChar char="●"/>
              <a:tabLst>
                <a:tab pos="505447" algn="l"/>
                <a:tab pos="506294" algn="l"/>
              </a:tabLst>
            </a:pP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Health</a:t>
            </a:r>
            <a:r>
              <a:rPr sz="1867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System</a:t>
            </a:r>
            <a:r>
              <a:rPr sz="1867" kern="0" spc="-1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Access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and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utilization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indent="-489361" defTabSz="1219170">
              <a:spcBef>
                <a:spcPts val="1067"/>
              </a:spcBef>
              <a:buSzPct val="128571"/>
              <a:buFontTx/>
              <a:buChar char="●"/>
              <a:tabLst>
                <a:tab pos="505447" algn="l"/>
                <a:tab pos="506294" algn="l"/>
              </a:tabLst>
            </a:pP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Community</a:t>
            </a:r>
            <a:r>
              <a:rPr sz="1867" kern="0" spc="-10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Ablution</a:t>
            </a:r>
            <a:r>
              <a:rPr sz="1867" kern="0" spc="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Block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505447" indent="-489361" defTabSz="1219170">
              <a:spcBef>
                <a:spcPts val="1073"/>
              </a:spcBef>
              <a:buSzPct val="128571"/>
              <a:buFontTx/>
              <a:buChar char="●"/>
              <a:tabLst>
                <a:tab pos="505447" algn="l"/>
                <a:tab pos="506294" algn="l"/>
              </a:tabLst>
            </a:pP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Manual</a:t>
            </a:r>
            <a:r>
              <a:rPr sz="1867" kern="0" spc="-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testing</a:t>
            </a:r>
            <a:r>
              <a:rPr sz="1867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to</a:t>
            </a:r>
            <a:r>
              <a:rPr sz="1867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dirty="0">
                <a:solidFill>
                  <a:sysClr val="windowText" lastClr="000000"/>
                </a:solidFill>
                <a:latin typeface="Arial"/>
                <a:cs typeface="Arial"/>
              </a:rPr>
              <a:t>automated</a:t>
            </a:r>
            <a:r>
              <a:rPr sz="1867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867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testing</a:t>
            </a:r>
            <a:endParaRPr sz="1867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06918" y="927084"/>
            <a:ext cx="3136900" cy="25018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01066" y="3428985"/>
            <a:ext cx="3174999" cy="256539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8771599" y="3701837"/>
            <a:ext cx="3135207" cy="2684780"/>
            <a:chOff x="6578699" y="2776377"/>
            <a:chExt cx="2351405" cy="201358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8699" y="2776377"/>
              <a:ext cx="2351225" cy="2013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35849" y="2814477"/>
              <a:ext cx="2236924" cy="18989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967" y="675696"/>
            <a:ext cx="5793740" cy="47186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sz="2933" dirty="0"/>
              <a:t>Mixed</a:t>
            </a:r>
            <a:r>
              <a:rPr sz="2933" spc="-20" dirty="0"/>
              <a:t> </a:t>
            </a:r>
            <a:r>
              <a:rPr sz="2933" dirty="0"/>
              <a:t>Model</a:t>
            </a:r>
            <a:r>
              <a:rPr sz="2933" spc="-13" dirty="0"/>
              <a:t> </a:t>
            </a:r>
            <a:r>
              <a:rPr sz="2933" dirty="0"/>
              <a:t>-</a:t>
            </a:r>
            <a:r>
              <a:rPr sz="2933" spc="-13" dirty="0"/>
              <a:t> </a:t>
            </a:r>
            <a:r>
              <a:rPr sz="2933" dirty="0"/>
              <a:t>high</a:t>
            </a:r>
            <a:r>
              <a:rPr sz="2933" spc="-13" dirty="0"/>
              <a:t> </a:t>
            </a:r>
            <a:r>
              <a:rPr sz="2933" dirty="0"/>
              <a:t>frequency</a:t>
            </a:r>
            <a:r>
              <a:rPr sz="2933" spc="-13" dirty="0"/>
              <a:t> </a:t>
            </a:r>
            <a:r>
              <a:rPr sz="2933" spc="-27" dirty="0"/>
              <a:t>data</a:t>
            </a:r>
            <a:endParaRPr sz="2933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33640" y="1770113"/>
            <a:ext cx="10860613" cy="4840171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6194058" marR="22013" indent="-447875">
              <a:lnSpc>
                <a:spcPct val="104600"/>
              </a:lnSpc>
              <a:spcBef>
                <a:spcPts val="20"/>
              </a:spcBef>
              <a:buChar char="●"/>
              <a:tabLst>
                <a:tab pos="6194058" algn="l"/>
                <a:tab pos="6194905" algn="l"/>
              </a:tabLst>
            </a:pPr>
            <a:r>
              <a:rPr dirty="0"/>
              <a:t>We</a:t>
            </a:r>
            <a:r>
              <a:rPr spc="-60" dirty="0"/>
              <a:t> </a:t>
            </a:r>
            <a:r>
              <a:rPr dirty="0"/>
              <a:t>use</a:t>
            </a:r>
            <a:r>
              <a:rPr spc="-60" dirty="0"/>
              <a:t> </a:t>
            </a:r>
            <a:r>
              <a:rPr dirty="0"/>
              <a:t>an</a:t>
            </a:r>
            <a:r>
              <a:rPr spc="-53" dirty="0"/>
              <a:t> </a:t>
            </a:r>
            <a:r>
              <a:rPr dirty="0"/>
              <a:t>array</a:t>
            </a:r>
            <a:r>
              <a:rPr spc="-60" dirty="0"/>
              <a:t> </a:t>
            </a:r>
            <a:r>
              <a:rPr dirty="0"/>
              <a:t>of</a:t>
            </a:r>
            <a:r>
              <a:rPr spc="-53" dirty="0"/>
              <a:t> </a:t>
            </a:r>
            <a:r>
              <a:rPr spc="-13" dirty="0"/>
              <a:t>community</a:t>
            </a:r>
            <a:r>
              <a:rPr spc="-60" dirty="0"/>
              <a:t> </a:t>
            </a:r>
            <a:r>
              <a:rPr dirty="0"/>
              <a:t>based</a:t>
            </a:r>
            <a:r>
              <a:rPr spc="-53" dirty="0"/>
              <a:t> </a:t>
            </a:r>
            <a:r>
              <a:rPr spc="-27" dirty="0"/>
              <a:t>data </a:t>
            </a:r>
            <a:r>
              <a:rPr dirty="0"/>
              <a:t>streams</a:t>
            </a:r>
            <a:r>
              <a:rPr spc="-73" dirty="0"/>
              <a:t> </a:t>
            </a:r>
            <a:r>
              <a:rPr dirty="0"/>
              <a:t>that</a:t>
            </a:r>
            <a:r>
              <a:rPr spc="-67" dirty="0"/>
              <a:t> </a:t>
            </a:r>
            <a:r>
              <a:rPr dirty="0"/>
              <a:t>will</a:t>
            </a:r>
            <a:r>
              <a:rPr spc="-73" dirty="0"/>
              <a:t> </a:t>
            </a:r>
            <a:r>
              <a:rPr dirty="0"/>
              <a:t>provide</a:t>
            </a:r>
            <a:r>
              <a:rPr spc="-67" dirty="0"/>
              <a:t> </a:t>
            </a:r>
            <a:r>
              <a:rPr dirty="0"/>
              <a:t>a</a:t>
            </a:r>
            <a:r>
              <a:rPr spc="-73" dirty="0"/>
              <a:t> </a:t>
            </a:r>
            <a:r>
              <a:rPr spc="-13" dirty="0"/>
              <a:t>consolidated </a:t>
            </a:r>
            <a:r>
              <a:rPr dirty="0"/>
              <a:t>view</a:t>
            </a:r>
            <a:r>
              <a:rPr spc="-53" dirty="0"/>
              <a:t> </a:t>
            </a:r>
            <a:r>
              <a:rPr dirty="0"/>
              <a:t>of</a:t>
            </a:r>
            <a:r>
              <a:rPr spc="-47" dirty="0"/>
              <a:t> </a:t>
            </a:r>
            <a:r>
              <a:rPr dirty="0"/>
              <a:t>the</a:t>
            </a:r>
            <a:r>
              <a:rPr spc="-47" dirty="0"/>
              <a:t> </a:t>
            </a:r>
            <a:r>
              <a:rPr dirty="0"/>
              <a:t>spread</a:t>
            </a:r>
            <a:r>
              <a:rPr spc="-47" dirty="0"/>
              <a:t> </a:t>
            </a:r>
            <a:r>
              <a:rPr dirty="0"/>
              <a:t>of</a:t>
            </a:r>
            <a:r>
              <a:rPr spc="-53" dirty="0"/>
              <a:t> </a:t>
            </a:r>
            <a:r>
              <a:rPr spc="-13" dirty="0"/>
              <a:t>diarrhoeal</a:t>
            </a:r>
            <a:r>
              <a:rPr spc="-47" dirty="0"/>
              <a:t> </a:t>
            </a:r>
            <a:r>
              <a:rPr spc="-13" dirty="0"/>
              <a:t>disease</a:t>
            </a:r>
          </a:p>
          <a:p>
            <a:pPr marL="6803643" marR="14393" lvl="1" indent="-415703">
              <a:lnSpc>
                <a:spcPct val="108500"/>
              </a:lnSpc>
              <a:spcBef>
                <a:spcPts val="33"/>
              </a:spcBef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Granular</a:t>
            </a:r>
            <a:r>
              <a:rPr sz="1400" spc="10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measurement</a:t>
            </a:r>
            <a:r>
              <a:rPr sz="1400" spc="10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1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CAB</a:t>
            </a:r>
            <a:r>
              <a:rPr sz="1400" spc="10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usage</a:t>
            </a:r>
            <a:r>
              <a:rPr sz="1400" spc="1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400" spc="10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disease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detection</a:t>
            </a:r>
            <a:r>
              <a:rPr sz="1400" spc="1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therein</a:t>
            </a:r>
            <a:endParaRPr sz="1400" dirty="0">
              <a:latin typeface="Arial"/>
              <a:cs typeface="Arial"/>
            </a:endParaRPr>
          </a:p>
          <a:p>
            <a:pPr marL="6803643" marR="56725" lvl="1" indent="-415703">
              <a:lnSpc>
                <a:spcPct val="108500"/>
              </a:lnSpc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Area-level</a:t>
            </a:r>
            <a:r>
              <a:rPr sz="1400" spc="1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measurements</a:t>
            </a:r>
            <a:r>
              <a:rPr sz="1400" spc="1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1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weather</a:t>
            </a:r>
            <a:r>
              <a:rPr sz="1400" spc="1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patterns</a:t>
            </a:r>
            <a:r>
              <a:rPr sz="1400" spc="1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33" dirty="0">
                <a:solidFill>
                  <a:srgbClr val="595959"/>
                </a:solidFill>
                <a:latin typeface="Arial"/>
                <a:cs typeface="Arial"/>
              </a:rPr>
              <a:t>and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water</a:t>
            </a:r>
            <a:r>
              <a:rPr sz="1400" spc="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level</a:t>
            </a:r>
            <a:r>
              <a:rPr sz="1400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400" spc="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quality</a:t>
            </a:r>
            <a:endParaRPr sz="1400" dirty="0">
              <a:latin typeface="Arial"/>
              <a:cs typeface="Arial"/>
            </a:endParaRPr>
          </a:p>
          <a:p>
            <a:pPr marL="6803643" marR="455495" lvl="1" indent="-415703">
              <a:lnSpc>
                <a:spcPct val="108500"/>
              </a:lnSpc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Supply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chain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KPIs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sludge</a:t>
            </a:r>
            <a:r>
              <a:rPr sz="1400" spc="9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disposal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33" dirty="0">
                <a:solidFill>
                  <a:srgbClr val="595959"/>
                </a:solidFill>
                <a:latin typeface="Arial"/>
                <a:cs typeface="Arial"/>
              </a:rPr>
              <a:t>and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pyrolysis</a:t>
            </a:r>
            <a:r>
              <a:rPr sz="1400" spc="11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process</a:t>
            </a:r>
            <a:endParaRPr sz="1400" dirty="0">
              <a:latin typeface="Arial"/>
              <a:cs typeface="Arial"/>
            </a:endParaRPr>
          </a:p>
          <a:p>
            <a:pPr marL="6803643" marR="6773" lvl="1" indent="-415703">
              <a:lnSpc>
                <a:spcPct val="108500"/>
              </a:lnSpc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Satellite</a:t>
            </a:r>
            <a:r>
              <a:rPr sz="1400" spc="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observations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land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use,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water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levels</a:t>
            </a:r>
            <a:r>
              <a:rPr sz="1400" spc="8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33" dirty="0">
                <a:solidFill>
                  <a:srgbClr val="595959"/>
                </a:solidFill>
                <a:latin typeface="Arial"/>
                <a:cs typeface="Arial"/>
              </a:rPr>
              <a:t>and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atmospheric</a:t>
            </a:r>
            <a:r>
              <a:rPr sz="1400" spc="1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composition</a:t>
            </a:r>
            <a:endParaRPr sz="1400" dirty="0">
              <a:latin typeface="Arial"/>
              <a:cs typeface="Arial"/>
            </a:endParaRPr>
          </a:p>
          <a:p>
            <a:pPr marL="6194058" marR="987189" indent="-447875">
              <a:lnSpc>
                <a:spcPts val="2347"/>
              </a:lnSpc>
              <a:spcBef>
                <a:spcPts val="60"/>
              </a:spcBef>
              <a:buChar char="●"/>
              <a:tabLst>
                <a:tab pos="6194058" algn="l"/>
                <a:tab pos="6194905" algn="l"/>
              </a:tabLst>
            </a:pPr>
            <a:r>
              <a:rPr dirty="0"/>
              <a:t>Model</a:t>
            </a:r>
            <a:r>
              <a:rPr spc="-67" dirty="0"/>
              <a:t> </a:t>
            </a:r>
            <a:r>
              <a:rPr spc="-13" dirty="0"/>
              <a:t>development,</a:t>
            </a:r>
            <a:r>
              <a:rPr spc="-60" dirty="0"/>
              <a:t> </a:t>
            </a:r>
            <a:r>
              <a:rPr dirty="0"/>
              <a:t>training,</a:t>
            </a:r>
            <a:r>
              <a:rPr spc="-60" dirty="0"/>
              <a:t> </a:t>
            </a:r>
            <a:r>
              <a:rPr spc="-33" dirty="0"/>
              <a:t>and </a:t>
            </a:r>
            <a:r>
              <a:rPr spc="-13" dirty="0"/>
              <a:t>benchmarking</a:t>
            </a:r>
          </a:p>
          <a:p>
            <a:pPr marL="6803643" lvl="1" indent="-416550">
              <a:spcBef>
                <a:spcPts val="73"/>
              </a:spcBef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Integration</a:t>
            </a:r>
            <a:r>
              <a:rPr sz="1400" spc="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data</a:t>
            </a:r>
            <a:r>
              <a:rPr sz="1400" spc="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streams</a:t>
            </a:r>
            <a:endParaRPr sz="1400" dirty="0">
              <a:latin typeface="Arial"/>
              <a:cs typeface="Arial"/>
            </a:endParaRPr>
          </a:p>
          <a:p>
            <a:pPr marL="6803643" marR="350511" lvl="1" indent="-415703">
              <a:lnSpc>
                <a:spcPct val="108500"/>
              </a:lnSpc>
              <a:buChar char="○"/>
              <a:tabLst>
                <a:tab pos="6803643" algn="l"/>
                <a:tab pos="6804490" algn="l"/>
              </a:tabLst>
            </a:pP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Development</a:t>
            </a:r>
            <a:r>
              <a:rPr sz="1400" spc="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data</a:t>
            </a:r>
            <a:r>
              <a:rPr sz="1400" spc="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architecture</a:t>
            </a:r>
            <a:r>
              <a:rPr sz="1400" spc="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400" spc="10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analysis plans</a:t>
            </a:r>
            <a:endParaRPr sz="1400" dirty="0">
              <a:latin typeface="Arial"/>
              <a:cs typeface="Arial"/>
            </a:endParaRPr>
          </a:p>
          <a:p>
            <a:pPr marL="6803643" marR="11006" lvl="1" indent="-415703">
              <a:lnSpc>
                <a:spcPct val="108500"/>
              </a:lnSpc>
              <a:buFont typeface="Arial"/>
              <a:buChar char="○"/>
              <a:tabLst>
                <a:tab pos="6803643" algn="l"/>
                <a:tab pos="6804490" algn="l"/>
              </a:tabLst>
            </a:pPr>
            <a:r>
              <a:rPr sz="1400" b="1" u="sng" dirty="0">
                <a:solidFill>
                  <a:srgbClr val="595959"/>
                </a:solidFill>
                <a:uFill>
                  <a:solidFill>
                    <a:srgbClr val="595959"/>
                  </a:solidFill>
                </a:uFill>
                <a:latin typeface="Arial"/>
                <a:cs typeface="Arial"/>
              </a:rPr>
              <a:t>Target:</a:t>
            </a:r>
            <a:r>
              <a:rPr sz="1400" b="1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Prediction</a:t>
            </a:r>
            <a:r>
              <a:rPr sz="1400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400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disease</a:t>
            </a:r>
            <a:r>
              <a:rPr sz="1400" spc="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outbreaks</a:t>
            </a:r>
            <a:r>
              <a:rPr sz="1400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in</a:t>
            </a:r>
            <a:r>
              <a:rPr sz="1400" spc="7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13" dirty="0">
                <a:solidFill>
                  <a:srgbClr val="595959"/>
                </a:solidFill>
                <a:latin typeface="Arial"/>
                <a:cs typeface="Arial"/>
              </a:rPr>
              <a:t>informal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settlements</a:t>
            </a:r>
            <a:r>
              <a:rPr sz="1400" spc="1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around</a:t>
            </a:r>
            <a:r>
              <a:rPr sz="1400" spc="1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95959"/>
                </a:solidFill>
                <a:latin typeface="Arial"/>
                <a:cs typeface="Arial"/>
              </a:rPr>
              <a:t>Durban,</a:t>
            </a:r>
            <a:r>
              <a:rPr sz="1400" spc="1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400" spc="-33" dirty="0">
                <a:solidFill>
                  <a:srgbClr val="595959"/>
                </a:solidFill>
                <a:latin typeface="Arial"/>
                <a:cs typeface="Arial"/>
              </a:rPr>
              <a:t>ZA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091" y="2334895"/>
            <a:ext cx="5584277" cy="32893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968" y="355431"/>
            <a:ext cx="9402233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dirty="0"/>
              <a:t>Ethical</a:t>
            </a:r>
            <a:r>
              <a:rPr spc="-67" dirty="0"/>
              <a:t> </a:t>
            </a:r>
            <a:r>
              <a:rPr dirty="0"/>
              <a:t>Guidelines</a:t>
            </a:r>
            <a:r>
              <a:rPr spc="-60" dirty="0"/>
              <a:t> </a:t>
            </a:r>
            <a:r>
              <a:rPr dirty="0"/>
              <a:t>&amp;</a:t>
            </a:r>
            <a:r>
              <a:rPr spc="-120" dirty="0"/>
              <a:t> </a:t>
            </a:r>
            <a:r>
              <a:rPr spc="-33" dirty="0"/>
              <a:t>Technical</a:t>
            </a:r>
            <a:r>
              <a:rPr spc="-53" dirty="0"/>
              <a:t> </a:t>
            </a:r>
            <a:r>
              <a:rPr spc="-13" dirty="0"/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2968" y="1269094"/>
            <a:ext cx="5287433" cy="4381883"/>
          </a:xfrm>
          <a:prstGeom prst="rect">
            <a:avLst/>
          </a:prstGeom>
        </p:spPr>
        <p:txBody>
          <a:bodyPr vert="horz" wrap="square" lIns="0" tIns="22013" rIns="0" bIns="0" rtlCol="0">
            <a:spAutoFit/>
          </a:bodyPr>
          <a:lstStyle/>
          <a:p>
            <a:pPr marL="16933" defTabSz="1219170">
              <a:spcBef>
                <a:spcPts val="173"/>
              </a:spcBef>
            </a:pPr>
            <a:r>
              <a:rPr sz="20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A)</a:t>
            </a:r>
            <a:r>
              <a:rPr sz="2000" b="1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Develop</a:t>
            </a:r>
            <a:r>
              <a:rPr sz="2000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and</a:t>
            </a:r>
            <a:r>
              <a:rPr sz="2000" kern="0" spc="8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B)</a:t>
            </a:r>
            <a:r>
              <a:rPr sz="2000" b="1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apply</a:t>
            </a:r>
            <a:r>
              <a:rPr sz="2000" kern="0" spc="7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ethical</a:t>
            </a:r>
            <a:r>
              <a:rPr sz="2000" kern="0" spc="6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2000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framework</a:t>
            </a:r>
            <a:endParaRPr sz="20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77045" defTabSz="1219170">
              <a:lnSpc>
                <a:spcPts val="2193"/>
              </a:lnSpc>
              <a:spcBef>
                <a:spcPts val="1513"/>
              </a:spcBef>
              <a:tabLst>
                <a:tab pos="625671" algn="l"/>
              </a:tabLst>
            </a:pPr>
            <a:r>
              <a:rPr sz="2000"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A.</a:t>
            </a:r>
            <a:r>
              <a:rPr sz="2000" kern="0" dirty="0">
                <a:solidFill>
                  <a:sysClr val="windowText" lastClr="000000"/>
                </a:solidFill>
                <a:latin typeface="Arial"/>
                <a:cs typeface="Arial"/>
              </a:rPr>
              <a:t>	</a:t>
            </a:r>
            <a:r>
              <a:rPr sz="2000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Development</a:t>
            </a:r>
            <a:endParaRPr sz="20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marR="250607" indent="-444489" defTabSz="1219170">
              <a:lnSpc>
                <a:spcPts val="1747"/>
              </a:lnSpc>
              <a:spcBef>
                <a:spcPts val="193"/>
              </a:spcBef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Risk-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assessment</a:t>
            </a:r>
            <a:r>
              <a:rPr kern="0" spc="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of</a:t>
            </a:r>
            <a:r>
              <a:rPr kern="0" spc="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benchmarking</a:t>
            </a:r>
            <a:r>
              <a:rPr kern="0" spc="-8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AI</a:t>
            </a:r>
            <a:r>
              <a:rPr kern="0" spc="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using Socio-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ecological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Model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marR="160863" indent="-444489" defTabSz="1219170">
              <a:lnSpc>
                <a:spcPct val="80600"/>
              </a:lnSpc>
              <a:spcBef>
                <a:spcPts val="7"/>
              </a:spcBef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Mapping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core</a:t>
            </a:r>
            <a:r>
              <a:rPr kern="0" spc="-1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AI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ethics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principles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to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mitigate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ethical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risk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of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predictive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ML</a:t>
            </a:r>
            <a:r>
              <a:rPr kern="0" spc="-8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in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national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surveillance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data</a:t>
            </a:r>
            <a:r>
              <a:rPr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and</a:t>
            </a:r>
            <a:r>
              <a:rPr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community</a:t>
            </a:r>
            <a:r>
              <a:rPr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based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surveillance 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data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marR="511374" indent="-444489" defTabSz="1219170">
              <a:lnSpc>
                <a:spcPct val="80600"/>
              </a:lnSpc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Assessment</a:t>
            </a:r>
            <a:r>
              <a:rPr kern="0" spc="-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of</a:t>
            </a:r>
            <a:r>
              <a:rPr kern="0" spc="-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these</a:t>
            </a:r>
            <a:r>
              <a:rPr kern="0" spc="-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ethics</a:t>
            </a:r>
            <a:r>
              <a:rPr kern="0" spc="-4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principles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as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applied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to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these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initial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use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cases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marR="6773" indent="-444489" defTabSz="1219170">
              <a:lnSpc>
                <a:spcPct val="80600"/>
              </a:lnSpc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Develop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sub-criteria</a:t>
            </a:r>
            <a:r>
              <a:rPr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(guidelines;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checklist)</a:t>
            </a:r>
            <a:r>
              <a:rPr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for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ethical</a:t>
            </a:r>
            <a:r>
              <a:rPr kern="0" spc="-53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framework</a:t>
            </a:r>
            <a:r>
              <a:rPr kern="0" spc="-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developed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indent="-609585" defTabSz="1219170">
              <a:lnSpc>
                <a:spcPts val="1953"/>
              </a:lnSpc>
              <a:spcBef>
                <a:spcPts val="1320"/>
              </a:spcBef>
              <a:buFontTx/>
              <a:buAutoNum type="alphaUcPeriod" startAt="2"/>
              <a:tabLst>
                <a:tab pos="625671" algn="l"/>
                <a:tab pos="626518" algn="l"/>
              </a:tabLst>
            </a:pP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Application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lvl="1" indent="-444489" defTabSz="1219170">
              <a:lnSpc>
                <a:spcPts val="1740"/>
              </a:lnSpc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National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surveillance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data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lvl="1" indent="-444489" defTabSz="1219170">
              <a:lnSpc>
                <a:spcPts val="1740"/>
              </a:lnSpc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Community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based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surveillance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data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626518" marR="855112" lvl="1" indent="-444489" defTabSz="1219170">
              <a:lnSpc>
                <a:spcPts val="1747"/>
              </a:lnSpc>
              <a:spcBef>
                <a:spcPts val="193"/>
              </a:spcBef>
              <a:buFontTx/>
              <a:buChar char="●"/>
              <a:tabLst>
                <a:tab pos="625671" algn="l"/>
                <a:tab pos="626518" algn="l"/>
              </a:tabLst>
            </a:pP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Analysis</a:t>
            </a:r>
            <a:r>
              <a:rPr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and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recommendations</a:t>
            </a:r>
            <a:r>
              <a:rPr kern="0" spc="-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dirty="0">
                <a:solidFill>
                  <a:sysClr val="windowText" lastClr="000000"/>
                </a:solidFill>
                <a:latin typeface="Arial"/>
                <a:cs typeface="Arial"/>
              </a:rPr>
              <a:t>for</a:t>
            </a:r>
            <a:r>
              <a:rPr kern="0" spc="-12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kern="0" spc="-33" dirty="0">
                <a:solidFill>
                  <a:sysClr val="windowText" lastClr="000000"/>
                </a:solidFill>
                <a:latin typeface="Arial"/>
                <a:cs typeface="Arial"/>
              </a:rPr>
              <a:t>AI </a:t>
            </a:r>
            <a:r>
              <a:rPr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applications</a:t>
            </a:r>
            <a:endParaRPr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08967" y="992734"/>
            <a:ext cx="5837765" cy="33745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5097" y="4235605"/>
            <a:ext cx="927947" cy="327660"/>
          </a:xfrm>
          <a:custGeom>
            <a:avLst/>
            <a:gdLst/>
            <a:ahLst/>
            <a:cxnLst/>
            <a:rect l="l" t="t" r="r" b="b"/>
            <a:pathLst>
              <a:path w="695960" h="245745">
                <a:moveTo>
                  <a:pt x="0" y="0"/>
                </a:moveTo>
                <a:lnTo>
                  <a:pt x="695699" y="0"/>
                </a:lnTo>
                <a:lnTo>
                  <a:pt x="695699" y="245399"/>
                </a:lnTo>
                <a:lnTo>
                  <a:pt x="0" y="245399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pPr defTabSz="1219170"/>
            <a:endParaRPr sz="2400" kern="0">
              <a:solidFill>
                <a:sysClr val="windowText" lastClr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3564" y="4252225"/>
            <a:ext cx="927947" cy="26332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248914" defTabSz="1219170">
              <a:spcBef>
                <a:spcPts val="133"/>
              </a:spcBef>
            </a:pPr>
            <a:r>
              <a:rPr sz="1600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2020</a:t>
            </a:r>
            <a:endParaRPr sz="16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45775" y="4235605"/>
            <a:ext cx="2948940" cy="327660"/>
          </a:xfrm>
          <a:custGeom>
            <a:avLst/>
            <a:gdLst/>
            <a:ahLst/>
            <a:cxnLst/>
            <a:rect l="l" t="t" r="r" b="b"/>
            <a:pathLst>
              <a:path w="2211704" h="245745">
                <a:moveTo>
                  <a:pt x="0" y="0"/>
                </a:moveTo>
                <a:lnTo>
                  <a:pt x="2211599" y="0"/>
                </a:lnTo>
                <a:lnTo>
                  <a:pt x="2211599" y="245399"/>
                </a:lnTo>
                <a:lnTo>
                  <a:pt x="0" y="245399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pPr defTabSz="1219170"/>
            <a:endParaRPr sz="2400" kern="0">
              <a:solidFill>
                <a:sysClr val="windowText" lastClr="00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7703" y="4252225"/>
            <a:ext cx="2948940" cy="26332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5240" algn="ctr" defTabSz="1219170">
              <a:spcBef>
                <a:spcPts val="133"/>
              </a:spcBef>
            </a:pPr>
            <a:r>
              <a:rPr sz="1600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2021</a:t>
            </a:r>
            <a:endParaRPr sz="16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7811" y="4235604"/>
            <a:ext cx="2948940" cy="279564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 defTabSz="1219170">
              <a:spcBef>
                <a:spcPts val="260"/>
              </a:spcBef>
            </a:pPr>
            <a:r>
              <a:rPr sz="1600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2022</a:t>
            </a:r>
            <a:endParaRPr sz="16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09143" y="3711534"/>
            <a:ext cx="2683933" cy="505460"/>
          </a:xfrm>
          <a:custGeom>
            <a:avLst/>
            <a:gdLst/>
            <a:ahLst/>
            <a:cxnLst/>
            <a:rect l="l" t="t" r="r" b="b"/>
            <a:pathLst>
              <a:path w="2012950" h="379094">
                <a:moveTo>
                  <a:pt x="0" y="378585"/>
                </a:moveTo>
                <a:lnTo>
                  <a:pt x="2441" y="306011"/>
                </a:lnTo>
                <a:lnTo>
                  <a:pt x="9101" y="246745"/>
                </a:lnTo>
                <a:lnTo>
                  <a:pt x="18978" y="206788"/>
                </a:lnTo>
                <a:lnTo>
                  <a:pt x="31073" y="192135"/>
                </a:lnTo>
                <a:lnTo>
                  <a:pt x="316776" y="192135"/>
                </a:lnTo>
                <a:lnTo>
                  <a:pt x="328871" y="177483"/>
                </a:lnTo>
                <a:lnTo>
                  <a:pt x="338748" y="137526"/>
                </a:lnTo>
                <a:lnTo>
                  <a:pt x="345408" y="78260"/>
                </a:lnTo>
                <a:lnTo>
                  <a:pt x="347849" y="5685"/>
                </a:lnTo>
                <a:lnTo>
                  <a:pt x="350291" y="78260"/>
                </a:lnTo>
                <a:lnTo>
                  <a:pt x="356951" y="137526"/>
                </a:lnTo>
                <a:lnTo>
                  <a:pt x="366828" y="177483"/>
                </a:lnTo>
                <a:lnTo>
                  <a:pt x="378923" y="192135"/>
                </a:lnTo>
                <a:lnTo>
                  <a:pt x="664626" y="192135"/>
                </a:lnTo>
                <a:lnTo>
                  <a:pt x="676721" y="206788"/>
                </a:lnTo>
                <a:lnTo>
                  <a:pt x="686598" y="246745"/>
                </a:lnTo>
                <a:lnTo>
                  <a:pt x="693258" y="306011"/>
                </a:lnTo>
                <a:lnTo>
                  <a:pt x="695699" y="378585"/>
                </a:lnTo>
              </a:path>
              <a:path w="2012950" h="379094">
                <a:moveTo>
                  <a:pt x="690791" y="372899"/>
                </a:moveTo>
                <a:lnTo>
                  <a:pt x="693233" y="300325"/>
                </a:lnTo>
                <a:lnTo>
                  <a:pt x="699893" y="241059"/>
                </a:lnTo>
                <a:lnTo>
                  <a:pt x="709770" y="201102"/>
                </a:lnTo>
                <a:lnTo>
                  <a:pt x="721865" y="186449"/>
                </a:lnTo>
                <a:lnTo>
                  <a:pt x="1320768" y="186449"/>
                </a:lnTo>
                <a:lnTo>
                  <a:pt x="1332863" y="171797"/>
                </a:lnTo>
                <a:lnTo>
                  <a:pt x="1342740" y="131840"/>
                </a:lnTo>
                <a:lnTo>
                  <a:pt x="1349400" y="72574"/>
                </a:lnTo>
                <a:lnTo>
                  <a:pt x="1351841" y="0"/>
                </a:lnTo>
                <a:lnTo>
                  <a:pt x="1354283" y="72574"/>
                </a:lnTo>
                <a:lnTo>
                  <a:pt x="1360943" y="131840"/>
                </a:lnTo>
                <a:lnTo>
                  <a:pt x="1370820" y="171797"/>
                </a:lnTo>
                <a:lnTo>
                  <a:pt x="1382915" y="186449"/>
                </a:lnTo>
                <a:lnTo>
                  <a:pt x="1981818" y="186449"/>
                </a:lnTo>
                <a:lnTo>
                  <a:pt x="1993913" y="201102"/>
                </a:lnTo>
                <a:lnTo>
                  <a:pt x="2003790" y="241059"/>
                </a:lnTo>
                <a:lnTo>
                  <a:pt x="2010450" y="300325"/>
                </a:lnTo>
                <a:lnTo>
                  <a:pt x="2012891" y="372899"/>
                </a:lnTo>
              </a:path>
            </a:pathLst>
          </a:custGeom>
          <a:ln w="9524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defTabSz="1219170"/>
            <a:endParaRPr sz="2400" kern="0">
              <a:solidFill>
                <a:sysClr val="windowText" lastClr="000000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3425" y="3187440"/>
            <a:ext cx="918633" cy="38643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208275" marR="6773" indent="-192189" defTabSz="1219170">
              <a:spcBef>
                <a:spcPts val="133"/>
              </a:spcBef>
            </a:pP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Requirements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Capture</a:t>
            </a:r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6525" y="3095051"/>
            <a:ext cx="953347" cy="571096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 algn="ctr" defTabSz="1219170">
              <a:spcBef>
                <a:spcPts val="133"/>
              </a:spcBef>
            </a:pP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Design</a:t>
            </a:r>
            <a:r>
              <a:rPr sz="1200" b="1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of</a:t>
            </a:r>
            <a:r>
              <a:rPr sz="1200" b="1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 Data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Collection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Infrastructure</a:t>
            </a:r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26500" y="3678125"/>
            <a:ext cx="6372013" cy="564727"/>
          </a:xfrm>
          <a:custGeom>
            <a:avLst/>
            <a:gdLst/>
            <a:ahLst/>
            <a:cxnLst/>
            <a:rect l="l" t="t" r="r" b="b"/>
            <a:pathLst>
              <a:path w="4779009" h="423544">
                <a:moveTo>
                  <a:pt x="0" y="408106"/>
                </a:moveTo>
                <a:lnTo>
                  <a:pt x="2441" y="335532"/>
                </a:lnTo>
                <a:lnTo>
                  <a:pt x="9101" y="276266"/>
                </a:lnTo>
                <a:lnTo>
                  <a:pt x="18978" y="236309"/>
                </a:lnTo>
                <a:lnTo>
                  <a:pt x="31073" y="221656"/>
                </a:lnTo>
                <a:lnTo>
                  <a:pt x="1043826" y="221656"/>
                </a:lnTo>
                <a:lnTo>
                  <a:pt x="1055921" y="207004"/>
                </a:lnTo>
                <a:lnTo>
                  <a:pt x="1065798" y="167047"/>
                </a:lnTo>
                <a:lnTo>
                  <a:pt x="1072458" y="107781"/>
                </a:lnTo>
                <a:lnTo>
                  <a:pt x="1074899" y="35206"/>
                </a:lnTo>
                <a:lnTo>
                  <a:pt x="1077341" y="107781"/>
                </a:lnTo>
                <a:lnTo>
                  <a:pt x="1084001" y="167047"/>
                </a:lnTo>
                <a:lnTo>
                  <a:pt x="1093878" y="207004"/>
                </a:lnTo>
                <a:lnTo>
                  <a:pt x="1105973" y="221656"/>
                </a:lnTo>
                <a:lnTo>
                  <a:pt x="2118726" y="221656"/>
                </a:lnTo>
                <a:lnTo>
                  <a:pt x="2130821" y="236309"/>
                </a:lnTo>
                <a:lnTo>
                  <a:pt x="2140698" y="276266"/>
                </a:lnTo>
                <a:lnTo>
                  <a:pt x="2147358" y="335532"/>
                </a:lnTo>
                <a:lnTo>
                  <a:pt x="2149799" y="408106"/>
                </a:lnTo>
              </a:path>
              <a:path w="4779009" h="423544">
                <a:moveTo>
                  <a:pt x="2149810" y="422999"/>
                </a:moveTo>
                <a:lnTo>
                  <a:pt x="2151607" y="356149"/>
                </a:lnTo>
                <a:lnTo>
                  <a:pt x="2156611" y="298090"/>
                </a:lnTo>
                <a:lnTo>
                  <a:pt x="2164242" y="252307"/>
                </a:lnTo>
                <a:lnTo>
                  <a:pt x="2185059" y="211499"/>
                </a:lnTo>
                <a:lnTo>
                  <a:pt x="3453193" y="211499"/>
                </a:lnTo>
                <a:lnTo>
                  <a:pt x="3464334" y="200717"/>
                </a:lnTo>
                <a:lnTo>
                  <a:pt x="3474011" y="170692"/>
                </a:lnTo>
                <a:lnTo>
                  <a:pt x="3481641" y="124909"/>
                </a:lnTo>
                <a:lnTo>
                  <a:pt x="3486645" y="66850"/>
                </a:lnTo>
                <a:lnTo>
                  <a:pt x="3488442" y="0"/>
                </a:lnTo>
                <a:lnTo>
                  <a:pt x="3490239" y="66850"/>
                </a:lnTo>
                <a:lnTo>
                  <a:pt x="3495243" y="124909"/>
                </a:lnTo>
                <a:lnTo>
                  <a:pt x="3502873" y="170692"/>
                </a:lnTo>
                <a:lnTo>
                  <a:pt x="3523690" y="211499"/>
                </a:lnTo>
                <a:lnTo>
                  <a:pt x="4743762" y="211499"/>
                </a:lnTo>
                <a:lnTo>
                  <a:pt x="4754903" y="222282"/>
                </a:lnTo>
                <a:lnTo>
                  <a:pt x="4764579" y="252307"/>
                </a:lnTo>
                <a:lnTo>
                  <a:pt x="4772210" y="298090"/>
                </a:lnTo>
                <a:lnTo>
                  <a:pt x="4777214" y="356149"/>
                </a:lnTo>
                <a:lnTo>
                  <a:pt x="4779010" y="422999"/>
                </a:lnTo>
              </a:path>
            </a:pathLst>
          </a:custGeom>
          <a:ln w="9524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defTabSz="1219170"/>
            <a:endParaRPr sz="2400" kern="0">
              <a:solidFill>
                <a:sysClr val="windowText" lastClr="000000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90814" y="3264683"/>
            <a:ext cx="1064260" cy="38643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66885" marR="6773" indent="-50799" defTabSz="1219170">
              <a:spcBef>
                <a:spcPts val="133"/>
              </a:spcBef>
            </a:pP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Sensor</a:t>
            </a:r>
            <a:r>
              <a:rPr sz="1200" b="1" kern="0" spc="-33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and</a:t>
            </a:r>
            <a:r>
              <a:rPr sz="1200" b="1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 Data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storage</a:t>
            </a: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testing</a:t>
            </a:r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12967" y="673664"/>
            <a:ext cx="2942167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dirty="0"/>
              <a:t>Project</a:t>
            </a:r>
            <a:r>
              <a:rPr spc="-60" dirty="0"/>
              <a:t> </a:t>
            </a:r>
            <a:r>
              <a:rPr spc="-13" dirty="0"/>
              <a:t>timeline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296732" y="3028703"/>
            <a:ext cx="954193" cy="571096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 algn="ctr" defTabSz="1219170">
              <a:spcBef>
                <a:spcPts val="133"/>
              </a:spcBef>
            </a:pP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In-</a:t>
            </a:r>
            <a:r>
              <a:rPr sz="1200" b="1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situ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Deployment</a:t>
            </a:r>
            <a:r>
              <a:rPr sz="1200" b="1" kern="0" spc="60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67" dirty="0">
                <a:solidFill>
                  <a:sysClr val="windowText" lastClr="000000"/>
                </a:solidFill>
                <a:latin typeface="Calibri"/>
                <a:cs typeface="Calibri"/>
              </a:rPr>
              <a:t>&amp;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Validation</a:t>
            </a:r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09863" y="4235604"/>
            <a:ext cx="2948940" cy="279564"/>
          </a:xfrm>
          <a:prstGeom prst="rect">
            <a:avLst/>
          </a:prstGeom>
          <a:ln w="12699">
            <a:solidFill>
              <a:srgbClr val="A5A5A5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algn="ctr" defTabSz="1219170">
              <a:spcBef>
                <a:spcPts val="260"/>
              </a:spcBef>
            </a:pPr>
            <a:r>
              <a:rPr sz="1600" kern="0" spc="-27" dirty="0">
                <a:solidFill>
                  <a:sysClr val="windowText" lastClr="000000"/>
                </a:solidFill>
                <a:latin typeface="Calibri"/>
                <a:cs typeface="Calibri"/>
              </a:rPr>
              <a:t>2023</a:t>
            </a:r>
            <a:endParaRPr sz="1600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27001" y="6061468"/>
            <a:ext cx="450427" cy="389467"/>
            <a:chOff x="4520251" y="4546101"/>
            <a:chExt cx="337820" cy="292100"/>
          </a:xfrm>
        </p:grpSpPr>
        <p:sp>
          <p:nvSpPr>
            <p:cNvPr id="16" name="object 16"/>
            <p:cNvSpPr/>
            <p:nvPr/>
          </p:nvSpPr>
          <p:spPr>
            <a:xfrm>
              <a:off x="4525013" y="4550864"/>
              <a:ext cx="328295" cy="282575"/>
            </a:xfrm>
            <a:custGeom>
              <a:avLst/>
              <a:gdLst/>
              <a:ahLst/>
              <a:cxnLst/>
              <a:rect l="l" t="t" r="r" b="b"/>
              <a:pathLst>
                <a:path w="328295" h="282575">
                  <a:moveTo>
                    <a:pt x="164134" y="282132"/>
                  </a:moveTo>
                  <a:lnTo>
                    <a:pt x="0" y="141066"/>
                  </a:lnTo>
                  <a:lnTo>
                    <a:pt x="164134" y="0"/>
                  </a:lnTo>
                  <a:lnTo>
                    <a:pt x="328268" y="141066"/>
                  </a:lnTo>
                  <a:lnTo>
                    <a:pt x="164134" y="282132"/>
                  </a:lnTo>
                  <a:close/>
                </a:path>
              </a:pathLst>
            </a:custGeom>
            <a:solidFill>
              <a:srgbClr val="E06666"/>
            </a:solidFill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4525013" y="4550864"/>
              <a:ext cx="328295" cy="282575"/>
            </a:xfrm>
            <a:custGeom>
              <a:avLst/>
              <a:gdLst/>
              <a:ahLst/>
              <a:cxnLst/>
              <a:rect l="l" t="t" r="r" b="b"/>
              <a:pathLst>
                <a:path w="328295" h="282575">
                  <a:moveTo>
                    <a:pt x="0" y="141066"/>
                  </a:moveTo>
                  <a:lnTo>
                    <a:pt x="164134" y="0"/>
                  </a:lnTo>
                  <a:lnTo>
                    <a:pt x="328268" y="141066"/>
                  </a:lnTo>
                  <a:lnTo>
                    <a:pt x="164134" y="282132"/>
                  </a:lnTo>
                  <a:lnTo>
                    <a:pt x="0" y="141066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347671" y="6009839"/>
            <a:ext cx="1601047" cy="392007"/>
            <a:chOff x="3260753" y="4507379"/>
            <a:chExt cx="1200785" cy="294005"/>
          </a:xfrm>
        </p:grpSpPr>
        <p:sp>
          <p:nvSpPr>
            <p:cNvPr id="19" name="object 19"/>
            <p:cNvSpPr/>
            <p:nvPr/>
          </p:nvSpPr>
          <p:spPr>
            <a:xfrm>
              <a:off x="3265516" y="4512142"/>
              <a:ext cx="1191260" cy="284480"/>
            </a:xfrm>
            <a:custGeom>
              <a:avLst/>
              <a:gdLst/>
              <a:ahLst/>
              <a:cxnLst/>
              <a:rect l="l" t="t" r="r" b="b"/>
              <a:pathLst>
                <a:path w="1191260" h="284479">
                  <a:moveTo>
                    <a:pt x="1190999" y="284136"/>
                  </a:moveTo>
                  <a:lnTo>
                    <a:pt x="0" y="284136"/>
                  </a:lnTo>
                  <a:lnTo>
                    <a:pt x="0" y="38736"/>
                  </a:lnTo>
                  <a:lnTo>
                    <a:pt x="694749" y="38736"/>
                  </a:lnTo>
                  <a:lnTo>
                    <a:pt x="872109" y="0"/>
                  </a:lnTo>
                  <a:lnTo>
                    <a:pt x="992499" y="38736"/>
                  </a:lnTo>
                  <a:lnTo>
                    <a:pt x="1190999" y="38736"/>
                  </a:lnTo>
                  <a:lnTo>
                    <a:pt x="1190999" y="284136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3265516" y="4512142"/>
              <a:ext cx="1191260" cy="284480"/>
            </a:xfrm>
            <a:custGeom>
              <a:avLst/>
              <a:gdLst/>
              <a:ahLst/>
              <a:cxnLst/>
              <a:rect l="l" t="t" r="r" b="b"/>
              <a:pathLst>
                <a:path w="1191260" h="284479">
                  <a:moveTo>
                    <a:pt x="0" y="38736"/>
                  </a:moveTo>
                  <a:lnTo>
                    <a:pt x="694749" y="38736"/>
                  </a:lnTo>
                  <a:lnTo>
                    <a:pt x="872109" y="0"/>
                  </a:lnTo>
                  <a:lnTo>
                    <a:pt x="992499" y="38736"/>
                  </a:lnTo>
                  <a:lnTo>
                    <a:pt x="1190999" y="38736"/>
                  </a:lnTo>
                  <a:lnTo>
                    <a:pt x="1190999" y="79636"/>
                  </a:lnTo>
                  <a:lnTo>
                    <a:pt x="1190999" y="140986"/>
                  </a:lnTo>
                  <a:lnTo>
                    <a:pt x="1190999" y="284136"/>
                  </a:lnTo>
                  <a:lnTo>
                    <a:pt x="992499" y="284136"/>
                  </a:lnTo>
                  <a:lnTo>
                    <a:pt x="694749" y="284136"/>
                  </a:lnTo>
                  <a:lnTo>
                    <a:pt x="0" y="284136"/>
                  </a:lnTo>
                  <a:lnTo>
                    <a:pt x="0" y="140986"/>
                  </a:lnTo>
                  <a:lnTo>
                    <a:pt x="0" y="79636"/>
                  </a:lnTo>
                  <a:lnTo>
                    <a:pt x="0" y="38736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451389" y="5244501"/>
            <a:ext cx="1677247" cy="1073863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592652" marR="6773" indent="847" algn="ctr" defTabSz="1219170">
              <a:spcBef>
                <a:spcPts val="133"/>
              </a:spcBef>
            </a:pPr>
            <a:r>
              <a:rPr sz="1200" b="1" kern="0" dirty="0">
                <a:solidFill>
                  <a:sysClr val="windowText" lastClr="000000"/>
                </a:solidFill>
                <a:latin typeface="Calibri"/>
                <a:cs typeface="Calibri"/>
              </a:rPr>
              <a:t>AI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 system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specification</a:t>
            </a:r>
            <a:r>
              <a:rPr sz="1200" b="1" kern="0" spc="73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33" dirty="0">
                <a:solidFill>
                  <a:sysClr val="windowText" lastClr="000000"/>
                </a:solidFill>
                <a:latin typeface="Calibri"/>
                <a:cs typeface="Calibri"/>
              </a:rPr>
              <a:t>and</a:t>
            </a:r>
            <a:r>
              <a:rPr sz="1200" b="1" kern="0" spc="667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Calibri"/>
                <a:cs typeface="Calibri"/>
              </a:rPr>
              <a:t>development</a:t>
            </a:r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defTabSz="1219170"/>
            <a:endParaRPr sz="1200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defTabSz="1219170">
              <a:spcBef>
                <a:spcPts val="27"/>
              </a:spcBef>
            </a:pPr>
            <a:endParaRPr sz="867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6933" defTabSz="1219170"/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Meeting</a:t>
            </a:r>
            <a:r>
              <a:rPr sz="1200" b="1" kern="0" spc="-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spc="-67" dirty="0">
                <a:solidFill>
                  <a:sysClr val="windowText" lastClr="000000"/>
                </a:solidFill>
                <a:latin typeface="Arial"/>
                <a:cs typeface="Arial"/>
              </a:rPr>
              <a:t>O</a:t>
            </a:r>
            <a:endParaRPr sz="12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525816" y="1350649"/>
            <a:ext cx="4699000" cy="1823720"/>
            <a:chOff x="1144362" y="1012987"/>
            <a:chExt cx="3524250" cy="1367790"/>
          </a:xfrm>
        </p:grpSpPr>
        <p:sp>
          <p:nvSpPr>
            <p:cNvPr id="23" name="object 23"/>
            <p:cNvSpPr/>
            <p:nvPr/>
          </p:nvSpPr>
          <p:spPr>
            <a:xfrm>
              <a:off x="1149125" y="1017749"/>
              <a:ext cx="3514725" cy="1358265"/>
            </a:xfrm>
            <a:custGeom>
              <a:avLst/>
              <a:gdLst/>
              <a:ahLst/>
              <a:cxnLst/>
              <a:rect l="l" t="t" r="r" b="b"/>
              <a:pathLst>
                <a:path w="3514725" h="1358264">
                  <a:moveTo>
                    <a:pt x="2968620" y="1358050"/>
                  </a:moveTo>
                  <a:lnTo>
                    <a:pt x="2049949" y="1030199"/>
                  </a:lnTo>
                  <a:lnTo>
                    <a:pt x="0" y="1030199"/>
                  </a:lnTo>
                  <a:lnTo>
                    <a:pt x="0" y="0"/>
                  </a:lnTo>
                  <a:lnTo>
                    <a:pt x="3514199" y="0"/>
                  </a:lnTo>
                  <a:lnTo>
                    <a:pt x="3514199" y="1030199"/>
                  </a:lnTo>
                  <a:lnTo>
                    <a:pt x="2928499" y="1030199"/>
                  </a:lnTo>
                  <a:lnTo>
                    <a:pt x="2968620" y="135805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1149125" y="1017749"/>
              <a:ext cx="3514725" cy="1358265"/>
            </a:xfrm>
            <a:custGeom>
              <a:avLst/>
              <a:gdLst/>
              <a:ahLst/>
              <a:cxnLst/>
              <a:rect l="l" t="t" r="r" b="b"/>
              <a:pathLst>
                <a:path w="3514725" h="1358264">
                  <a:moveTo>
                    <a:pt x="0" y="0"/>
                  </a:moveTo>
                  <a:lnTo>
                    <a:pt x="2049949" y="0"/>
                  </a:lnTo>
                  <a:lnTo>
                    <a:pt x="2928499" y="0"/>
                  </a:lnTo>
                  <a:lnTo>
                    <a:pt x="3514199" y="0"/>
                  </a:lnTo>
                  <a:lnTo>
                    <a:pt x="3514199" y="600949"/>
                  </a:lnTo>
                  <a:lnTo>
                    <a:pt x="3514199" y="858499"/>
                  </a:lnTo>
                  <a:lnTo>
                    <a:pt x="3514199" y="1030199"/>
                  </a:lnTo>
                  <a:lnTo>
                    <a:pt x="2928499" y="1030199"/>
                  </a:lnTo>
                  <a:lnTo>
                    <a:pt x="2968620" y="1358050"/>
                  </a:lnTo>
                  <a:lnTo>
                    <a:pt x="2049949" y="1030199"/>
                  </a:lnTo>
                  <a:lnTo>
                    <a:pt x="0" y="1030199"/>
                  </a:lnTo>
                  <a:lnTo>
                    <a:pt x="0" y="858499"/>
                  </a:lnTo>
                  <a:lnTo>
                    <a:pt x="0" y="600949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>
              <a:pPr defTabSz="1219170"/>
              <a:endParaRPr sz="24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883583" y="1837891"/>
            <a:ext cx="4135967" cy="38643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371677" marR="6773" indent="-355591" defTabSz="1219170">
              <a:spcBef>
                <a:spcPts val="133"/>
              </a:spcBef>
              <a:tabLst>
                <a:tab pos="371677" algn="l"/>
              </a:tabLst>
            </a:pPr>
            <a:r>
              <a:rPr sz="1200" b="1" kern="0" spc="-67" dirty="0">
                <a:solidFill>
                  <a:sysClr val="windowText" lastClr="000000"/>
                </a:solidFill>
                <a:latin typeface="Arial"/>
                <a:cs typeface="Arial"/>
              </a:rPr>
              <a:t>-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	Ireland</a:t>
            </a:r>
            <a:r>
              <a:rPr sz="1200" b="1" kern="0" spc="-4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based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sensor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testing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and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real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use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collection </a:t>
            </a:r>
            <a:r>
              <a:rPr sz="1200" b="1" kern="0" dirty="0">
                <a:solidFill>
                  <a:sysClr val="windowText" lastClr="000000"/>
                </a:solidFill>
                <a:latin typeface="Arial"/>
                <a:cs typeface="Arial"/>
              </a:rPr>
              <a:t>is</a:t>
            </a:r>
            <a:r>
              <a:rPr sz="1200" b="1" kern="0" spc="-27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sz="1200" b="1" kern="0" spc="-13" dirty="0">
                <a:solidFill>
                  <a:sysClr val="windowText" lastClr="000000"/>
                </a:solidFill>
                <a:latin typeface="Arial"/>
                <a:cs typeface="Arial"/>
              </a:rPr>
              <a:t>ongoing</a:t>
            </a:r>
            <a:endParaRPr sz="12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64731" y="4652734"/>
            <a:ext cx="4067387" cy="564727"/>
          </a:xfrm>
          <a:custGeom>
            <a:avLst/>
            <a:gdLst/>
            <a:ahLst/>
            <a:cxnLst/>
            <a:rect l="l" t="t" r="r" b="b"/>
            <a:pathLst>
              <a:path w="3050540" h="423545">
                <a:moveTo>
                  <a:pt x="3050399" y="0"/>
                </a:moveTo>
                <a:lnTo>
                  <a:pt x="3048602" y="66850"/>
                </a:lnTo>
                <a:lnTo>
                  <a:pt x="3043599" y="124909"/>
                </a:lnTo>
                <a:lnTo>
                  <a:pt x="3035968" y="170692"/>
                </a:lnTo>
                <a:lnTo>
                  <a:pt x="3015151" y="211499"/>
                </a:lnTo>
                <a:lnTo>
                  <a:pt x="1532567" y="211499"/>
                </a:lnTo>
                <a:lnTo>
                  <a:pt x="1521426" y="222282"/>
                </a:lnTo>
                <a:lnTo>
                  <a:pt x="1511750" y="252307"/>
                </a:lnTo>
                <a:lnTo>
                  <a:pt x="1504120" y="298090"/>
                </a:lnTo>
                <a:lnTo>
                  <a:pt x="1499116" y="356149"/>
                </a:lnTo>
                <a:lnTo>
                  <a:pt x="1497319" y="422999"/>
                </a:lnTo>
                <a:lnTo>
                  <a:pt x="1495522" y="356149"/>
                </a:lnTo>
                <a:lnTo>
                  <a:pt x="1490518" y="298090"/>
                </a:lnTo>
                <a:lnTo>
                  <a:pt x="1482888" y="252307"/>
                </a:lnTo>
                <a:lnTo>
                  <a:pt x="1462070" y="211499"/>
                </a:lnTo>
                <a:lnTo>
                  <a:pt x="35248" y="211499"/>
                </a:lnTo>
                <a:lnTo>
                  <a:pt x="24107" y="200717"/>
                </a:lnTo>
                <a:lnTo>
                  <a:pt x="14431" y="170692"/>
                </a:lnTo>
                <a:lnTo>
                  <a:pt x="6800" y="124909"/>
                </a:lnTo>
                <a:lnTo>
                  <a:pt x="1796" y="66850"/>
                </a:lnTo>
                <a:lnTo>
                  <a:pt x="0" y="0"/>
                </a:lnTo>
              </a:path>
            </a:pathLst>
          </a:custGeom>
          <a:ln w="9524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defTabSz="1219170"/>
            <a:endParaRPr sz="2400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2967" y="673664"/>
            <a:ext cx="2048933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spcBef>
                <a:spcPts val="160"/>
              </a:spcBef>
            </a:pPr>
            <a:r>
              <a:rPr dirty="0"/>
              <a:t>Next</a:t>
            </a:r>
            <a:r>
              <a:rPr spc="-20" dirty="0"/>
              <a:t> </a:t>
            </a:r>
            <a:r>
              <a:rPr spc="-13" dirty="0"/>
              <a:t>steps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666" y="1621807"/>
            <a:ext cx="7901940" cy="2985090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505447" indent="-489361" defTabSz="1219170">
              <a:spcBef>
                <a:spcPts val="133"/>
              </a:spcBef>
              <a:buFontTx/>
              <a:buChar char="●"/>
              <a:tabLst>
                <a:tab pos="505447" algn="l"/>
                <a:tab pos="506294" algn="l"/>
              </a:tabLst>
            </a:pP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TG_Outbreaks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defTabSz="1219170">
              <a:spcBef>
                <a:spcPts val="60"/>
              </a:spcBef>
            </a:pPr>
            <a:endParaRPr sz="32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115031" defTabSz="1219170"/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Timeline</a:t>
            </a:r>
            <a:r>
              <a:rPr sz="2400" kern="0" spc="-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2400" kern="0" spc="-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planning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115031" marR="2092908" defTabSz="1219170">
              <a:lnSpc>
                <a:spcPct val="114999"/>
              </a:lnSpc>
            </a:pP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CfGP</a:t>
            </a:r>
            <a:r>
              <a:rPr sz="2400" kern="0" spc="-6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Call</a:t>
            </a:r>
            <a:r>
              <a:rPr sz="2400" kern="0" spc="-2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for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Group</a:t>
            </a:r>
            <a:r>
              <a:rPr sz="2400" kern="0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Participation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TDD</a:t>
            </a:r>
            <a:r>
              <a:rPr sz="2400" kern="0" spc="-6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sz="2400" kern="0" spc="-9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Topic</a:t>
            </a:r>
            <a:r>
              <a:rPr sz="2400" kern="0" spc="-6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Description</a:t>
            </a:r>
            <a:r>
              <a:rPr sz="2400" kern="0" spc="-5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Document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defTabSz="1219170">
              <a:spcBef>
                <a:spcPts val="67"/>
              </a:spcBef>
            </a:pPr>
            <a:endParaRPr sz="3200" ker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115031" defTabSz="1219170"/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Potential</a:t>
            </a:r>
            <a:r>
              <a:rPr sz="2400" kern="0" spc="-47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sub-topics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(e.g.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dirty="0">
                <a:solidFill>
                  <a:srgbClr val="595959"/>
                </a:solidFill>
                <a:latin typeface="Arial"/>
                <a:cs typeface="Arial"/>
              </a:rPr>
              <a:t>wastewater</a:t>
            </a:r>
            <a:r>
              <a:rPr sz="2400" kern="0" spc="-33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kern="0" spc="-13" dirty="0">
                <a:solidFill>
                  <a:srgbClr val="595959"/>
                </a:solidFill>
                <a:latin typeface="Arial"/>
                <a:cs typeface="Arial"/>
              </a:rPr>
              <a:t>surveillance)</a:t>
            </a:r>
            <a:endParaRPr sz="2400" ker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B01288-B080-4001-8240-0C9C45BAF9D1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435</Words>
  <Application>Microsoft Office PowerPoint</Application>
  <PresentationFormat>Widescreen</PresentationFormat>
  <Paragraphs>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等线</vt:lpstr>
      <vt:lpstr>Arial</vt:lpstr>
      <vt:lpstr>Calibri</vt:lpstr>
      <vt:lpstr>Calibri Light</vt:lpstr>
      <vt:lpstr>Office 主题​​</vt:lpstr>
      <vt:lpstr>Office Theme</vt:lpstr>
      <vt:lpstr>PowerPoint Presentation</vt:lpstr>
      <vt:lpstr>Update Topic Group - Sanitation</vt:lpstr>
      <vt:lpstr>Contributors</vt:lpstr>
      <vt:lpstr>Executive Summary</vt:lpstr>
      <vt:lpstr>Problem Statement</vt:lpstr>
      <vt:lpstr>Mixed Model - high frequency data</vt:lpstr>
      <vt:lpstr>Ethical Guidelines &amp; Technical Recommendations</vt:lpstr>
      <vt:lpstr>Project timeline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(TG-Sanitation)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2022-06-01T12:15:02Z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