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4" r:id="rId5"/>
  </p:sldMasterIdLst>
  <p:notesMasterIdLst>
    <p:notesMasterId r:id="rId16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82A2DB-93E9-4BD8-B857-E47DA8EE2F91}" v="14" dt="2022-06-01T12:13:18.6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029" autoAdjust="0"/>
  </p:normalViewPr>
  <p:slideViewPr>
    <p:cSldViewPr snapToGrid="0">
      <p:cViewPr>
        <p:scale>
          <a:sx n="80" d="100"/>
          <a:sy n="80" d="100"/>
        </p:scale>
        <p:origin x="253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pos, Simao" userId="a1bf0726-548b-4db8-a746-2e19b5e24da4" providerId="ADAL" clId="{62C6CFDA-DA37-43FE-BD99-6C0A14F0B21F}"/>
  </pc:docChgLst>
  <pc:docChgLst>
    <pc:chgData name="Dabiri, Ayda" userId="b37f3988-c176-4be8-807a-107e80ddceeb" providerId="ADAL" clId="{F382A2DB-93E9-4BD8-B857-E47DA8EE2F91}"/>
    <pc:docChg chg="undo custSel modSld">
      <pc:chgData name="Dabiri, Ayda" userId="b37f3988-c176-4be8-807a-107e80ddceeb" providerId="ADAL" clId="{F382A2DB-93E9-4BD8-B857-E47DA8EE2F91}" dt="2022-06-01T12:14:15.349" v="79" actId="255"/>
      <pc:docMkLst>
        <pc:docMk/>
      </pc:docMkLst>
      <pc:sldChg chg="modSp">
        <pc:chgData name="Dabiri, Ayda" userId="b37f3988-c176-4be8-807a-107e80ddceeb" providerId="ADAL" clId="{F382A2DB-93E9-4BD8-B857-E47DA8EE2F91}" dt="2022-06-01T12:13:13.320" v="73" actId="1076"/>
        <pc:sldMkLst>
          <pc:docMk/>
          <pc:sldMk cId="2383934936" sldId="256"/>
        </pc:sldMkLst>
        <pc:spChg chg="mod">
          <ac:chgData name="Dabiri, Ayda" userId="b37f3988-c176-4be8-807a-107e80ddceeb" providerId="ADAL" clId="{F382A2DB-93E9-4BD8-B857-E47DA8EE2F91}" dt="2022-06-01T12:12:21.801" v="34" actId="20577"/>
          <ac:spMkLst>
            <pc:docMk/>
            <pc:sldMk cId="2383934936" sldId="256"/>
            <ac:spMk id="9" creationId="{8C7CA0D1-8B49-4675-8A5E-57C7F64475C1}"/>
          </ac:spMkLst>
        </pc:spChg>
        <pc:graphicFrameChg chg="mod modGraphic">
          <ac:chgData name="Dabiri, Ayda" userId="b37f3988-c176-4be8-807a-107e80ddceeb" providerId="ADAL" clId="{F382A2DB-93E9-4BD8-B857-E47DA8EE2F91}" dt="2022-06-01T12:13:13.320" v="73" actId="1076"/>
          <ac:graphicFrameMkLst>
            <pc:docMk/>
            <pc:sldMk cId="2383934936" sldId="256"/>
            <ac:graphicFrameMk id="14" creationId="{F23ADA95-2EB2-45F5-AA21-8B52FA9A9E11}"/>
          </ac:graphicFrameMkLst>
        </pc:graphicFrameChg>
      </pc:sldChg>
      <pc:sldChg chg="modSp">
        <pc:chgData name="Dabiri, Ayda" userId="b37f3988-c176-4be8-807a-107e80ddceeb" providerId="ADAL" clId="{F382A2DB-93E9-4BD8-B857-E47DA8EE2F91}" dt="2022-06-01T12:13:38.520" v="76" actId="1076"/>
        <pc:sldMkLst>
          <pc:docMk/>
          <pc:sldMk cId="0" sldId="258"/>
        </pc:sldMkLst>
        <pc:spChg chg="mod">
          <ac:chgData name="Dabiri, Ayda" userId="b37f3988-c176-4be8-807a-107e80ddceeb" providerId="ADAL" clId="{F382A2DB-93E9-4BD8-B857-E47DA8EE2F91}" dt="2022-06-01T12:13:38.520" v="76" actId="1076"/>
          <ac:spMkLst>
            <pc:docMk/>
            <pc:sldMk cId="0" sldId="258"/>
            <ac:spMk id="2" creationId="{00000000-0000-0000-0000-000000000000}"/>
          </ac:spMkLst>
        </pc:spChg>
      </pc:sldChg>
      <pc:sldChg chg="modSp">
        <pc:chgData name="Dabiri, Ayda" userId="b37f3988-c176-4be8-807a-107e80ddceeb" providerId="ADAL" clId="{F382A2DB-93E9-4BD8-B857-E47DA8EE2F91}" dt="2022-06-01T12:14:15.349" v="79" actId="255"/>
        <pc:sldMkLst>
          <pc:docMk/>
          <pc:sldMk cId="0" sldId="261"/>
        </pc:sldMkLst>
        <pc:spChg chg="mod">
          <ac:chgData name="Dabiri, Ayda" userId="b37f3988-c176-4be8-807a-107e80ddceeb" providerId="ADAL" clId="{F382A2DB-93E9-4BD8-B857-E47DA8EE2F91}" dt="2022-06-01T12:14:15.349" v="79" actId="255"/>
          <ac:spMkLst>
            <pc:docMk/>
            <pc:sldMk cId="0" sldId="261"/>
            <ac:spMk id="3" creationId="{00000000-0000-0000-0000-000000000000}"/>
          </ac:spMkLst>
        </pc:spChg>
      </pc:sldChg>
    </pc:docChg>
  </pc:docChgLst>
  <pc:docChgLst>
    <pc:chgData name="Campos, Simao" userId="a1bf0726-548b-4db8-a746-2e19b5e24da4" providerId="ADAL" clId="{3B8B7C98-8EDC-4EB8-AB22-619DE073BAF5}"/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38863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44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2898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6693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1"/>
            <a:ext cx="10363200" cy="3847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1"/>
            <a:ext cx="853440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53009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16873" y="673665"/>
            <a:ext cx="2358251" cy="512897"/>
          </a:xfrm>
        </p:spPr>
        <p:txBody>
          <a:bodyPr lIns="0" tIns="0" rIns="0" bIns="0"/>
          <a:lstStyle>
            <a:lvl1pPr>
              <a:defRPr sz="3333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25230" y="1327584"/>
            <a:ext cx="10941540" cy="287323"/>
          </a:xfrm>
        </p:spPr>
        <p:txBody>
          <a:bodyPr lIns="0" tIns="0" rIns="0" bIns="0"/>
          <a:lstStyle>
            <a:lvl1pPr>
              <a:defRPr sz="1867" b="1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5795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16873" y="673665"/>
            <a:ext cx="2358251" cy="512897"/>
          </a:xfrm>
        </p:spPr>
        <p:txBody>
          <a:bodyPr lIns="0" tIns="0" rIns="0" bIns="0"/>
          <a:lstStyle>
            <a:lvl1pPr>
              <a:defRPr sz="3333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84545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16873" y="673665"/>
            <a:ext cx="2358251" cy="512897"/>
          </a:xfrm>
        </p:spPr>
        <p:txBody>
          <a:bodyPr lIns="0" tIns="0" rIns="0" bIns="0"/>
          <a:lstStyle>
            <a:lvl1pPr>
              <a:defRPr sz="3333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71500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12387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8838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94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483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732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658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350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827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724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787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16873" y="673665"/>
            <a:ext cx="2358251" cy="3847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25230" y="1327584"/>
            <a:ext cx="1094154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28937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609585">
        <a:defRPr>
          <a:latin typeface="+mn-lt"/>
          <a:ea typeface="+mn-ea"/>
          <a:cs typeface="+mn-cs"/>
        </a:defRPr>
      </a:lvl2pPr>
      <a:lvl3pPr marL="1219170">
        <a:defRPr>
          <a:latin typeface="+mn-lt"/>
          <a:ea typeface="+mn-ea"/>
          <a:cs typeface="+mn-cs"/>
        </a:defRPr>
      </a:lvl3pPr>
      <a:lvl4pPr marL="1828754">
        <a:defRPr>
          <a:latin typeface="+mn-lt"/>
          <a:ea typeface="+mn-ea"/>
          <a:cs typeface="+mn-cs"/>
        </a:defRPr>
      </a:lvl4pPr>
      <a:lvl5pPr marL="2438339">
        <a:defRPr>
          <a:latin typeface="+mn-lt"/>
          <a:ea typeface="+mn-ea"/>
          <a:cs typeface="+mn-cs"/>
        </a:defRPr>
      </a:lvl5pPr>
      <a:lvl6pPr marL="3047924">
        <a:defRPr>
          <a:latin typeface="+mn-lt"/>
          <a:ea typeface="+mn-ea"/>
          <a:cs typeface="+mn-cs"/>
        </a:defRPr>
      </a:lvl6pPr>
      <a:lvl7pPr marL="3657509">
        <a:defRPr>
          <a:latin typeface="+mn-lt"/>
          <a:ea typeface="+mn-ea"/>
          <a:cs typeface="+mn-cs"/>
        </a:defRPr>
      </a:lvl7pPr>
      <a:lvl8pPr marL="4267093">
        <a:defRPr>
          <a:latin typeface="+mn-lt"/>
          <a:ea typeface="+mn-ea"/>
          <a:cs typeface="+mn-cs"/>
        </a:defRPr>
      </a:lvl8pPr>
      <a:lvl9pPr marL="487667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609585">
        <a:defRPr>
          <a:latin typeface="+mn-lt"/>
          <a:ea typeface="+mn-ea"/>
          <a:cs typeface="+mn-cs"/>
        </a:defRPr>
      </a:lvl2pPr>
      <a:lvl3pPr marL="1219170">
        <a:defRPr>
          <a:latin typeface="+mn-lt"/>
          <a:ea typeface="+mn-ea"/>
          <a:cs typeface="+mn-cs"/>
        </a:defRPr>
      </a:lvl3pPr>
      <a:lvl4pPr marL="1828754">
        <a:defRPr>
          <a:latin typeface="+mn-lt"/>
          <a:ea typeface="+mn-ea"/>
          <a:cs typeface="+mn-cs"/>
        </a:defRPr>
      </a:lvl4pPr>
      <a:lvl5pPr marL="2438339">
        <a:defRPr>
          <a:latin typeface="+mn-lt"/>
          <a:ea typeface="+mn-ea"/>
          <a:cs typeface="+mn-cs"/>
        </a:defRPr>
      </a:lvl5pPr>
      <a:lvl6pPr marL="3047924">
        <a:defRPr>
          <a:latin typeface="+mn-lt"/>
          <a:ea typeface="+mn-ea"/>
          <a:cs typeface="+mn-cs"/>
        </a:defRPr>
      </a:lvl6pPr>
      <a:lvl7pPr marL="3657509">
        <a:defRPr>
          <a:latin typeface="+mn-lt"/>
          <a:ea typeface="+mn-ea"/>
          <a:cs typeface="+mn-cs"/>
        </a:defRPr>
      </a:lvl7pPr>
      <a:lvl8pPr marL="4267093">
        <a:defRPr>
          <a:latin typeface="+mn-lt"/>
          <a:ea typeface="+mn-ea"/>
          <a:cs typeface="+mn-cs"/>
        </a:defRPr>
      </a:lvl8pPr>
      <a:lvl9pPr marL="487667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louisy@hks.harvard.edu" TargetMode="External"/><Relationship Id="rId2" Type="http://schemas.openxmlformats.org/officeDocument/2006/relationships/hyperlink" Target="mailto:Alex.Radunsky@mail.harvard.edu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8017698" y="935321"/>
            <a:ext cx="1991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FGAI4H-O-028-A03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7125852" y="1304653"/>
            <a:ext cx="28830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Berlin, 31 May – 2 June </a:t>
            </a: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2022</a:t>
            </a:r>
            <a:endParaRPr lang="en-GB" dirty="0"/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23ADA95-2EB2-45F5-AA21-8B52FA9A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87229"/>
              </p:ext>
            </p:extLst>
          </p:nvPr>
        </p:nvGraphicFramePr>
        <p:xfrm>
          <a:off x="1695113" y="2348945"/>
          <a:ext cx="8801774" cy="3497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0568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3248084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4143122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Source: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TG-Sanitation Topic Driver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Title: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Att.3 – Presentation (TG-Sanitation)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Purpose:</a:t>
                      </a:r>
                      <a:endParaRPr lang="en-GB" sz="1800" b="1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Discussion</a:t>
                      </a:r>
                      <a:endParaRPr lang="en-GB" sz="1800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Alex Radunsky </a:t>
                      </a:r>
                    </a:p>
                    <a:p>
                      <a:r>
                        <a:rPr lang="en-GB" sz="1800" dirty="0"/>
                        <a:t>ITGH</a:t>
                      </a:r>
                    </a:p>
                    <a:p>
                      <a:r>
                        <a:rPr lang="en-GB" sz="1800" dirty="0"/>
                        <a:t>UT Southwestern</a:t>
                      </a: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E-mail: </a:t>
                      </a:r>
                      <a:r>
                        <a:rPr lang="en-GB" sz="1800" dirty="0"/>
                        <a:t>Alex.Radunsky@mail.harvard.edu</a:t>
                      </a:r>
                    </a:p>
                    <a:p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  <a:p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Khahlil Louisy </a:t>
                      </a:r>
                    </a:p>
                    <a:p>
                      <a:r>
                        <a:rPr lang="en-GB" sz="1800" dirty="0"/>
                        <a:t>ITGH</a:t>
                      </a:r>
                    </a:p>
                    <a:p>
                      <a:r>
                        <a:rPr lang="en-GB" sz="1800" dirty="0"/>
                        <a:t>Harvard Kennedy School</a:t>
                      </a: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E-mail: klouisy@hks.harvard.edu</a:t>
                      </a:r>
                    </a:p>
                    <a:p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419774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Abstract: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This PPT summarizes the status of work within TG-Sanitation, for presentation and discussion during the meeting.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4226" y="1888607"/>
            <a:ext cx="6713220" cy="586550"/>
          </a:xfrm>
          <a:prstGeom prst="rect">
            <a:avLst/>
          </a:prstGeom>
        </p:spPr>
        <p:txBody>
          <a:bodyPr vert="horz" wrap="square" lIns="0" tIns="22013" rIns="0" bIns="0" rtlCol="0">
            <a:spAutoFit/>
          </a:bodyPr>
          <a:lstStyle/>
          <a:p>
            <a:pPr marL="16933">
              <a:spcBef>
                <a:spcPts val="173"/>
              </a:spcBef>
            </a:pPr>
            <a:r>
              <a:rPr sz="3667" dirty="0"/>
              <a:t>Update</a:t>
            </a:r>
            <a:r>
              <a:rPr sz="3667" spc="-73" dirty="0"/>
              <a:t> </a:t>
            </a:r>
            <a:r>
              <a:rPr sz="3667" spc="-27" dirty="0"/>
              <a:t>Topic</a:t>
            </a:r>
            <a:r>
              <a:rPr sz="3667" dirty="0"/>
              <a:t> Group</a:t>
            </a:r>
            <a:r>
              <a:rPr sz="3667" spc="-13" dirty="0"/>
              <a:t> </a:t>
            </a:r>
            <a:r>
              <a:rPr sz="3667" dirty="0"/>
              <a:t>- </a:t>
            </a:r>
            <a:r>
              <a:rPr sz="3667" spc="-13" dirty="0"/>
              <a:t>Sanitation</a:t>
            </a:r>
            <a:endParaRPr sz="3667"/>
          </a:p>
        </p:txBody>
      </p:sp>
      <p:sp>
        <p:nvSpPr>
          <p:cNvPr id="3" name="object 3"/>
          <p:cNvSpPr txBox="1"/>
          <p:nvPr/>
        </p:nvSpPr>
        <p:spPr>
          <a:xfrm>
            <a:off x="3350827" y="4650634"/>
            <a:ext cx="5486400" cy="1702175"/>
          </a:xfrm>
          <a:prstGeom prst="rect">
            <a:avLst/>
          </a:prstGeom>
        </p:spPr>
        <p:txBody>
          <a:bodyPr vert="horz" wrap="square" lIns="0" tIns="60113" rIns="0" bIns="0" rtlCol="0">
            <a:spAutoFit/>
          </a:bodyPr>
          <a:lstStyle/>
          <a:p>
            <a:pPr marL="1396965" marR="1384265" indent="715415" defTabSz="1219170">
              <a:lnSpc>
                <a:spcPts val="1440"/>
              </a:lnSpc>
              <a:spcBef>
                <a:spcPts val="473"/>
              </a:spcBef>
            </a:pPr>
            <a:r>
              <a:rPr sz="1467" kern="0" dirty="0">
                <a:solidFill>
                  <a:srgbClr val="595959"/>
                </a:solidFill>
                <a:latin typeface="Arial"/>
                <a:cs typeface="Arial"/>
              </a:rPr>
              <a:t>Alex</a:t>
            </a:r>
            <a:r>
              <a:rPr sz="1467" kern="0" spc="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67" kern="0" spc="-13" dirty="0">
                <a:solidFill>
                  <a:srgbClr val="595959"/>
                </a:solidFill>
                <a:latin typeface="Arial"/>
                <a:cs typeface="Arial"/>
              </a:rPr>
              <a:t>Radunsky</a:t>
            </a:r>
            <a:r>
              <a:rPr sz="1467" kern="0" spc="66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67" kern="0" dirty="0">
                <a:solidFill>
                  <a:srgbClr val="595959"/>
                </a:solidFill>
                <a:latin typeface="Arial"/>
                <a:cs typeface="Arial"/>
              </a:rPr>
              <a:t>Director</a:t>
            </a:r>
            <a:r>
              <a:rPr sz="1467" kern="0" spc="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67" kern="0" dirty="0">
                <a:solidFill>
                  <a:srgbClr val="595959"/>
                </a:solidFill>
                <a:latin typeface="Arial"/>
                <a:cs typeface="Arial"/>
              </a:rPr>
              <a:t>of</a:t>
            </a:r>
            <a:r>
              <a:rPr sz="1467" kern="0" spc="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67" kern="0" dirty="0">
                <a:solidFill>
                  <a:srgbClr val="595959"/>
                </a:solidFill>
                <a:latin typeface="Arial"/>
                <a:cs typeface="Arial"/>
              </a:rPr>
              <a:t>Global</a:t>
            </a:r>
            <a:r>
              <a:rPr sz="1467" kern="0" spc="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67" kern="0" dirty="0">
                <a:solidFill>
                  <a:srgbClr val="595959"/>
                </a:solidFill>
                <a:latin typeface="Arial"/>
                <a:cs typeface="Arial"/>
              </a:rPr>
              <a:t>Health -</a:t>
            </a:r>
            <a:r>
              <a:rPr sz="1467" kern="0" spc="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67" kern="0" spc="-27" dirty="0">
                <a:solidFill>
                  <a:srgbClr val="595959"/>
                </a:solidFill>
                <a:latin typeface="Arial"/>
                <a:cs typeface="Arial"/>
              </a:rPr>
              <a:t>ITGH</a:t>
            </a:r>
            <a:endParaRPr sz="1467" kern="0" dirty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1209010" defTabSz="1219170">
              <a:lnSpc>
                <a:spcPts val="1267"/>
              </a:lnSpc>
            </a:pPr>
            <a:r>
              <a:rPr sz="1467" kern="0" dirty="0">
                <a:solidFill>
                  <a:srgbClr val="595959"/>
                </a:solidFill>
                <a:latin typeface="Arial"/>
                <a:cs typeface="Arial"/>
              </a:rPr>
              <a:t>Internal</a:t>
            </a:r>
            <a:r>
              <a:rPr sz="1467" kern="0" spc="2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67" kern="0" dirty="0">
                <a:solidFill>
                  <a:srgbClr val="595959"/>
                </a:solidFill>
                <a:latin typeface="Arial"/>
                <a:cs typeface="Arial"/>
              </a:rPr>
              <a:t>Medicine</a:t>
            </a:r>
            <a:r>
              <a:rPr sz="1467" kern="0" spc="2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67" kern="0" dirty="0">
                <a:solidFill>
                  <a:srgbClr val="595959"/>
                </a:solidFill>
                <a:latin typeface="Arial"/>
                <a:cs typeface="Arial"/>
              </a:rPr>
              <a:t>-</a:t>
            </a:r>
            <a:r>
              <a:rPr sz="1467" kern="0" spc="2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67" kern="0" dirty="0">
                <a:solidFill>
                  <a:srgbClr val="595959"/>
                </a:solidFill>
                <a:latin typeface="Arial"/>
                <a:cs typeface="Arial"/>
              </a:rPr>
              <a:t>UT</a:t>
            </a:r>
            <a:r>
              <a:rPr sz="1467" kern="0" spc="-13" dirty="0">
                <a:solidFill>
                  <a:srgbClr val="595959"/>
                </a:solidFill>
                <a:latin typeface="Arial"/>
                <a:cs typeface="Arial"/>
              </a:rPr>
              <a:t> Southwestern</a:t>
            </a:r>
            <a:endParaRPr sz="1467" kern="0" dirty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1310607" defTabSz="1219170">
              <a:lnSpc>
                <a:spcPts val="1600"/>
              </a:lnSpc>
            </a:pPr>
            <a:r>
              <a:rPr sz="1467" kern="0" spc="-13" dirty="0">
                <a:solidFill>
                  <a:srgbClr val="595959"/>
                </a:solidFill>
                <a:latin typeface="Arial"/>
                <a:cs typeface="Arial"/>
                <a:hlinkClick r:id="rId2"/>
              </a:rPr>
              <a:t>Alex.Radunsky@mail.harvard.edu</a:t>
            </a:r>
            <a:endParaRPr sz="1467" kern="0" dirty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2033642" marR="2022636" indent="847" algn="ctr" defTabSz="1219170">
              <a:lnSpc>
                <a:spcPts val="1440"/>
              </a:lnSpc>
              <a:spcBef>
                <a:spcPts val="1420"/>
              </a:spcBef>
            </a:pPr>
            <a:r>
              <a:rPr sz="1467" kern="0" dirty="0">
                <a:solidFill>
                  <a:srgbClr val="595959"/>
                </a:solidFill>
                <a:latin typeface="Arial"/>
                <a:cs typeface="Arial"/>
              </a:rPr>
              <a:t>Khahlil </a:t>
            </a:r>
            <a:r>
              <a:rPr sz="1467" kern="0" spc="-13" dirty="0">
                <a:solidFill>
                  <a:srgbClr val="595959"/>
                </a:solidFill>
                <a:latin typeface="Arial"/>
                <a:cs typeface="Arial"/>
              </a:rPr>
              <a:t>Louisy </a:t>
            </a:r>
            <a:r>
              <a:rPr sz="1467" kern="0" dirty="0">
                <a:solidFill>
                  <a:srgbClr val="595959"/>
                </a:solidFill>
                <a:latin typeface="Arial"/>
                <a:cs typeface="Arial"/>
              </a:rPr>
              <a:t>President</a:t>
            </a:r>
            <a:r>
              <a:rPr sz="1467" kern="0" spc="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67" kern="0" dirty="0">
                <a:solidFill>
                  <a:srgbClr val="595959"/>
                </a:solidFill>
                <a:latin typeface="Arial"/>
                <a:cs typeface="Arial"/>
              </a:rPr>
              <a:t>-</a:t>
            </a:r>
            <a:r>
              <a:rPr sz="1467" kern="0" spc="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67" kern="0" spc="-27" dirty="0">
                <a:solidFill>
                  <a:srgbClr val="595959"/>
                </a:solidFill>
                <a:latin typeface="Arial"/>
                <a:cs typeface="Arial"/>
              </a:rPr>
              <a:t>ITGH</a:t>
            </a:r>
            <a:endParaRPr sz="1467" kern="0" dirty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algn="ctr" defTabSz="1219170">
              <a:lnSpc>
                <a:spcPts val="1267"/>
              </a:lnSpc>
            </a:pPr>
            <a:r>
              <a:rPr sz="1467" kern="0" spc="-13" dirty="0">
                <a:solidFill>
                  <a:srgbClr val="595959"/>
                </a:solidFill>
                <a:latin typeface="Arial"/>
                <a:cs typeface="Arial"/>
              </a:rPr>
              <a:t>Technology</a:t>
            </a:r>
            <a:r>
              <a:rPr sz="1467" kern="0" spc="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67" kern="0" dirty="0">
                <a:solidFill>
                  <a:srgbClr val="595959"/>
                </a:solidFill>
                <a:latin typeface="Arial"/>
                <a:cs typeface="Arial"/>
              </a:rPr>
              <a:t>and</a:t>
            </a:r>
            <a:r>
              <a:rPr sz="1467" kern="0" spc="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67" kern="0" dirty="0">
                <a:solidFill>
                  <a:srgbClr val="595959"/>
                </a:solidFill>
                <a:latin typeface="Arial"/>
                <a:cs typeface="Arial"/>
              </a:rPr>
              <a:t>Human</a:t>
            </a:r>
            <a:r>
              <a:rPr sz="1467" kern="0" spc="13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67" kern="0" dirty="0">
                <a:solidFill>
                  <a:srgbClr val="595959"/>
                </a:solidFill>
                <a:latin typeface="Arial"/>
                <a:cs typeface="Arial"/>
              </a:rPr>
              <a:t>Rights</a:t>
            </a:r>
            <a:r>
              <a:rPr sz="1467" kern="0" spc="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67" kern="0" dirty="0">
                <a:solidFill>
                  <a:srgbClr val="595959"/>
                </a:solidFill>
                <a:latin typeface="Arial"/>
                <a:cs typeface="Arial"/>
              </a:rPr>
              <a:t>Fellow</a:t>
            </a:r>
            <a:r>
              <a:rPr sz="1467" kern="0" spc="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67" kern="0" dirty="0">
                <a:solidFill>
                  <a:srgbClr val="595959"/>
                </a:solidFill>
                <a:latin typeface="Arial"/>
                <a:cs typeface="Arial"/>
              </a:rPr>
              <a:t>-</a:t>
            </a:r>
            <a:r>
              <a:rPr sz="1467" kern="0" spc="13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67" kern="0" dirty="0">
                <a:solidFill>
                  <a:srgbClr val="595959"/>
                </a:solidFill>
                <a:latin typeface="Arial"/>
                <a:cs typeface="Arial"/>
              </a:rPr>
              <a:t>Harvard</a:t>
            </a:r>
            <a:r>
              <a:rPr sz="1467" kern="0" spc="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67" kern="0" dirty="0">
                <a:solidFill>
                  <a:srgbClr val="595959"/>
                </a:solidFill>
                <a:latin typeface="Arial"/>
                <a:cs typeface="Arial"/>
              </a:rPr>
              <a:t>Kennedy</a:t>
            </a:r>
            <a:r>
              <a:rPr sz="1467" kern="0" spc="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67" kern="0" spc="-13" dirty="0">
                <a:solidFill>
                  <a:srgbClr val="595959"/>
                </a:solidFill>
                <a:latin typeface="Arial"/>
                <a:cs typeface="Arial"/>
              </a:rPr>
              <a:t>School</a:t>
            </a:r>
            <a:endParaRPr sz="1467" kern="0" dirty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5927" algn="ctr" defTabSz="1219170">
              <a:lnSpc>
                <a:spcPts val="1600"/>
              </a:lnSpc>
            </a:pPr>
            <a:r>
              <a:rPr sz="1467" kern="0" spc="-13" dirty="0">
                <a:solidFill>
                  <a:srgbClr val="595959"/>
                </a:solidFill>
                <a:latin typeface="Arial"/>
                <a:cs typeface="Arial"/>
                <a:hlinkClick r:id="rId3"/>
              </a:rPr>
              <a:t>klouisy@hks.harvard.edu</a:t>
            </a:r>
            <a:endParaRPr sz="1467" kern="0" dirty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99688" y="2819883"/>
            <a:ext cx="4383193" cy="879066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933" marR="6773" indent="4233" algn="ctr" defTabSz="1219170">
              <a:spcBef>
                <a:spcPts val="133"/>
              </a:spcBef>
            </a:pPr>
            <a:r>
              <a:rPr sz="1867" kern="0" dirty="0">
                <a:solidFill>
                  <a:sysClr val="windowText" lastClr="000000"/>
                </a:solidFill>
                <a:latin typeface="Arial"/>
                <a:cs typeface="Arial"/>
              </a:rPr>
              <a:t>Focus</a:t>
            </a:r>
            <a:r>
              <a:rPr sz="1867" kern="0" spc="-20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867" kern="0" spc="-13" dirty="0">
                <a:solidFill>
                  <a:sysClr val="windowText" lastClr="000000"/>
                </a:solidFill>
                <a:latin typeface="Arial"/>
                <a:cs typeface="Arial"/>
              </a:rPr>
              <a:t>Group</a:t>
            </a:r>
            <a:r>
              <a:rPr sz="1867" kern="0" spc="-120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867" kern="0" dirty="0">
                <a:solidFill>
                  <a:sysClr val="windowText" lastClr="000000"/>
                </a:solidFill>
                <a:latin typeface="Arial"/>
                <a:cs typeface="Arial"/>
              </a:rPr>
              <a:t>AI</a:t>
            </a:r>
            <a:r>
              <a:rPr sz="1867" kern="0" spc="-13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867" kern="0" dirty="0">
                <a:solidFill>
                  <a:sysClr val="windowText" lastClr="000000"/>
                </a:solidFill>
                <a:latin typeface="Arial"/>
                <a:cs typeface="Arial"/>
              </a:rPr>
              <a:t>for</a:t>
            </a:r>
            <a:r>
              <a:rPr sz="1867" kern="0" spc="-13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867" kern="0" dirty="0">
                <a:solidFill>
                  <a:sysClr val="windowText" lastClr="000000"/>
                </a:solidFill>
                <a:latin typeface="Arial"/>
                <a:cs typeface="Arial"/>
              </a:rPr>
              <a:t>Health,</a:t>
            </a:r>
            <a:r>
              <a:rPr sz="1867" kern="0" spc="-13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867" kern="0" dirty="0">
                <a:solidFill>
                  <a:sysClr val="windowText" lastClr="000000"/>
                </a:solidFill>
                <a:latin typeface="Arial"/>
                <a:cs typeface="Arial"/>
              </a:rPr>
              <a:t>Meeting</a:t>
            </a:r>
            <a:r>
              <a:rPr sz="1867" kern="0" spc="-13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867" kern="0" spc="-67" dirty="0">
                <a:solidFill>
                  <a:sysClr val="windowText" lastClr="000000"/>
                </a:solidFill>
                <a:latin typeface="Arial"/>
                <a:cs typeface="Arial"/>
              </a:rPr>
              <a:t>O </a:t>
            </a:r>
            <a:r>
              <a:rPr sz="1867" kern="0" dirty="0">
                <a:solidFill>
                  <a:sysClr val="windowText" lastClr="000000"/>
                </a:solidFill>
                <a:latin typeface="Arial"/>
                <a:cs typeface="Arial"/>
              </a:rPr>
              <a:t>Fraunhofer</a:t>
            </a:r>
            <a:r>
              <a:rPr sz="1867" kern="0" spc="-60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867" kern="0" dirty="0">
                <a:solidFill>
                  <a:sysClr val="windowText" lastClr="000000"/>
                </a:solidFill>
                <a:latin typeface="Arial"/>
                <a:cs typeface="Arial"/>
              </a:rPr>
              <a:t>Heinrich</a:t>
            </a:r>
            <a:r>
              <a:rPr sz="1867" kern="0" spc="-53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867" kern="0" dirty="0">
                <a:solidFill>
                  <a:sysClr val="windowText" lastClr="000000"/>
                </a:solidFill>
                <a:latin typeface="Arial"/>
                <a:cs typeface="Arial"/>
              </a:rPr>
              <a:t>Hertz</a:t>
            </a:r>
            <a:r>
              <a:rPr sz="1867" kern="0" spc="-53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867" kern="0" dirty="0">
                <a:solidFill>
                  <a:sysClr val="windowText" lastClr="000000"/>
                </a:solidFill>
                <a:latin typeface="Arial"/>
                <a:cs typeface="Arial"/>
              </a:rPr>
              <a:t>Institute,</a:t>
            </a:r>
            <a:r>
              <a:rPr sz="1867" kern="0" spc="-53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867" kern="0" spc="-13" dirty="0">
                <a:solidFill>
                  <a:sysClr val="windowText" lastClr="000000"/>
                </a:solidFill>
                <a:latin typeface="Arial"/>
                <a:cs typeface="Arial"/>
              </a:rPr>
              <a:t>Berlin </a:t>
            </a:r>
            <a:r>
              <a:rPr sz="1867" kern="0" dirty="0">
                <a:solidFill>
                  <a:sysClr val="windowText" lastClr="000000"/>
                </a:solidFill>
                <a:latin typeface="Arial"/>
                <a:cs typeface="Arial"/>
              </a:rPr>
              <a:t>June</a:t>
            </a:r>
            <a:r>
              <a:rPr sz="1867" kern="0" spc="-13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867" kern="0" dirty="0">
                <a:solidFill>
                  <a:sysClr val="windowText" lastClr="000000"/>
                </a:solidFill>
                <a:latin typeface="Arial"/>
                <a:cs typeface="Arial"/>
              </a:rPr>
              <a:t>1,</a:t>
            </a:r>
            <a:r>
              <a:rPr sz="1867" kern="0" spc="-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867" kern="0" spc="-27" dirty="0">
                <a:solidFill>
                  <a:sysClr val="windowText" lastClr="000000"/>
                </a:solidFill>
                <a:latin typeface="Arial"/>
                <a:cs typeface="Arial"/>
              </a:rPr>
              <a:t>2022</a:t>
            </a:r>
            <a:endParaRPr sz="1867" kern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02594" y="843007"/>
            <a:ext cx="3144335" cy="533416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6933">
              <a:spcBef>
                <a:spcPts val="160"/>
              </a:spcBef>
            </a:pPr>
            <a:r>
              <a:rPr spc="-13" dirty="0"/>
              <a:t>Contributors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16477" y="1541034"/>
            <a:ext cx="2552700" cy="4473959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6773" algn="ctr" defTabSz="1219170">
              <a:spcBef>
                <a:spcPts val="133"/>
              </a:spcBef>
            </a:pPr>
            <a:r>
              <a:rPr sz="1667" b="1" kern="0" spc="-13" dirty="0">
                <a:solidFill>
                  <a:sysClr val="windowText" lastClr="000000"/>
                </a:solidFill>
                <a:latin typeface="Arial"/>
                <a:cs typeface="Arial"/>
              </a:rPr>
              <a:t>Co-drivers</a:t>
            </a:r>
            <a:endParaRPr sz="1667" kern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353898" marR="338658" indent="49952" algn="just" defTabSz="1219170">
              <a:lnSpc>
                <a:spcPts val="3027"/>
              </a:lnSpc>
              <a:spcBef>
                <a:spcPts val="280"/>
              </a:spcBef>
            </a:pPr>
            <a:r>
              <a:rPr sz="1533" kern="0" dirty="0">
                <a:solidFill>
                  <a:sysClr val="windowText" lastClr="000000"/>
                </a:solidFill>
                <a:latin typeface="Arial"/>
                <a:cs typeface="Arial"/>
              </a:rPr>
              <a:t>Khahlil</a:t>
            </a:r>
            <a:r>
              <a:rPr sz="1533" kern="0" spc="4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533" kern="0" dirty="0">
                <a:solidFill>
                  <a:sysClr val="windowText" lastClr="000000"/>
                </a:solidFill>
                <a:latin typeface="Arial"/>
                <a:cs typeface="Arial"/>
              </a:rPr>
              <a:t>Louisy,</a:t>
            </a:r>
            <a:r>
              <a:rPr sz="1533" kern="0" spc="53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533" kern="0" spc="-33" dirty="0">
                <a:solidFill>
                  <a:sysClr val="windowText" lastClr="000000"/>
                </a:solidFill>
                <a:latin typeface="Arial"/>
                <a:cs typeface="Arial"/>
              </a:rPr>
              <a:t>USA </a:t>
            </a:r>
            <a:r>
              <a:rPr sz="1533" kern="0" dirty="0">
                <a:solidFill>
                  <a:sysClr val="windowText" lastClr="000000"/>
                </a:solidFill>
                <a:latin typeface="Arial"/>
                <a:cs typeface="Arial"/>
              </a:rPr>
              <a:t>Alex</a:t>
            </a:r>
            <a:r>
              <a:rPr sz="1533" kern="0" spc="6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533" kern="0" dirty="0">
                <a:solidFill>
                  <a:sysClr val="windowText" lastClr="000000"/>
                </a:solidFill>
                <a:latin typeface="Arial"/>
                <a:cs typeface="Arial"/>
              </a:rPr>
              <a:t>Radunsky,</a:t>
            </a:r>
            <a:r>
              <a:rPr sz="1533" kern="0" spc="6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533" kern="0" spc="-33" dirty="0">
                <a:solidFill>
                  <a:sysClr val="windowText" lastClr="000000"/>
                </a:solidFill>
                <a:latin typeface="Arial"/>
                <a:cs typeface="Arial"/>
              </a:rPr>
              <a:t>USA </a:t>
            </a:r>
            <a:r>
              <a:rPr sz="1533" b="1" kern="0" dirty="0">
                <a:solidFill>
                  <a:sysClr val="windowText" lastClr="000000"/>
                </a:solidFill>
                <a:latin typeface="Arial"/>
                <a:cs typeface="Arial"/>
              </a:rPr>
              <a:t>ITGH</a:t>
            </a:r>
            <a:r>
              <a:rPr sz="1533" b="1" kern="0" spc="93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533" b="1" kern="0" spc="-13" dirty="0">
                <a:solidFill>
                  <a:sysClr val="windowText" lastClr="000000"/>
                </a:solidFill>
                <a:latin typeface="Arial"/>
                <a:cs typeface="Arial"/>
              </a:rPr>
              <a:t>Contributors</a:t>
            </a:r>
            <a:endParaRPr sz="1533" kern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algn="ctr" defTabSz="1219170">
              <a:spcBef>
                <a:spcPts val="887"/>
              </a:spcBef>
            </a:pPr>
            <a:r>
              <a:rPr sz="1533" kern="0" dirty="0">
                <a:solidFill>
                  <a:sysClr val="windowText" lastClr="000000"/>
                </a:solidFill>
                <a:latin typeface="Arial"/>
                <a:cs typeface="Arial"/>
              </a:rPr>
              <a:t>Augusto</a:t>
            </a:r>
            <a:r>
              <a:rPr sz="1533" kern="0" spc="140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533" kern="0" dirty="0">
                <a:solidFill>
                  <a:sysClr val="windowText" lastClr="000000"/>
                </a:solidFill>
                <a:latin typeface="Arial"/>
                <a:cs typeface="Arial"/>
              </a:rPr>
              <a:t>Gesualdi,</a:t>
            </a:r>
            <a:r>
              <a:rPr sz="1533" kern="0" spc="140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533" kern="0" spc="-13" dirty="0">
                <a:solidFill>
                  <a:sysClr val="windowText" lastClr="000000"/>
                </a:solidFill>
                <a:latin typeface="Arial"/>
                <a:cs typeface="Arial"/>
              </a:rPr>
              <a:t>Germany</a:t>
            </a:r>
            <a:endParaRPr sz="1533" kern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116837" marR="106677" indent="3387" algn="ctr" defTabSz="1219170">
              <a:lnSpc>
                <a:spcPct val="164400"/>
              </a:lnSpc>
            </a:pPr>
            <a:r>
              <a:rPr sz="1533" kern="0" dirty="0">
                <a:solidFill>
                  <a:sysClr val="windowText" lastClr="000000"/>
                </a:solidFill>
                <a:latin typeface="Arial"/>
                <a:cs typeface="Arial"/>
              </a:rPr>
              <a:t>Rebecca</a:t>
            </a:r>
            <a:r>
              <a:rPr sz="1533" kern="0" spc="12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533" kern="0" dirty="0">
                <a:solidFill>
                  <a:sysClr val="windowText" lastClr="000000"/>
                </a:solidFill>
                <a:latin typeface="Arial"/>
                <a:cs typeface="Arial"/>
              </a:rPr>
              <a:t>Perez,</a:t>
            </a:r>
            <a:r>
              <a:rPr sz="1533" kern="0" spc="12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533" kern="0" spc="-33" dirty="0">
                <a:solidFill>
                  <a:sysClr val="windowText" lastClr="000000"/>
                </a:solidFill>
                <a:latin typeface="Arial"/>
                <a:cs typeface="Arial"/>
              </a:rPr>
              <a:t>UK</a:t>
            </a:r>
            <a:r>
              <a:rPr sz="1533" kern="0" spc="66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533" kern="0" dirty="0">
                <a:solidFill>
                  <a:sysClr val="windowText" lastClr="000000"/>
                </a:solidFill>
                <a:latin typeface="Arial"/>
                <a:cs typeface="Arial"/>
              </a:rPr>
              <a:t>Maria</a:t>
            </a:r>
            <a:r>
              <a:rPr sz="1533" kern="0" spc="140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533" kern="0" dirty="0">
                <a:solidFill>
                  <a:sysClr val="windowText" lastClr="000000"/>
                </a:solidFill>
                <a:latin typeface="Arial"/>
                <a:cs typeface="Arial"/>
              </a:rPr>
              <a:t>Carnovale,</a:t>
            </a:r>
            <a:r>
              <a:rPr sz="1533" kern="0" spc="14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533" kern="0" spc="-33" dirty="0">
                <a:solidFill>
                  <a:sysClr val="windowText" lastClr="000000"/>
                </a:solidFill>
                <a:latin typeface="Arial"/>
                <a:cs typeface="Arial"/>
              </a:rPr>
              <a:t>USA </a:t>
            </a:r>
            <a:r>
              <a:rPr sz="1533" kern="0" dirty="0">
                <a:solidFill>
                  <a:sysClr val="windowText" lastClr="000000"/>
                </a:solidFill>
                <a:latin typeface="Arial"/>
                <a:cs typeface="Arial"/>
              </a:rPr>
              <a:t>Simona</a:t>
            </a:r>
            <a:r>
              <a:rPr sz="1533" kern="0" spc="60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533" kern="0" dirty="0">
                <a:solidFill>
                  <a:sysClr val="windowText" lastClr="000000"/>
                </a:solidFill>
                <a:latin typeface="Arial"/>
                <a:cs typeface="Arial"/>
              </a:rPr>
              <a:t>Tiribelli,</a:t>
            </a:r>
            <a:r>
              <a:rPr sz="1533" kern="0" spc="93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533" kern="0" spc="-13" dirty="0">
                <a:solidFill>
                  <a:sysClr val="windowText" lastClr="000000"/>
                </a:solidFill>
                <a:latin typeface="Arial"/>
                <a:cs typeface="Arial"/>
              </a:rPr>
              <a:t>Italy </a:t>
            </a:r>
            <a:r>
              <a:rPr sz="1533" kern="0" dirty="0">
                <a:solidFill>
                  <a:sysClr val="windowText" lastClr="000000"/>
                </a:solidFill>
                <a:latin typeface="Arial"/>
                <a:cs typeface="Arial"/>
              </a:rPr>
              <a:t>Gokul</a:t>
            </a:r>
            <a:r>
              <a:rPr sz="1533" kern="0" spc="173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533" kern="0" dirty="0">
                <a:solidFill>
                  <a:sysClr val="windowText" lastClr="000000"/>
                </a:solidFill>
                <a:latin typeface="Arial"/>
                <a:cs typeface="Arial"/>
              </a:rPr>
              <a:t>Parameswaran,</a:t>
            </a:r>
            <a:r>
              <a:rPr sz="1533" kern="0" spc="173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533" kern="0" spc="-33" dirty="0">
                <a:solidFill>
                  <a:sysClr val="windowText" lastClr="000000"/>
                </a:solidFill>
                <a:latin typeface="Arial"/>
                <a:cs typeface="Arial"/>
              </a:rPr>
              <a:t>UK </a:t>
            </a:r>
            <a:r>
              <a:rPr sz="1533" b="1" kern="0" dirty="0">
                <a:solidFill>
                  <a:sysClr val="windowText" lastClr="000000"/>
                </a:solidFill>
                <a:latin typeface="Arial"/>
                <a:cs typeface="Arial"/>
              </a:rPr>
              <a:t>Woodco</a:t>
            </a:r>
            <a:r>
              <a:rPr sz="1533" b="1" kern="0" spc="12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533" b="1" kern="0" spc="-33" dirty="0">
                <a:solidFill>
                  <a:sysClr val="windowText" lastClr="000000"/>
                </a:solidFill>
                <a:latin typeface="Arial"/>
                <a:cs typeface="Arial"/>
              </a:rPr>
              <a:t>LLC</a:t>
            </a:r>
            <a:endParaRPr sz="1533" kern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195575" marR="179489" algn="ctr" defTabSz="1219170">
              <a:lnSpc>
                <a:spcPct val="164400"/>
              </a:lnSpc>
            </a:pPr>
            <a:r>
              <a:rPr sz="1533" kern="0" dirty="0">
                <a:solidFill>
                  <a:sysClr val="windowText" lastClr="000000"/>
                </a:solidFill>
                <a:latin typeface="Arial"/>
                <a:cs typeface="Arial"/>
              </a:rPr>
              <a:t>Mark</a:t>
            </a:r>
            <a:r>
              <a:rPr sz="1533" kern="0" spc="16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533" kern="0" dirty="0">
                <a:solidFill>
                  <a:sysClr val="windowText" lastClr="000000"/>
                </a:solidFill>
                <a:latin typeface="Arial"/>
                <a:cs typeface="Arial"/>
              </a:rPr>
              <a:t>McCarville,</a:t>
            </a:r>
            <a:r>
              <a:rPr sz="1533" kern="0" spc="173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533" kern="0" spc="-13" dirty="0">
                <a:solidFill>
                  <a:sysClr val="windowText" lastClr="000000"/>
                </a:solidFill>
                <a:latin typeface="Arial"/>
                <a:cs typeface="Arial"/>
              </a:rPr>
              <a:t>Ireland </a:t>
            </a:r>
            <a:r>
              <a:rPr sz="1533" kern="0" dirty="0">
                <a:solidFill>
                  <a:sysClr val="windowText" lastClr="000000"/>
                </a:solidFill>
                <a:latin typeface="Arial"/>
                <a:cs typeface="Arial"/>
              </a:rPr>
              <a:t>Patricia</a:t>
            </a:r>
            <a:r>
              <a:rPr sz="1533" kern="0" spc="12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533" kern="0" dirty="0">
                <a:solidFill>
                  <a:sysClr val="windowText" lastClr="000000"/>
                </a:solidFill>
                <a:latin typeface="Arial"/>
                <a:cs typeface="Arial"/>
              </a:rPr>
              <a:t>Moore,</a:t>
            </a:r>
            <a:r>
              <a:rPr sz="1533" kern="0" spc="133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533" kern="0" spc="-13" dirty="0">
                <a:solidFill>
                  <a:sysClr val="windowText" lastClr="000000"/>
                </a:solidFill>
                <a:latin typeface="Arial"/>
                <a:cs typeface="Arial"/>
              </a:rPr>
              <a:t>Ireland</a:t>
            </a:r>
            <a:endParaRPr sz="1533" kern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2967" y="673664"/>
            <a:ext cx="3817620" cy="533416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6933">
              <a:spcBef>
                <a:spcPts val="160"/>
              </a:spcBef>
            </a:pPr>
            <a:r>
              <a:rPr dirty="0"/>
              <a:t>Executive</a:t>
            </a:r>
            <a:r>
              <a:rPr spc="-60" dirty="0"/>
              <a:t> </a:t>
            </a:r>
            <a:r>
              <a:rPr spc="-13" dirty="0"/>
              <a:t>Summary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3569" y="1566945"/>
            <a:ext cx="9837420" cy="170303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575719" indent="-559631" defTabSz="1219170">
              <a:spcBef>
                <a:spcPts val="560"/>
              </a:spcBef>
              <a:buFontTx/>
              <a:buAutoNum type="arabicPeriod"/>
              <a:tabLst>
                <a:tab pos="575719" algn="l"/>
                <a:tab pos="576564" algn="l"/>
              </a:tabLst>
            </a:pP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Update</a:t>
            </a:r>
            <a:r>
              <a:rPr sz="2400" kern="0" spc="-2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on</a:t>
            </a:r>
            <a:r>
              <a:rPr sz="2400" kern="0" spc="-2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data</a:t>
            </a:r>
            <a:r>
              <a:rPr sz="2400" kern="0" spc="-13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collection</a:t>
            </a:r>
            <a:r>
              <a:rPr sz="2400" kern="0" spc="-2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system</a:t>
            </a:r>
            <a:r>
              <a:rPr sz="2400" kern="0" spc="-2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in</a:t>
            </a:r>
            <a:r>
              <a:rPr sz="2400" kern="0" spc="-13" dirty="0">
                <a:solidFill>
                  <a:srgbClr val="595959"/>
                </a:solidFill>
                <a:latin typeface="Arial"/>
                <a:cs typeface="Arial"/>
              </a:rPr>
              <a:t> Durban</a:t>
            </a:r>
            <a:endParaRPr sz="2400" kern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575719" indent="-559631" defTabSz="1219170">
              <a:spcBef>
                <a:spcPts val="433"/>
              </a:spcBef>
              <a:buFontTx/>
              <a:buAutoNum type="arabicPeriod"/>
              <a:tabLst>
                <a:tab pos="575719" algn="l"/>
                <a:tab pos="576564" algn="l"/>
              </a:tabLst>
            </a:pP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Multi-layer</a:t>
            </a:r>
            <a:r>
              <a:rPr sz="2400" kern="0" spc="-4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data</a:t>
            </a:r>
            <a:r>
              <a:rPr sz="2400" kern="0" spc="-2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streams</a:t>
            </a:r>
            <a:r>
              <a:rPr sz="2400" kern="0" spc="-2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present</a:t>
            </a:r>
            <a:r>
              <a:rPr sz="2400" kern="0" spc="-2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view</a:t>
            </a:r>
            <a:r>
              <a:rPr sz="2400" kern="0" spc="-2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into</a:t>
            </a:r>
            <a:r>
              <a:rPr sz="2400" kern="0" spc="-2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population</a:t>
            </a:r>
            <a:r>
              <a:rPr sz="2400" kern="0" spc="-2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level</a:t>
            </a:r>
            <a:r>
              <a:rPr sz="2400" kern="0" spc="-2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spc="-13" dirty="0">
                <a:solidFill>
                  <a:srgbClr val="595959"/>
                </a:solidFill>
                <a:latin typeface="Arial"/>
                <a:cs typeface="Arial"/>
              </a:rPr>
              <a:t>predictors</a:t>
            </a:r>
            <a:endParaRPr sz="2400" kern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575719" indent="-559631" defTabSz="1219170">
              <a:spcBef>
                <a:spcPts val="433"/>
              </a:spcBef>
              <a:buFontTx/>
              <a:buAutoNum type="arabicPeriod"/>
              <a:tabLst>
                <a:tab pos="575719" algn="l"/>
                <a:tab pos="576564" algn="l"/>
              </a:tabLst>
            </a:pP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Project</a:t>
            </a:r>
            <a:r>
              <a:rPr sz="2400" kern="0" spc="-6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spc="-13" dirty="0">
                <a:solidFill>
                  <a:srgbClr val="595959"/>
                </a:solidFill>
                <a:latin typeface="Arial"/>
                <a:cs typeface="Arial"/>
              </a:rPr>
              <a:t>timeline</a:t>
            </a:r>
            <a:endParaRPr sz="2400" kern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575719" indent="-559631" defTabSz="1219170">
              <a:spcBef>
                <a:spcPts val="433"/>
              </a:spcBef>
              <a:buFontTx/>
              <a:buAutoNum type="arabicPeriod"/>
              <a:tabLst>
                <a:tab pos="575719" algn="l"/>
                <a:tab pos="576564" algn="l"/>
              </a:tabLst>
            </a:pP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TG</a:t>
            </a:r>
            <a:r>
              <a:rPr sz="2400" kern="0" spc="-2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merger</a:t>
            </a:r>
            <a:r>
              <a:rPr sz="2400" kern="0" spc="-13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and</a:t>
            </a:r>
            <a:r>
              <a:rPr sz="2400" kern="0" spc="-2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next</a:t>
            </a:r>
            <a:r>
              <a:rPr sz="2400" kern="0" spc="-13" dirty="0">
                <a:solidFill>
                  <a:srgbClr val="595959"/>
                </a:solidFill>
                <a:latin typeface="Arial"/>
                <a:cs typeface="Arial"/>
              </a:rPr>
              <a:t> steps</a:t>
            </a:r>
            <a:endParaRPr sz="2400" kern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2968" y="673664"/>
            <a:ext cx="3677073" cy="533416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6933">
              <a:spcBef>
                <a:spcPts val="160"/>
              </a:spcBef>
            </a:pPr>
            <a:r>
              <a:rPr dirty="0"/>
              <a:t>Problem</a:t>
            </a:r>
            <a:r>
              <a:rPr spc="-47" dirty="0"/>
              <a:t> </a:t>
            </a:r>
            <a:r>
              <a:rPr spc="-13" dirty="0"/>
              <a:t>Statement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3666" y="1566944"/>
            <a:ext cx="7852833" cy="4055448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505447" marR="6773" indent="-489361" defTabSz="1219170">
              <a:lnSpc>
                <a:spcPct val="114999"/>
              </a:lnSpc>
              <a:spcBef>
                <a:spcPts val="133"/>
              </a:spcBef>
              <a:buClr>
                <a:srgbClr val="000000"/>
              </a:buClr>
              <a:buFontTx/>
              <a:buChar char="●"/>
              <a:tabLst>
                <a:tab pos="505447" algn="l"/>
                <a:tab pos="506294" algn="l"/>
              </a:tabLst>
            </a:pP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Diarrheal</a:t>
            </a:r>
            <a:r>
              <a:rPr sz="2400" kern="0" spc="-4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disease</a:t>
            </a:r>
            <a:r>
              <a:rPr sz="2400" kern="0" spc="-2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is</a:t>
            </a:r>
            <a:r>
              <a:rPr sz="2400" kern="0" spc="-33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among</a:t>
            </a:r>
            <a:r>
              <a:rPr sz="2400" kern="0" spc="-2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the</a:t>
            </a:r>
            <a:r>
              <a:rPr sz="2400" kern="0" spc="-33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leading</a:t>
            </a:r>
            <a:r>
              <a:rPr sz="2400" kern="0" spc="-2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cases</a:t>
            </a:r>
            <a:r>
              <a:rPr sz="2400" kern="0" spc="-33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of</a:t>
            </a:r>
            <a:r>
              <a:rPr sz="2400" kern="0" spc="-2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spc="-13" dirty="0">
                <a:solidFill>
                  <a:srgbClr val="595959"/>
                </a:solidFill>
                <a:latin typeface="Arial"/>
                <a:cs typeface="Arial"/>
              </a:rPr>
              <a:t>death globally</a:t>
            </a:r>
            <a:endParaRPr sz="2400" kern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505447" marR="597730" indent="-489361" defTabSz="1219170">
              <a:lnSpc>
                <a:spcPct val="114999"/>
              </a:lnSpc>
              <a:buClr>
                <a:srgbClr val="000000"/>
              </a:buClr>
              <a:buFontTx/>
              <a:buChar char="●"/>
              <a:tabLst>
                <a:tab pos="505447" algn="l"/>
                <a:tab pos="506294" algn="l"/>
              </a:tabLst>
            </a:pP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Disproportionate</a:t>
            </a:r>
            <a:r>
              <a:rPr sz="2400" kern="0" spc="-4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impact</a:t>
            </a:r>
            <a:r>
              <a:rPr sz="2400" kern="0" spc="-33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on</a:t>
            </a:r>
            <a:r>
              <a:rPr sz="2400" kern="0" spc="-2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children</a:t>
            </a:r>
            <a:r>
              <a:rPr sz="2400" kern="0" spc="-33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in</a:t>
            </a:r>
            <a:r>
              <a:rPr sz="2400" kern="0" spc="-2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spc="-13" dirty="0">
                <a:solidFill>
                  <a:srgbClr val="595959"/>
                </a:solidFill>
                <a:latin typeface="Arial"/>
                <a:cs typeface="Arial"/>
              </a:rPr>
              <a:t>low-income </a:t>
            </a: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countries</a:t>
            </a:r>
            <a:r>
              <a:rPr sz="2400" kern="0" spc="-4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133" kern="0" dirty="0">
                <a:solidFill>
                  <a:sysClr val="windowText" lastClr="000000"/>
                </a:solidFill>
                <a:latin typeface="Arial"/>
                <a:cs typeface="Arial"/>
              </a:rPr>
              <a:t>(WHO</a:t>
            </a:r>
            <a:r>
              <a:rPr sz="2133" kern="0" spc="-2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2133" kern="0" dirty="0">
                <a:solidFill>
                  <a:sysClr val="windowText" lastClr="000000"/>
                </a:solidFill>
                <a:latin typeface="Arial"/>
                <a:cs typeface="Arial"/>
              </a:rPr>
              <a:t>Global</a:t>
            </a:r>
            <a:r>
              <a:rPr sz="2133" kern="0" spc="-33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2133" kern="0" dirty="0">
                <a:solidFill>
                  <a:sysClr val="windowText" lastClr="000000"/>
                </a:solidFill>
                <a:latin typeface="Arial"/>
                <a:cs typeface="Arial"/>
              </a:rPr>
              <a:t>Health</a:t>
            </a:r>
            <a:r>
              <a:rPr sz="2133" kern="0" spc="-33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2133" kern="0" dirty="0">
                <a:solidFill>
                  <a:sysClr val="windowText" lastClr="000000"/>
                </a:solidFill>
                <a:latin typeface="Arial"/>
                <a:cs typeface="Arial"/>
              </a:rPr>
              <a:t>Estimates,</a:t>
            </a:r>
            <a:r>
              <a:rPr sz="2133" kern="0" spc="-2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2133" kern="0" spc="-13" dirty="0">
                <a:solidFill>
                  <a:sysClr val="windowText" lastClr="000000"/>
                </a:solidFill>
                <a:latin typeface="Arial"/>
                <a:cs typeface="Arial"/>
              </a:rPr>
              <a:t>2021)</a:t>
            </a:r>
            <a:endParaRPr sz="2133" kern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defTabSz="1219170">
              <a:spcBef>
                <a:spcPts val="33"/>
              </a:spcBef>
              <a:buFont typeface="Arial"/>
              <a:buChar char="●"/>
            </a:pPr>
            <a:endParaRPr sz="2200" kern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505447" indent="-489361" defTabSz="1219170">
              <a:buSzPct val="128571"/>
              <a:buFontTx/>
              <a:buChar char="●"/>
              <a:tabLst>
                <a:tab pos="505447" algn="l"/>
                <a:tab pos="506294" algn="l"/>
              </a:tabLst>
            </a:pPr>
            <a:r>
              <a:rPr sz="1867" kern="0" dirty="0">
                <a:solidFill>
                  <a:sysClr val="windowText" lastClr="000000"/>
                </a:solidFill>
                <a:latin typeface="Arial"/>
                <a:cs typeface="Arial"/>
              </a:rPr>
              <a:t>Waste</a:t>
            </a:r>
            <a:r>
              <a:rPr sz="1867" kern="0" spc="-53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867" kern="0" dirty="0">
                <a:solidFill>
                  <a:sysClr val="windowText" lastClr="000000"/>
                </a:solidFill>
                <a:latin typeface="Arial"/>
                <a:cs typeface="Arial"/>
              </a:rPr>
              <a:t>management</a:t>
            </a:r>
            <a:r>
              <a:rPr sz="1867" kern="0" spc="-53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867" kern="0" spc="-13" dirty="0">
                <a:solidFill>
                  <a:sysClr val="windowText" lastClr="000000"/>
                </a:solidFill>
                <a:latin typeface="Arial"/>
                <a:cs typeface="Arial"/>
              </a:rPr>
              <a:t>system</a:t>
            </a:r>
            <a:endParaRPr sz="1867" kern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505447" indent="-489361" defTabSz="1219170">
              <a:spcBef>
                <a:spcPts val="1073"/>
              </a:spcBef>
              <a:buSzPct val="128571"/>
              <a:buFontTx/>
              <a:buChar char="●"/>
              <a:tabLst>
                <a:tab pos="505447" algn="l"/>
                <a:tab pos="506294" algn="l"/>
              </a:tabLst>
            </a:pPr>
            <a:r>
              <a:rPr sz="1867" kern="0" dirty="0">
                <a:solidFill>
                  <a:sysClr val="windowText" lastClr="000000"/>
                </a:solidFill>
                <a:latin typeface="Arial"/>
                <a:cs typeface="Arial"/>
              </a:rPr>
              <a:t>Watershed</a:t>
            </a:r>
            <a:r>
              <a:rPr sz="1867" kern="0" spc="-6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867" kern="0" dirty="0">
                <a:solidFill>
                  <a:sysClr val="windowText" lastClr="000000"/>
                </a:solidFill>
                <a:latin typeface="Arial"/>
                <a:cs typeface="Arial"/>
              </a:rPr>
              <a:t>management</a:t>
            </a:r>
            <a:r>
              <a:rPr sz="1867" kern="0" spc="-6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867" kern="0" spc="-13" dirty="0">
                <a:solidFill>
                  <a:sysClr val="windowText" lastClr="000000"/>
                </a:solidFill>
                <a:latin typeface="Arial"/>
                <a:cs typeface="Arial"/>
              </a:rPr>
              <a:t>system</a:t>
            </a:r>
            <a:endParaRPr sz="1867" kern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505447" indent="-489361" defTabSz="1219170">
              <a:spcBef>
                <a:spcPts val="1073"/>
              </a:spcBef>
              <a:buSzPct val="128571"/>
              <a:buFontTx/>
              <a:buChar char="●"/>
              <a:tabLst>
                <a:tab pos="505447" algn="l"/>
                <a:tab pos="506294" algn="l"/>
              </a:tabLst>
            </a:pPr>
            <a:r>
              <a:rPr sz="1867" kern="0" dirty="0">
                <a:solidFill>
                  <a:sysClr val="windowText" lastClr="000000"/>
                </a:solidFill>
                <a:latin typeface="Arial"/>
                <a:cs typeface="Arial"/>
              </a:rPr>
              <a:t>Health</a:t>
            </a:r>
            <a:r>
              <a:rPr sz="1867" kern="0" spc="-33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867" kern="0" spc="-13" dirty="0">
                <a:solidFill>
                  <a:sysClr val="windowText" lastClr="000000"/>
                </a:solidFill>
                <a:latin typeface="Arial"/>
                <a:cs typeface="Arial"/>
              </a:rPr>
              <a:t>System</a:t>
            </a:r>
            <a:r>
              <a:rPr sz="1867" kern="0" spc="-120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867" kern="0" dirty="0">
                <a:solidFill>
                  <a:sysClr val="windowText" lastClr="000000"/>
                </a:solidFill>
                <a:latin typeface="Arial"/>
                <a:cs typeface="Arial"/>
              </a:rPr>
              <a:t>Access</a:t>
            </a:r>
            <a:r>
              <a:rPr sz="1867" kern="0" spc="-13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867" kern="0" dirty="0">
                <a:solidFill>
                  <a:sysClr val="windowText" lastClr="000000"/>
                </a:solidFill>
                <a:latin typeface="Arial"/>
                <a:cs typeface="Arial"/>
              </a:rPr>
              <a:t>and</a:t>
            </a:r>
            <a:r>
              <a:rPr sz="1867" kern="0" spc="-13" dirty="0">
                <a:solidFill>
                  <a:sysClr val="windowText" lastClr="000000"/>
                </a:solidFill>
                <a:latin typeface="Arial"/>
                <a:cs typeface="Arial"/>
              </a:rPr>
              <a:t> utilization</a:t>
            </a:r>
            <a:endParaRPr sz="1867" kern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505447" indent="-489361" defTabSz="1219170">
              <a:spcBef>
                <a:spcPts val="1067"/>
              </a:spcBef>
              <a:buSzPct val="128571"/>
              <a:buFontTx/>
              <a:buChar char="●"/>
              <a:tabLst>
                <a:tab pos="505447" algn="l"/>
                <a:tab pos="506294" algn="l"/>
              </a:tabLst>
            </a:pPr>
            <a:r>
              <a:rPr sz="1867" kern="0" spc="-13" dirty="0">
                <a:solidFill>
                  <a:sysClr val="windowText" lastClr="000000"/>
                </a:solidFill>
                <a:latin typeface="Arial"/>
                <a:cs typeface="Arial"/>
              </a:rPr>
              <a:t>Community</a:t>
            </a:r>
            <a:r>
              <a:rPr sz="1867" kern="0" spc="-100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867" kern="0" dirty="0">
                <a:solidFill>
                  <a:sysClr val="windowText" lastClr="000000"/>
                </a:solidFill>
                <a:latin typeface="Arial"/>
                <a:cs typeface="Arial"/>
              </a:rPr>
              <a:t>Ablution</a:t>
            </a:r>
            <a:r>
              <a:rPr sz="1867" kern="0" spc="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867" kern="0" spc="-13" dirty="0">
                <a:solidFill>
                  <a:sysClr val="windowText" lastClr="000000"/>
                </a:solidFill>
                <a:latin typeface="Arial"/>
                <a:cs typeface="Arial"/>
              </a:rPr>
              <a:t>Block</a:t>
            </a:r>
            <a:endParaRPr sz="1867" kern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505447" indent="-489361" defTabSz="1219170">
              <a:spcBef>
                <a:spcPts val="1073"/>
              </a:spcBef>
              <a:buSzPct val="128571"/>
              <a:buFontTx/>
              <a:buChar char="●"/>
              <a:tabLst>
                <a:tab pos="505447" algn="l"/>
                <a:tab pos="506294" algn="l"/>
              </a:tabLst>
            </a:pPr>
            <a:r>
              <a:rPr sz="1867" kern="0" dirty="0">
                <a:solidFill>
                  <a:sysClr val="windowText" lastClr="000000"/>
                </a:solidFill>
                <a:latin typeface="Arial"/>
                <a:cs typeface="Arial"/>
              </a:rPr>
              <a:t>Manual</a:t>
            </a:r>
            <a:r>
              <a:rPr sz="1867" kern="0" spc="-4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867" kern="0" dirty="0">
                <a:solidFill>
                  <a:sysClr val="windowText" lastClr="000000"/>
                </a:solidFill>
                <a:latin typeface="Arial"/>
                <a:cs typeface="Arial"/>
              </a:rPr>
              <a:t>testing</a:t>
            </a:r>
            <a:r>
              <a:rPr sz="1867" kern="0" spc="-33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867" kern="0" dirty="0">
                <a:solidFill>
                  <a:sysClr val="windowText" lastClr="000000"/>
                </a:solidFill>
                <a:latin typeface="Arial"/>
                <a:cs typeface="Arial"/>
              </a:rPr>
              <a:t>to</a:t>
            </a:r>
            <a:r>
              <a:rPr sz="1867" kern="0" spc="-33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867" kern="0" dirty="0">
                <a:solidFill>
                  <a:sysClr val="windowText" lastClr="000000"/>
                </a:solidFill>
                <a:latin typeface="Arial"/>
                <a:cs typeface="Arial"/>
              </a:rPr>
              <a:t>automated</a:t>
            </a:r>
            <a:r>
              <a:rPr sz="1867" kern="0" spc="-2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867" kern="0" spc="-13" dirty="0">
                <a:solidFill>
                  <a:sysClr val="windowText" lastClr="000000"/>
                </a:solidFill>
                <a:latin typeface="Arial"/>
                <a:cs typeface="Arial"/>
              </a:rPr>
              <a:t>testing</a:t>
            </a:r>
            <a:endParaRPr sz="1867" kern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06918" y="927084"/>
            <a:ext cx="3136900" cy="250189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01066" y="3428985"/>
            <a:ext cx="3174999" cy="2565399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8771599" y="3701837"/>
            <a:ext cx="3135207" cy="2684780"/>
            <a:chOff x="6578699" y="2776377"/>
            <a:chExt cx="2351405" cy="2013585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578699" y="2776377"/>
              <a:ext cx="2351225" cy="201330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635849" y="2814477"/>
              <a:ext cx="2236924" cy="189899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2967" y="675696"/>
            <a:ext cx="5793740" cy="47186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6933">
              <a:spcBef>
                <a:spcPts val="160"/>
              </a:spcBef>
            </a:pPr>
            <a:r>
              <a:rPr sz="2933" dirty="0"/>
              <a:t>Mixed</a:t>
            </a:r>
            <a:r>
              <a:rPr sz="2933" spc="-20" dirty="0"/>
              <a:t> </a:t>
            </a:r>
            <a:r>
              <a:rPr sz="2933" dirty="0"/>
              <a:t>Model</a:t>
            </a:r>
            <a:r>
              <a:rPr sz="2933" spc="-13" dirty="0"/>
              <a:t> </a:t>
            </a:r>
            <a:r>
              <a:rPr sz="2933" dirty="0"/>
              <a:t>-</a:t>
            </a:r>
            <a:r>
              <a:rPr sz="2933" spc="-13" dirty="0"/>
              <a:t> </a:t>
            </a:r>
            <a:r>
              <a:rPr sz="2933" dirty="0"/>
              <a:t>high</a:t>
            </a:r>
            <a:r>
              <a:rPr sz="2933" spc="-13" dirty="0"/>
              <a:t> </a:t>
            </a:r>
            <a:r>
              <a:rPr sz="2933" dirty="0"/>
              <a:t>frequency</a:t>
            </a:r>
            <a:r>
              <a:rPr sz="2933" spc="-13" dirty="0"/>
              <a:t> </a:t>
            </a:r>
            <a:r>
              <a:rPr sz="2933" spc="-27" dirty="0"/>
              <a:t>data</a:t>
            </a:r>
            <a:endParaRPr sz="2933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833640" y="1770113"/>
            <a:ext cx="10860613" cy="4840171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6194058" marR="22013" indent="-447875">
              <a:lnSpc>
                <a:spcPct val="104600"/>
              </a:lnSpc>
              <a:spcBef>
                <a:spcPts val="20"/>
              </a:spcBef>
              <a:buChar char="●"/>
              <a:tabLst>
                <a:tab pos="6194058" algn="l"/>
                <a:tab pos="6194905" algn="l"/>
              </a:tabLst>
            </a:pPr>
            <a:r>
              <a:rPr dirty="0"/>
              <a:t>We</a:t>
            </a:r>
            <a:r>
              <a:rPr spc="-60" dirty="0"/>
              <a:t> </a:t>
            </a:r>
            <a:r>
              <a:rPr dirty="0"/>
              <a:t>use</a:t>
            </a:r>
            <a:r>
              <a:rPr spc="-60" dirty="0"/>
              <a:t> </a:t>
            </a:r>
            <a:r>
              <a:rPr dirty="0"/>
              <a:t>an</a:t>
            </a:r>
            <a:r>
              <a:rPr spc="-53" dirty="0"/>
              <a:t> </a:t>
            </a:r>
            <a:r>
              <a:rPr dirty="0"/>
              <a:t>array</a:t>
            </a:r>
            <a:r>
              <a:rPr spc="-60" dirty="0"/>
              <a:t> </a:t>
            </a:r>
            <a:r>
              <a:rPr dirty="0"/>
              <a:t>of</a:t>
            </a:r>
            <a:r>
              <a:rPr spc="-53" dirty="0"/>
              <a:t> </a:t>
            </a:r>
            <a:r>
              <a:rPr spc="-13" dirty="0"/>
              <a:t>community</a:t>
            </a:r>
            <a:r>
              <a:rPr spc="-60" dirty="0"/>
              <a:t> </a:t>
            </a:r>
            <a:r>
              <a:rPr dirty="0"/>
              <a:t>based</a:t>
            </a:r>
            <a:r>
              <a:rPr spc="-53" dirty="0"/>
              <a:t> </a:t>
            </a:r>
            <a:r>
              <a:rPr spc="-27" dirty="0"/>
              <a:t>data </a:t>
            </a:r>
            <a:r>
              <a:rPr dirty="0"/>
              <a:t>streams</a:t>
            </a:r>
            <a:r>
              <a:rPr spc="-73" dirty="0"/>
              <a:t> </a:t>
            </a:r>
            <a:r>
              <a:rPr dirty="0"/>
              <a:t>that</a:t>
            </a:r>
            <a:r>
              <a:rPr spc="-67" dirty="0"/>
              <a:t> </a:t>
            </a:r>
            <a:r>
              <a:rPr dirty="0"/>
              <a:t>will</a:t>
            </a:r>
            <a:r>
              <a:rPr spc="-73" dirty="0"/>
              <a:t> </a:t>
            </a:r>
            <a:r>
              <a:rPr dirty="0"/>
              <a:t>provide</a:t>
            </a:r>
            <a:r>
              <a:rPr spc="-67" dirty="0"/>
              <a:t> </a:t>
            </a:r>
            <a:r>
              <a:rPr dirty="0"/>
              <a:t>a</a:t>
            </a:r>
            <a:r>
              <a:rPr spc="-73" dirty="0"/>
              <a:t> </a:t>
            </a:r>
            <a:r>
              <a:rPr spc="-13" dirty="0"/>
              <a:t>consolidated </a:t>
            </a:r>
            <a:r>
              <a:rPr dirty="0"/>
              <a:t>view</a:t>
            </a:r>
            <a:r>
              <a:rPr spc="-53" dirty="0"/>
              <a:t> </a:t>
            </a:r>
            <a:r>
              <a:rPr dirty="0"/>
              <a:t>of</a:t>
            </a:r>
            <a:r>
              <a:rPr spc="-47" dirty="0"/>
              <a:t> </a:t>
            </a:r>
            <a:r>
              <a:rPr dirty="0"/>
              <a:t>the</a:t>
            </a:r>
            <a:r>
              <a:rPr spc="-47" dirty="0"/>
              <a:t> </a:t>
            </a:r>
            <a:r>
              <a:rPr dirty="0"/>
              <a:t>spread</a:t>
            </a:r>
            <a:r>
              <a:rPr spc="-47" dirty="0"/>
              <a:t> </a:t>
            </a:r>
            <a:r>
              <a:rPr dirty="0"/>
              <a:t>of</a:t>
            </a:r>
            <a:r>
              <a:rPr spc="-53" dirty="0"/>
              <a:t> </a:t>
            </a:r>
            <a:r>
              <a:rPr spc="-13" dirty="0"/>
              <a:t>diarrhoeal</a:t>
            </a:r>
            <a:r>
              <a:rPr spc="-47" dirty="0"/>
              <a:t> </a:t>
            </a:r>
            <a:r>
              <a:rPr spc="-13" dirty="0"/>
              <a:t>disease</a:t>
            </a:r>
          </a:p>
          <a:p>
            <a:pPr marL="6803643" marR="14393" lvl="1" indent="-415703">
              <a:lnSpc>
                <a:spcPct val="108500"/>
              </a:lnSpc>
              <a:spcBef>
                <a:spcPts val="33"/>
              </a:spcBef>
              <a:buChar char="○"/>
              <a:tabLst>
                <a:tab pos="6803643" algn="l"/>
                <a:tab pos="6804490" algn="l"/>
              </a:tabLst>
            </a:pP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Granular</a:t>
            </a:r>
            <a:r>
              <a:rPr sz="1400" spc="10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measurement</a:t>
            </a:r>
            <a:r>
              <a:rPr sz="1400" spc="10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of</a:t>
            </a:r>
            <a:r>
              <a:rPr sz="1400" spc="113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CAB</a:t>
            </a:r>
            <a:r>
              <a:rPr sz="1400" spc="10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usage</a:t>
            </a:r>
            <a:r>
              <a:rPr sz="1400" spc="113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and</a:t>
            </a:r>
            <a:r>
              <a:rPr sz="1400" spc="10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spc="-13" dirty="0">
                <a:solidFill>
                  <a:srgbClr val="595959"/>
                </a:solidFill>
                <a:latin typeface="Arial"/>
                <a:cs typeface="Arial"/>
              </a:rPr>
              <a:t>disease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detection</a:t>
            </a:r>
            <a:r>
              <a:rPr sz="1400" spc="12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spc="-13" dirty="0">
                <a:solidFill>
                  <a:srgbClr val="595959"/>
                </a:solidFill>
                <a:latin typeface="Arial"/>
                <a:cs typeface="Arial"/>
              </a:rPr>
              <a:t>therein</a:t>
            </a:r>
            <a:endParaRPr sz="1400" dirty="0">
              <a:latin typeface="Arial"/>
              <a:cs typeface="Arial"/>
            </a:endParaRPr>
          </a:p>
          <a:p>
            <a:pPr marL="6803643" marR="56725" lvl="1" indent="-415703">
              <a:lnSpc>
                <a:spcPct val="108500"/>
              </a:lnSpc>
              <a:buChar char="○"/>
              <a:tabLst>
                <a:tab pos="6803643" algn="l"/>
                <a:tab pos="6804490" algn="l"/>
              </a:tabLst>
            </a:pP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Area-level</a:t>
            </a:r>
            <a:r>
              <a:rPr sz="1400" spc="133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measurements</a:t>
            </a:r>
            <a:r>
              <a:rPr sz="1400" spc="133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of</a:t>
            </a:r>
            <a:r>
              <a:rPr sz="1400" spc="14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weather</a:t>
            </a:r>
            <a:r>
              <a:rPr sz="1400" spc="133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patterns</a:t>
            </a:r>
            <a:r>
              <a:rPr sz="1400" spc="14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spc="-33" dirty="0">
                <a:solidFill>
                  <a:srgbClr val="595959"/>
                </a:solidFill>
                <a:latin typeface="Arial"/>
                <a:cs typeface="Arial"/>
              </a:rPr>
              <a:t>and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water</a:t>
            </a:r>
            <a:r>
              <a:rPr sz="1400" spc="6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level</a:t>
            </a:r>
            <a:r>
              <a:rPr sz="1400" spc="73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and</a:t>
            </a:r>
            <a:r>
              <a:rPr sz="1400" spc="6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spc="-13" dirty="0">
                <a:solidFill>
                  <a:srgbClr val="595959"/>
                </a:solidFill>
                <a:latin typeface="Arial"/>
                <a:cs typeface="Arial"/>
              </a:rPr>
              <a:t>quality</a:t>
            </a:r>
            <a:endParaRPr sz="1400" dirty="0">
              <a:latin typeface="Arial"/>
              <a:cs typeface="Arial"/>
            </a:endParaRPr>
          </a:p>
          <a:p>
            <a:pPr marL="6803643" marR="455495" lvl="1" indent="-415703">
              <a:lnSpc>
                <a:spcPct val="108500"/>
              </a:lnSpc>
              <a:buChar char="○"/>
              <a:tabLst>
                <a:tab pos="6803643" algn="l"/>
                <a:tab pos="6804490" algn="l"/>
              </a:tabLst>
            </a:pP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Supply</a:t>
            </a:r>
            <a:r>
              <a:rPr sz="1400" spc="8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chain</a:t>
            </a:r>
            <a:r>
              <a:rPr sz="1400" spc="8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KPIs</a:t>
            </a:r>
            <a:r>
              <a:rPr sz="1400" spc="8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of</a:t>
            </a:r>
            <a:r>
              <a:rPr sz="1400" spc="8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the</a:t>
            </a:r>
            <a:r>
              <a:rPr sz="1400" spc="8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sludge</a:t>
            </a:r>
            <a:r>
              <a:rPr sz="1400" spc="93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disposal</a:t>
            </a:r>
            <a:r>
              <a:rPr sz="1400" spc="8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spc="-33" dirty="0">
                <a:solidFill>
                  <a:srgbClr val="595959"/>
                </a:solidFill>
                <a:latin typeface="Arial"/>
                <a:cs typeface="Arial"/>
              </a:rPr>
              <a:t>and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pyrolysis</a:t>
            </a:r>
            <a:r>
              <a:rPr sz="1400" spc="113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spc="-13" dirty="0">
                <a:solidFill>
                  <a:srgbClr val="595959"/>
                </a:solidFill>
                <a:latin typeface="Arial"/>
                <a:cs typeface="Arial"/>
              </a:rPr>
              <a:t>process</a:t>
            </a:r>
            <a:endParaRPr sz="1400" dirty="0">
              <a:latin typeface="Arial"/>
              <a:cs typeface="Arial"/>
            </a:endParaRPr>
          </a:p>
          <a:p>
            <a:pPr marL="6803643" marR="6773" lvl="1" indent="-415703">
              <a:lnSpc>
                <a:spcPct val="108500"/>
              </a:lnSpc>
              <a:buChar char="○"/>
              <a:tabLst>
                <a:tab pos="6803643" algn="l"/>
                <a:tab pos="6804490" algn="l"/>
              </a:tabLst>
            </a:pP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Satellite</a:t>
            </a:r>
            <a:r>
              <a:rPr sz="1400" spc="8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observations</a:t>
            </a:r>
            <a:r>
              <a:rPr sz="1400" spc="8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of</a:t>
            </a:r>
            <a:r>
              <a:rPr sz="1400" spc="8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land</a:t>
            </a:r>
            <a:r>
              <a:rPr sz="1400" spc="8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use,</a:t>
            </a:r>
            <a:r>
              <a:rPr sz="1400" spc="8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water</a:t>
            </a:r>
            <a:r>
              <a:rPr sz="1400" spc="8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levels</a:t>
            </a:r>
            <a:r>
              <a:rPr sz="1400" spc="8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spc="-33" dirty="0">
                <a:solidFill>
                  <a:srgbClr val="595959"/>
                </a:solidFill>
                <a:latin typeface="Arial"/>
                <a:cs typeface="Arial"/>
              </a:rPr>
              <a:t>and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atmospheric</a:t>
            </a:r>
            <a:r>
              <a:rPr sz="1400" spc="16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spc="-13" dirty="0">
                <a:solidFill>
                  <a:srgbClr val="595959"/>
                </a:solidFill>
                <a:latin typeface="Arial"/>
                <a:cs typeface="Arial"/>
              </a:rPr>
              <a:t>composition</a:t>
            </a:r>
            <a:endParaRPr sz="1400" dirty="0">
              <a:latin typeface="Arial"/>
              <a:cs typeface="Arial"/>
            </a:endParaRPr>
          </a:p>
          <a:p>
            <a:pPr marL="6194058" marR="987189" indent="-447875">
              <a:lnSpc>
                <a:spcPts val="2347"/>
              </a:lnSpc>
              <a:spcBef>
                <a:spcPts val="60"/>
              </a:spcBef>
              <a:buChar char="●"/>
              <a:tabLst>
                <a:tab pos="6194058" algn="l"/>
                <a:tab pos="6194905" algn="l"/>
              </a:tabLst>
            </a:pPr>
            <a:r>
              <a:rPr dirty="0"/>
              <a:t>Model</a:t>
            </a:r>
            <a:r>
              <a:rPr spc="-67" dirty="0"/>
              <a:t> </a:t>
            </a:r>
            <a:r>
              <a:rPr spc="-13" dirty="0"/>
              <a:t>development,</a:t>
            </a:r>
            <a:r>
              <a:rPr spc="-60" dirty="0"/>
              <a:t> </a:t>
            </a:r>
            <a:r>
              <a:rPr dirty="0"/>
              <a:t>training,</a:t>
            </a:r>
            <a:r>
              <a:rPr spc="-60" dirty="0"/>
              <a:t> </a:t>
            </a:r>
            <a:r>
              <a:rPr spc="-33" dirty="0"/>
              <a:t>and </a:t>
            </a:r>
            <a:r>
              <a:rPr spc="-13" dirty="0"/>
              <a:t>benchmarking</a:t>
            </a:r>
          </a:p>
          <a:p>
            <a:pPr marL="6803643" lvl="1" indent="-416550">
              <a:spcBef>
                <a:spcPts val="73"/>
              </a:spcBef>
              <a:buChar char="○"/>
              <a:tabLst>
                <a:tab pos="6803643" algn="l"/>
                <a:tab pos="6804490" algn="l"/>
              </a:tabLst>
            </a:pP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Integration</a:t>
            </a:r>
            <a:r>
              <a:rPr sz="1400" spc="8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of</a:t>
            </a:r>
            <a:r>
              <a:rPr sz="1400" spc="8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data</a:t>
            </a:r>
            <a:r>
              <a:rPr sz="1400" spc="8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spc="-13" dirty="0">
                <a:solidFill>
                  <a:srgbClr val="595959"/>
                </a:solidFill>
                <a:latin typeface="Arial"/>
                <a:cs typeface="Arial"/>
              </a:rPr>
              <a:t>streams</a:t>
            </a:r>
            <a:endParaRPr sz="1400" dirty="0">
              <a:latin typeface="Arial"/>
              <a:cs typeface="Arial"/>
            </a:endParaRPr>
          </a:p>
          <a:p>
            <a:pPr marL="6803643" marR="350511" lvl="1" indent="-415703">
              <a:lnSpc>
                <a:spcPct val="108500"/>
              </a:lnSpc>
              <a:buChar char="○"/>
              <a:tabLst>
                <a:tab pos="6803643" algn="l"/>
                <a:tab pos="6804490" algn="l"/>
              </a:tabLst>
            </a:pP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Development</a:t>
            </a:r>
            <a:r>
              <a:rPr sz="1400" spc="10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of</a:t>
            </a:r>
            <a:r>
              <a:rPr sz="1400" spc="10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data</a:t>
            </a:r>
            <a:r>
              <a:rPr sz="1400" spc="10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architecture</a:t>
            </a:r>
            <a:r>
              <a:rPr sz="1400" spc="10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and</a:t>
            </a:r>
            <a:r>
              <a:rPr sz="1400" spc="10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spc="-13" dirty="0">
                <a:solidFill>
                  <a:srgbClr val="595959"/>
                </a:solidFill>
                <a:latin typeface="Arial"/>
                <a:cs typeface="Arial"/>
              </a:rPr>
              <a:t>analysis plans</a:t>
            </a:r>
            <a:endParaRPr sz="1400" dirty="0">
              <a:latin typeface="Arial"/>
              <a:cs typeface="Arial"/>
            </a:endParaRPr>
          </a:p>
          <a:p>
            <a:pPr marL="6803643" marR="11006" lvl="1" indent="-415703">
              <a:lnSpc>
                <a:spcPct val="108500"/>
              </a:lnSpc>
              <a:buFont typeface="Arial"/>
              <a:buChar char="○"/>
              <a:tabLst>
                <a:tab pos="6803643" algn="l"/>
                <a:tab pos="6804490" algn="l"/>
              </a:tabLst>
            </a:pPr>
            <a:r>
              <a:rPr sz="1400" b="1" u="sng" dirty="0">
                <a:solidFill>
                  <a:srgbClr val="595959"/>
                </a:solidFill>
                <a:uFill>
                  <a:solidFill>
                    <a:srgbClr val="595959"/>
                  </a:solidFill>
                </a:uFill>
                <a:latin typeface="Arial"/>
                <a:cs typeface="Arial"/>
              </a:rPr>
              <a:t>Target:</a:t>
            </a:r>
            <a:r>
              <a:rPr sz="1400" b="1" spc="73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Prediction</a:t>
            </a:r>
            <a:r>
              <a:rPr sz="1400" spc="73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of</a:t>
            </a:r>
            <a:r>
              <a:rPr sz="1400" spc="73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disease</a:t>
            </a:r>
            <a:r>
              <a:rPr sz="1400" spc="8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outbreaks</a:t>
            </a:r>
            <a:r>
              <a:rPr sz="1400" spc="73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in</a:t>
            </a:r>
            <a:r>
              <a:rPr sz="1400" spc="73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spc="-13" dirty="0">
                <a:solidFill>
                  <a:srgbClr val="595959"/>
                </a:solidFill>
                <a:latin typeface="Arial"/>
                <a:cs typeface="Arial"/>
              </a:rPr>
              <a:t>informal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settlements</a:t>
            </a:r>
            <a:r>
              <a:rPr sz="1400" spc="14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around</a:t>
            </a:r>
            <a:r>
              <a:rPr sz="1400" spc="14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Durban,</a:t>
            </a:r>
            <a:r>
              <a:rPr sz="1400" spc="14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spc="-33" dirty="0">
                <a:solidFill>
                  <a:srgbClr val="595959"/>
                </a:solidFill>
                <a:latin typeface="Arial"/>
                <a:cs typeface="Arial"/>
              </a:rPr>
              <a:t>ZA</a:t>
            </a:r>
            <a:endParaRPr sz="1400" dirty="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5091" y="2334895"/>
            <a:ext cx="5584277" cy="328936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2968" y="355431"/>
            <a:ext cx="9402233" cy="533416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6933">
              <a:spcBef>
                <a:spcPts val="160"/>
              </a:spcBef>
            </a:pPr>
            <a:r>
              <a:rPr dirty="0"/>
              <a:t>Ethical</a:t>
            </a:r>
            <a:r>
              <a:rPr spc="-67" dirty="0"/>
              <a:t> </a:t>
            </a:r>
            <a:r>
              <a:rPr dirty="0"/>
              <a:t>Guidelines</a:t>
            </a:r>
            <a:r>
              <a:rPr spc="-60" dirty="0"/>
              <a:t> </a:t>
            </a:r>
            <a:r>
              <a:rPr dirty="0"/>
              <a:t>&amp;</a:t>
            </a:r>
            <a:r>
              <a:rPr spc="-120" dirty="0"/>
              <a:t> </a:t>
            </a:r>
            <a:r>
              <a:rPr spc="-33" dirty="0"/>
              <a:t>Technical</a:t>
            </a:r>
            <a:r>
              <a:rPr spc="-53" dirty="0"/>
              <a:t> </a:t>
            </a:r>
            <a:r>
              <a:rPr spc="-13" dirty="0"/>
              <a:t>Recommendations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2968" y="1269094"/>
            <a:ext cx="5287433" cy="4381883"/>
          </a:xfrm>
          <a:prstGeom prst="rect">
            <a:avLst/>
          </a:prstGeom>
        </p:spPr>
        <p:txBody>
          <a:bodyPr vert="horz" wrap="square" lIns="0" tIns="22013" rIns="0" bIns="0" rtlCol="0">
            <a:spAutoFit/>
          </a:bodyPr>
          <a:lstStyle/>
          <a:p>
            <a:pPr marL="16933" defTabSz="1219170">
              <a:spcBef>
                <a:spcPts val="173"/>
              </a:spcBef>
            </a:pPr>
            <a:r>
              <a:rPr sz="2000" b="1" kern="0" dirty="0">
                <a:solidFill>
                  <a:sysClr val="windowText" lastClr="000000"/>
                </a:solidFill>
                <a:latin typeface="Arial"/>
                <a:cs typeface="Arial"/>
              </a:rPr>
              <a:t>A)</a:t>
            </a:r>
            <a:r>
              <a:rPr sz="2000" b="1" kern="0" spc="6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2000" kern="0" dirty="0">
                <a:solidFill>
                  <a:sysClr val="windowText" lastClr="000000"/>
                </a:solidFill>
                <a:latin typeface="Arial"/>
                <a:cs typeface="Arial"/>
              </a:rPr>
              <a:t>Develop</a:t>
            </a:r>
            <a:r>
              <a:rPr sz="2000" kern="0" spc="6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2000" kern="0" dirty="0">
                <a:solidFill>
                  <a:sysClr val="windowText" lastClr="000000"/>
                </a:solidFill>
                <a:latin typeface="Arial"/>
                <a:cs typeface="Arial"/>
              </a:rPr>
              <a:t>and</a:t>
            </a:r>
            <a:r>
              <a:rPr sz="2000" kern="0" spc="80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2000" b="1" kern="0" dirty="0">
                <a:solidFill>
                  <a:sysClr val="windowText" lastClr="000000"/>
                </a:solidFill>
                <a:latin typeface="Arial"/>
                <a:cs typeface="Arial"/>
              </a:rPr>
              <a:t>B)</a:t>
            </a:r>
            <a:r>
              <a:rPr sz="2000" b="1" kern="0" spc="6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2000" kern="0" dirty="0">
                <a:solidFill>
                  <a:sysClr val="windowText" lastClr="000000"/>
                </a:solidFill>
                <a:latin typeface="Arial"/>
                <a:cs typeface="Arial"/>
              </a:rPr>
              <a:t>apply</a:t>
            </a:r>
            <a:r>
              <a:rPr sz="2000" kern="0" spc="73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2000" kern="0" dirty="0">
                <a:solidFill>
                  <a:sysClr val="windowText" lastClr="000000"/>
                </a:solidFill>
                <a:latin typeface="Arial"/>
                <a:cs typeface="Arial"/>
              </a:rPr>
              <a:t>ethical</a:t>
            </a:r>
            <a:r>
              <a:rPr sz="2000" kern="0" spc="6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2000" kern="0" spc="-13" dirty="0">
                <a:solidFill>
                  <a:sysClr val="windowText" lastClr="000000"/>
                </a:solidFill>
                <a:latin typeface="Arial"/>
                <a:cs typeface="Arial"/>
              </a:rPr>
              <a:t>framework</a:t>
            </a:r>
            <a:endParaRPr sz="2000" kern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77045" defTabSz="1219170">
              <a:lnSpc>
                <a:spcPts val="2193"/>
              </a:lnSpc>
              <a:spcBef>
                <a:spcPts val="1513"/>
              </a:spcBef>
              <a:tabLst>
                <a:tab pos="625671" algn="l"/>
              </a:tabLst>
            </a:pPr>
            <a:r>
              <a:rPr sz="2000" kern="0" spc="-33" dirty="0">
                <a:solidFill>
                  <a:sysClr val="windowText" lastClr="000000"/>
                </a:solidFill>
                <a:latin typeface="Arial"/>
                <a:cs typeface="Arial"/>
              </a:rPr>
              <a:t>A.</a:t>
            </a:r>
            <a:r>
              <a:rPr sz="2000" kern="0" dirty="0">
                <a:solidFill>
                  <a:sysClr val="windowText" lastClr="000000"/>
                </a:solidFill>
                <a:latin typeface="Arial"/>
                <a:cs typeface="Arial"/>
              </a:rPr>
              <a:t>	</a:t>
            </a:r>
            <a:r>
              <a:rPr sz="2000" kern="0" spc="-13" dirty="0">
                <a:solidFill>
                  <a:sysClr val="windowText" lastClr="000000"/>
                </a:solidFill>
                <a:latin typeface="Arial"/>
                <a:cs typeface="Arial"/>
              </a:rPr>
              <a:t>Development</a:t>
            </a:r>
            <a:endParaRPr sz="2000" kern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626518" marR="250607" indent="-444489" defTabSz="1219170">
              <a:lnSpc>
                <a:spcPts val="1747"/>
              </a:lnSpc>
              <a:spcBef>
                <a:spcPts val="193"/>
              </a:spcBef>
              <a:buFontTx/>
              <a:buChar char="●"/>
              <a:tabLst>
                <a:tab pos="625671" algn="l"/>
                <a:tab pos="626518" algn="l"/>
              </a:tabLst>
            </a:pPr>
            <a:r>
              <a:rPr kern="0" spc="-13" dirty="0">
                <a:solidFill>
                  <a:sysClr val="windowText" lastClr="000000"/>
                </a:solidFill>
                <a:latin typeface="Arial"/>
                <a:cs typeface="Arial"/>
              </a:rPr>
              <a:t>Risk-</a:t>
            </a: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assessment</a:t>
            </a:r>
            <a:r>
              <a:rPr kern="0" spc="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of</a:t>
            </a:r>
            <a:r>
              <a:rPr kern="0" spc="13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kern="0" spc="-13" dirty="0">
                <a:solidFill>
                  <a:sysClr val="windowText" lastClr="000000"/>
                </a:solidFill>
                <a:latin typeface="Arial"/>
                <a:cs typeface="Arial"/>
              </a:rPr>
              <a:t>benchmarking</a:t>
            </a:r>
            <a:r>
              <a:rPr kern="0" spc="-8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AI</a:t>
            </a:r>
            <a:r>
              <a:rPr kern="0" spc="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kern="0" spc="-13" dirty="0">
                <a:solidFill>
                  <a:sysClr val="windowText" lastClr="000000"/>
                </a:solidFill>
                <a:latin typeface="Arial"/>
                <a:cs typeface="Arial"/>
              </a:rPr>
              <a:t>using Socio-</a:t>
            </a: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ecological</a:t>
            </a:r>
            <a:r>
              <a:rPr kern="0" spc="-2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kern="0" spc="-13" dirty="0">
                <a:solidFill>
                  <a:sysClr val="windowText" lastClr="000000"/>
                </a:solidFill>
                <a:latin typeface="Arial"/>
                <a:cs typeface="Arial"/>
              </a:rPr>
              <a:t>Model</a:t>
            </a:r>
            <a:endParaRPr kern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626518" marR="160863" indent="-444489" defTabSz="1219170">
              <a:lnSpc>
                <a:spcPct val="80600"/>
              </a:lnSpc>
              <a:spcBef>
                <a:spcPts val="7"/>
              </a:spcBef>
              <a:buFontTx/>
              <a:buChar char="●"/>
              <a:tabLst>
                <a:tab pos="625671" algn="l"/>
                <a:tab pos="626518" algn="l"/>
              </a:tabLst>
            </a:pP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Mapping</a:t>
            </a:r>
            <a:r>
              <a:rPr kern="0" spc="-20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core</a:t>
            </a:r>
            <a:r>
              <a:rPr kern="0" spc="-113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AI</a:t>
            </a:r>
            <a:r>
              <a:rPr kern="0" spc="-2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ethics</a:t>
            </a:r>
            <a:r>
              <a:rPr kern="0" spc="-20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principles</a:t>
            </a:r>
            <a:r>
              <a:rPr kern="0" spc="-20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to</a:t>
            </a:r>
            <a:r>
              <a:rPr kern="0" spc="-20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kern="0" spc="-13" dirty="0">
                <a:solidFill>
                  <a:sysClr val="windowText" lastClr="000000"/>
                </a:solidFill>
                <a:latin typeface="Arial"/>
                <a:cs typeface="Arial"/>
              </a:rPr>
              <a:t>mitigate </a:t>
            </a: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ethical</a:t>
            </a:r>
            <a:r>
              <a:rPr kern="0" spc="-33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risk</a:t>
            </a:r>
            <a:r>
              <a:rPr kern="0" spc="-20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of</a:t>
            </a:r>
            <a:r>
              <a:rPr kern="0" spc="-20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predictive</a:t>
            </a:r>
            <a:r>
              <a:rPr kern="0" spc="-20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ML</a:t>
            </a:r>
            <a:r>
              <a:rPr kern="0" spc="-8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in</a:t>
            </a:r>
            <a:r>
              <a:rPr kern="0" spc="-13" dirty="0">
                <a:solidFill>
                  <a:sysClr val="windowText" lastClr="000000"/>
                </a:solidFill>
                <a:latin typeface="Arial"/>
                <a:cs typeface="Arial"/>
              </a:rPr>
              <a:t> national </a:t>
            </a: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surveillance</a:t>
            </a:r>
            <a:r>
              <a:rPr kern="0" spc="-13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data</a:t>
            </a:r>
            <a:r>
              <a:rPr kern="0" spc="-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and</a:t>
            </a:r>
            <a:r>
              <a:rPr kern="0" spc="-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community</a:t>
            </a:r>
            <a:r>
              <a:rPr kern="0" spc="-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kern="0" spc="-13" dirty="0">
                <a:solidFill>
                  <a:sysClr val="windowText" lastClr="000000"/>
                </a:solidFill>
                <a:latin typeface="Arial"/>
                <a:cs typeface="Arial"/>
              </a:rPr>
              <a:t>based </a:t>
            </a: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surveillance </a:t>
            </a:r>
            <a:r>
              <a:rPr kern="0" spc="-27" dirty="0">
                <a:solidFill>
                  <a:sysClr val="windowText" lastClr="000000"/>
                </a:solidFill>
                <a:latin typeface="Arial"/>
                <a:cs typeface="Arial"/>
              </a:rPr>
              <a:t>data</a:t>
            </a:r>
            <a:endParaRPr kern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626518" marR="511374" indent="-444489" defTabSz="1219170">
              <a:lnSpc>
                <a:spcPct val="80600"/>
              </a:lnSpc>
              <a:buFontTx/>
              <a:buChar char="●"/>
              <a:tabLst>
                <a:tab pos="625671" algn="l"/>
                <a:tab pos="626518" algn="l"/>
              </a:tabLst>
            </a:pP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Assessment</a:t>
            </a:r>
            <a:r>
              <a:rPr kern="0" spc="-4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of</a:t>
            </a:r>
            <a:r>
              <a:rPr kern="0" spc="-40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these</a:t>
            </a:r>
            <a:r>
              <a:rPr kern="0" spc="-40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ethics</a:t>
            </a:r>
            <a:r>
              <a:rPr kern="0" spc="-40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principles</a:t>
            </a:r>
            <a:r>
              <a:rPr kern="0" spc="-33" dirty="0">
                <a:solidFill>
                  <a:sysClr val="windowText" lastClr="000000"/>
                </a:solidFill>
                <a:latin typeface="Arial"/>
                <a:cs typeface="Arial"/>
              </a:rPr>
              <a:t> as </a:t>
            </a: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applied</a:t>
            </a:r>
            <a:r>
              <a:rPr kern="0" spc="-2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to</a:t>
            </a:r>
            <a:r>
              <a:rPr kern="0" spc="-33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these</a:t>
            </a:r>
            <a:r>
              <a:rPr kern="0" spc="-33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initial</a:t>
            </a:r>
            <a:r>
              <a:rPr kern="0" spc="-2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use</a:t>
            </a:r>
            <a:r>
              <a:rPr kern="0" spc="-20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kern="0" spc="-13" dirty="0">
                <a:solidFill>
                  <a:sysClr val="windowText" lastClr="000000"/>
                </a:solidFill>
                <a:latin typeface="Arial"/>
                <a:cs typeface="Arial"/>
              </a:rPr>
              <a:t>cases</a:t>
            </a:r>
            <a:endParaRPr kern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626518" marR="6773" indent="-444489" defTabSz="1219170">
              <a:lnSpc>
                <a:spcPct val="80600"/>
              </a:lnSpc>
              <a:buFontTx/>
              <a:buChar char="●"/>
              <a:tabLst>
                <a:tab pos="625671" algn="l"/>
                <a:tab pos="626518" algn="l"/>
              </a:tabLst>
            </a:pP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Develop</a:t>
            </a:r>
            <a:r>
              <a:rPr kern="0" spc="-2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sub-criteria</a:t>
            </a:r>
            <a:r>
              <a:rPr kern="0" spc="-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(guidelines;</a:t>
            </a:r>
            <a:r>
              <a:rPr kern="0" spc="-13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checklist)</a:t>
            </a:r>
            <a:r>
              <a:rPr kern="0" spc="-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kern="0" spc="-33" dirty="0">
                <a:solidFill>
                  <a:sysClr val="windowText" lastClr="000000"/>
                </a:solidFill>
                <a:latin typeface="Arial"/>
                <a:cs typeface="Arial"/>
              </a:rPr>
              <a:t>for </a:t>
            </a: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ethical</a:t>
            </a:r>
            <a:r>
              <a:rPr kern="0" spc="-53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framework</a:t>
            </a:r>
            <a:r>
              <a:rPr kern="0" spc="-4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kern="0" spc="-13" dirty="0">
                <a:solidFill>
                  <a:sysClr val="windowText" lastClr="000000"/>
                </a:solidFill>
                <a:latin typeface="Arial"/>
                <a:cs typeface="Arial"/>
              </a:rPr>
              <a:t>developed</a:t>
            </a:r>
            <a:endParaRPr kern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626518" indent="-609585" defTabSz="1219170">
              <a:lnSpc>
                <a:spcPts val="1953"/>
              </a:lnSpc>
              <a:spcBef>
                <a:spcPts val="1320"/>
              </a:spcBef>
              <a:buFontTx/>
              <a:buAutoNum type="alphaUcPeriod" startAt="2"/>
              <a:tabLst>
                <a:tab pos="625671" algn="l"/>
                <a:tab pos="626518" algn="l"/>
              </a:tabLst>
            </a:pPr>
            <a:r>
              <a:rPr kern="0" spc="-13" dirty="0">
                <a:solidFill>
                  <a:sysClr val="windowText" lastClr="000000"/>
                </a:solidFill>
                <a:latin typeface="Arial"/>
                <a:cs typeface="Arial"/>
              </a:rPr>
              <a:t>Application</a:t>
            </a:r>
            <a:endParaRPr kern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626518" lvl="1" indent="-444489" defTabSz="1219170">
              <a:lnSpc>
                <a:spcPts val="1740"/>
              </a:lnSpc>
              <a:buFontTx/>
              <a:buChar char="●"/>
              <a:tabLst>
                <a:tab pos="625671" algn="l"/>
                <a:tab pos="626518" algn="l"/>
              </a:tabLst>
            </a:pP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National</a:t>
            </a:r>
            <a:r>
              <a:rPr kern="0" spc="-2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surveillance</a:t>
            </a:r>
            <a:r>
              <a:rPr kern="0" spc="-20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kern="0" spc="-27" dirty="0">
                <a:solidFill>
                  <a:sysClr val="windowText" lastClr="000000"/>
                </a:solidFill>
                <a:latin typeface="Arial"/>
                <a:cs typeface="Arial"/>
              </a:rPr>
              <a:t>data</a:t>
            </a:r>
            <a:endParaRPr kern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626518" lvl="1" indent="-444489" defTabSz="1219170">
              <a:lnSpc>
                <a:spcPts val="1740"/>
              </a:lnSpc>
              <a:buFontTx/>
              <a:buChar char="●"/>
              <a:tabLst>
                <a:tab pos="625671" algn="l"/>
                <a:tab pos="626518" algn="l"/>
              </a:tabLst>
            </a:pP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Community</a:t>
            </a:r>
            <a:r>
              <a:rPr kern="0" spc="-2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based</a:t>
            </a:r>
            <a:r>
              <a:rPr kern="0" spc="-2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surveillance</a:t>
            </a:r>
            <a:r>
              <a:rPr kern="0" spc="-27" dirty="0">
                <a:solidFill>
                  <a:sysClr val="windowText" lastClr="000000"/>
                </a:solidFill>
                <a:latin typeface="Arial"/>
                <a:cs typeface="Arial"/>
              </a:rPr>
              <a:t> data</a:t>
            </a:r>
            <a:endParaRPr kern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626518" marR="855112" lvl="1" indent="-444489" defTabSz="1219170">
              <a:lnSpc>
                <a:spcPts val="1747"/>
              </a:lnSpc>
              <a:spcBef>
                <a:spcPts val="193"/>
              </a:spcBef>
              <a:buFontTx/>
              <a:buChar char="●"/>
              <a:tabLst>
                <a:tab pos="625671" algn="l"/>
                <a:tab pos="626518" algn="l"/>
              </a:tabLst>
            </a:pP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Analysis</a:t>
            </a:r>
            <a:r>
              <a:rPr kern="0" spc="-2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and</a:t>
            </a:r>
            <a:r>
              <a:rPr kern="0" spc="-20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recommendations</a:t>
            </a:r>
            <a:r>
              <a:rPr kern="0" spc="-20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kern="0" dirty="0">
                <a:solidFill>
                  <a:sysClr val="windowText" lastClr="000000"/>
                </a:solidFill>
                <a:latin typeface="Arial"/>
                <a:cs typeface="Arial"/>
              </a:rPr>
              <a:t>for</a:t>
            </a:r>
            <a:r>
              <a:rPr kern="0" spc="-120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kern="0" spc="-33" dirty="0">
                <a:solidFill>
                  <a:sysClr val="windowText" lastClr="000000"/>
                </a:solidFill>
                <a:latin typeface="Arial"/>
                <a:cs typeface="Arial"/>
              </a:rPr>
              <a:t>AI </a:t>
            </a:r>
            <a:r>
              <a:rPr kern="0" spc="-13" dirty="0">
                <a:solidFill>
                  <a:sysClr val="windowText" lastClr="000000"/>
                </a:solidFill>
                <a:latin typeface="Arial"/>
                <a:cs typeface="Arial"/>
              </a:rPr>
              <a:t>applications</a:t>
            </a:r>
            <a:endParaRPr kern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08967" y="992734"/>
            <a:ext cx="5837765" cy="337456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5097" y="4235605"/>
            <a:ext cx="927947" cy="327660"/>
          </a:xfrm>
          <a:custGeom>
            <a:avLst/>
            <a:gdLst/>
            <a:ahLst/>
            <a:cxnLst/>
            <a:rect l="l" t="t" r="r" b="b"/>
            <a:pathLst>
              <a:path w="695960" h="245745">
                <a:moveTo>
                  <a:pt x="0" y="0"/>
                </a:moveTo>
                <a:lnTo>
                  <a:pt x="695699" y="0"/>
                </a:lnTo>
                <a:lnTo>
                  <a:pt x="695699" y="245399"/>
                </a:lnTo>
                <a:lnTo>
                  <a:pt x="0" y="245399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A5A5A5"/>
            </a:solidFill>
          </a:ln>
        </p:spPr>
        <p:txBody>
          <a:bodyPr wrap="square" lIns="0" tIns="0" rIns="0" bIns="0" rtlCol="0"/>
          <a:lstStyle/>
          <a:p>
            <a:pPr defTabSz="1219170"/>
            <a:endParaRPr sz="2400" kern="0">
              <a:solidFill>
                <a:sysClr val="windowText" lastClr="0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3564" y="4252225"/>
            <a:ext cx="927947" cy="263320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248914" defTabSz="1219170">
              <a:spcBef>
                <a:spcPts val="133"/>
              </a:spcBef>
            </a:pPr>
            <a:r>
              <a:rPr sz="1600" kern="0" spc="-27" dirty="0">
                <a:solidFill>
                  <a:sysClr val="windowText" lastClr="000000"/>
                </a:solidFill>
                <a:latin typeface="Calibri"/>
                <a:cs typeface="Calibri"/>
              </a:rPr>
              <a:t>2020</a:t>
            </a:r>
            <a:endParaRPr sz="1600" kern="0">
              <a:solidFill>
                <a:sysClr val="windowText" lastClr="000000"/>
              </a:solidFill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45775" y="4235605"/>
            <a:ext cx="2948940" cy="327660"/>
          </a:xfrm>
          <a:custGeom>
            <a:avLst/>
            <a:gdLst/>
            <a:ahLst/>
            <a:cxnLst/>
            <a:rect l="l" t="t" r="r" b="b"/>
            <a:pathLst>
              <a:path w="2211704" h="245745">
                <a:moveTo>
                  <a:pt x="0" y="0"/>
                </a:moveTo>
                <a:lnTo>
                  <a:pt x="2211599" y="0"/>
                </a:lnTo>
                <a:lnTo>
                  <a:pt x="2211599" y="245399"/>
                </a:lnTo>
                <a:lnTo>
                  <a:pt x="0" y="245399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A5A5A5"/>
            </a:solidFill>
          </a:ln>
        </p:spPr>
        <p:txBody>
          <a:bodyPr wrap="square" lIns="0" tIns="0" rIns="0" bIns="0" rtlCol="0"/>
          <a:lstStyle/>
          <a:p>
            <a:pPr defTabSz="1219170"/>
            <a:endParaRPr sz="2400" kern="0">
              <a:solidFill>
                <a:sysClr val="windowText" lastClr="000000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37703" y="4252225"/>
            <a:ext cx="2948940" cy="263320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5240" algn="ctr" defTabSz="1219170">
              <a:spcBef>
                <a:spcPts val="133"/>
              </a:spcBef>
            </a:pPr>
            <a:r>
              <a:rPr sz="1600" kern="0" spc="-27" dirty="0">
                <a:solidFill>
                  <a:sysClr val="windowText" lastClr="000000"/>
                </a:solidFill>
                <a:latin typeface="Calibri"/>
                <a:cs typeface="Calibri"/>
              </a:rPr>
              <a:t>2021</a:t>
            </a:r>
            <a:endParaRPr sz="1600" kern="0">
              <a:solidFill>
                <a:sysClr val="windowText" lastClr="000000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77811" y="4235604"/>
            <a:ext cx="2948940" cy="279564"/>
          </a:xfrm>
          <a:prstGeom prst="rect">
            <a:avLst/>
          </a:prstGeom>
          <a:ln w="12699">
            <a:solidFill>
              <a:srgbClr val="A5A5A5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algn="ctr" defTabSz="1219170">
              <a:spcBef>
                <a:spcPts val="260"/>
              </a:spcBef>
            </a:pPr>
            <a:r>
              <a:rPr sz="1600" kern="0" spc="-27" dirty="0">
                <a:solidFill>
                  <a:sysClr val="windowText" lastClr="000000"/>
                </a:solidFill>
                <a:latin typeface="Calibri"/>
                <a:cs typeface="Calibri"/>
              </a:rPr>
              <a:t>2022</a:t>
            </a:r>
            <a:endParaRPr sz="1600" kern="0">
              <a:solidFill>
                <a:sysClr val="windowText" lastClr="000000"/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09143" y="3711534"/>
            <a:ext cx="2683933" cy="505460"/>
          </a:xfrm>
          <a:custGeom>
            <a:avLst/>
            <a:gdLst/>
            <a:ahLst/>
            <a:cxnLst/>
            <a:rect l="l" t="t" r="r" b="b"/>
            <a:pathLst>
              <a:path w="2012950" h="379094">
                <a:moveTo>
                  <a:pt x="0" y="378585"/>
                </a:moveTo>
                <a:lnTo>
                  <a:pt x="2441" y="306011"/>
                </a:lnTo>
                <a:lnTo>
                  <a:pt x="9101" y="246745"/>
                </a:lnTo>
                <a:lnTo>
                  <a:pt x="18978" y="206788"/>
                </a:lnTo>
                <a:lnTo>
                  <a:pt x="31073" y="192135"/>
                </a:lnTo>
                <a:lnTo>
                  <a:pt x="316776" y="192135"/>
                </a:lnTo>
                <a:lnTo>
                  <a:pt x="328871" y="177483"/>
                </a:lnTo>
                <a:lnTo>
                  <a:pt x="338748" y="137526"/>
                </a:lnTo>
                <a:lnTo>
                  <a:pt x="345408" y="78260"/>
                </a:lnTo>
                <a:lnTo>
                  <a:pt x="347849" y="5685"/>
                </a:lnTo>
                <a:lnTo>
                  <a:pt x="350291" y="78260"/>
                </a:lnTo>
                <a:lnTo>
                  <a:pt x="356951" y="137526"/>
                </a:lnTo>
                <a:lnTo>
                  <a:pt x="366828" y="177483"/>
                </a:lnTo>
                <a:lnTo>
                  <a:pt x="378923" y="192135"/>
                </a:lnTo>
                <a:lnTo>
                  <a:pt x="664626" y="192135"/>
                </a:lnTo>
                <a:lnTo>
                  <a:pt x="676721" y="206788"/>
                </a:lnTo>
                <a:lnTo>
                  <a:pt x="686598" y="246745"/>
                </a:lnTo>
                <a:lnTo>
                  <a:pt x="693258" y="306011"/>
                </a:lnTo>
                <a:lnTo>
                  <a:pt x="695699" y="378585"/>
                </a:lnTo>
              </a:path>
              <a:path w="2012950" h="379094">
                <a:moveTo>
                  <a:pt x="690791" y="372899"/>
                </a:moveTo>
                <a:lnTo>
                  <a:pt x="693233" y="300325"/>
                </a:lnTo>
                <a:lnTo>
                  <a:pt x="699893" y="241059"/>
                </a:lnTo>
                <a:lnTo>
                  <a:pt x="709770" y="201102"/>
                </a:lnTo>
                <a:lnTo>
                  <a:pt x="721865" y="186449"/>
                </a:lnTo>
                <a:lnTo>
                  <a:pt x="1320768" y="186449"/>
                </a:lnTo>
                <a:lnTo>
                  <a:pt x="1332863" y="171797"/>
                </a:lnTo>
                <a:lnTo>
                  <a:pt x="1342740" y="131840"/>
                </a:lnTo>
                <a:lnTo>
                  <a:pt x="1349400" y="72574"/>
                </a:lnTo>
                <a:lnTo>
                  <a:pt x="1351841" y="0"/>
                </a:lnTo>
                <a:lnTo>
                  <a:pt x="1354283" y="72574"/>
                </a:lnTo>
                <a:lnTo>
                  <a:pt x="1360943" y="131840"/>
                </a:lnTo>
                <a:lnTo>
                  <a:pt x="1370820" y="171797"/>
                </a:lnTo>
                <a:lnTo>
                  <a:pt x="1382915" y="186449"/>
                </a:lnTo>
                <a:lnTo>
                  <a:pt x="1981818" y="186449"/>
                </a:lnTo>
                <a:lnTo>
                  <a:pt x="1993913" y="201102"/>
                </a:lnTo>
                <a:lnTo>
                  <a:pt x="2003790" y="241059"/>
                </a:lnTo>
                <a:lnTo>
                  <a:pt x="2010450" y="300325"/>
                </a:lnTo>
                <a:lnTo>
                  <a:pt x="2012891" y="372899"/>
                </a:lnTo>
              </a:path>
            </a:pathLst>
          </a:custGeom>
          <a:ln w="9524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pPr defTabSz="1219170"/>
            <a:endParaRPr sz="2400" kern="0">
              <a:solidFill>
                <a:sysClr val="windowText" lastClr="000000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13425" y="3187440"/>
            <a:ext cx="918633" cy="386430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208275" marR="6773" indent="-192189" defTabSz="1219170">
              <a:spcBef>
                <a:spcPts val="133"/>
              </a:spcBef>
            </a:pPr>
            <a:r>
              <a:rPr sz="1200" b="1" kern="0" spc="-13" dirty="0">
                <a:solidFill>
                  <a:sysClr val="windowText" lastClr="000000"/>
                </a:solidFill>
                <a:latin typeface="Calibri"/>
                <a:cs typeface="Calibri"/>
              </a:rPr>
              <a:t>Requirements</a:t>
            </a:r>
            <a:r>
              <a:rPr sz="1200" b="1" kern="0" spc="667" dirty="0">
                <a:solidFill>
                  <a:sysClr val="windowText" lastClr="000000"/>
                </a:solidFill>
                <a:latin typeface="Calibri"/>
                <a:cs typeface="Calibri"/>
              </a:rPr>
              <a:t> </a:t>
            </a:r>
            <a:r>
              <a:rPr sz="1200" b="1" kern="0" spc="-13" dirty="0">
                <a:solidFill>
                  <a:sysClr val="windowText" lastClr="000000"/>
                </a:solidFill>
                <a:latin typeface="Calibri"/>
                <a:cs typeface="Calibri"/>
              </a:rPr>
              <a:t>Capture</a:t>
            </a:r>
            <a:endParaRPr sz="1200" kern="0">
              <a:solidFill>
                <a:sysClr val="windowText" lastClr="000000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36525" y="3095051"/>
            <a:ext cx="953347" cy="571096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933" marR="6773" algn="ctr" defTabSz="1219170">
              <a:spcBef>
                <a:spcPts val="133"/>
              </a:spcBef>
            </a:pPr>
            <a:r>
              <a:rPr sz="1200" b="1" kern="0" dirty="0">
                <a:solidFill>
                  <a:sysClr val="windowText" lastClr="000000"/>
                </a:solidFill>
                <a:latin typeface="Calibri"/>
                <a:cs typeface="Calibri"/>
              </a:rPr>
              <a:t>Design</a:t>
            </a:r>
            <a:r>
              <a:rPr sz="1200" b="1" kern="0" spc="-27" dirty="0">
                <a:solidFill>
                  <a:sysClr val="windowText" lastClr="000000"/>
                </a:solidFill>
                <a:latin typeface="Calibri"/>
                <a:cs typeface="Calibri"/>
              </a:rPr>
              <a:t> </a:t>
            </a:r>
            <a:r>
              <a:rPr sz="1200" b="1" kern="0" dirty="0">
                <a:solidFill>
                  <a:sysClr val="windowText" lastClr="000000"/>
                </a:solidFill>
                <a:latin typeface="Calibri"/>
                <a:cs typeface="Calibri"/>
              </a:rPr>
              <a:t>of</a:t>
            </a:r>
            <a:r>
              <a:rPr sz="1200" b="1" kern="0" spc="-27" dirty="0">
                <a:solidFill>
                  <a:sysClr val="windowText" lastClr="000000"/>
                </a:solidFill>
                <a:latin typeface="Calibri"/>
                <a:cs typeface="Calibri"/>
              </a:rPr>
              <a:t> Data</a:t>
            </a:r>
            <a:r>
              <a:rPr sz="1200" b="1" kern="0" spc="667" dirty="0">
                <a:solidFill>
                  <a:sysClr val="windowText" lastClr="000000"/>
                </a:solidFill>
                <a:latin typeface="Calibri"/>
                <a:cs typeface="Calibri"/>
              </a:rPr>
              <a:t> </a:t>
            </a:r>
            <a:r>
              <a:rPr sz="1200" b="1" kern="0" spc="-13" dirty="0">
                <a:solidFill>
                  <a:sysClr val="windowText" lastClr="000000"/>
                </a:solidFill>
                <a:latin typeface="Calibri"/>
                <a:cs typeface="Calibri"/>
              </a:rPr>
              <a:t>Collection</a:t>
            </a:r>
            <a:r>
              <a:rPr sz="1200" b="1" kern="0" spc="667" dirty="0">
                <a:solidFill>
                  <a:sysClr val="windowText" lastClr="000000"/>
                </a:solidFill>
                <a:latin typeface="Calibri"/>
                <a:cs typeface="Calibri"/>
              </a:rPr>
              <a:t> </a:t>
            </a:r>
            <a:r>
              <a:rPr sz="1200" b="1" kern="0" spc="-13" dirty="0">
                <a:solidFill>
                  <a:sysClr val="windowText" lastClr="000000"/>
                </a:solidFill>
                <a:latin typeface="Calibri"/>
                <a:cs typeface="Calibri"/>
              </a:rPr>
              <a:t>Infrastructure</a:t>
            </a:r>
            <a:endParaRPr sz="1200" kern="0">
              <a:solidFill>
                <a:sysClr val="windowText" lastClr="000000"/>
              </a:solidFill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126500" y="3678125"/>
            <a:ext cx="6372013" cy="564727"/>
          </a:xfrm>
          <a:custGeom>
            <a:avLst/>
            <a:gdLst/>
            <a:ahLst/>
            <a:cxnLst/>
            <a:rect l="l" t="t" r="r" b="b"/>
            <a:pathLst>
              <a:path w="4779009" h="423544">
                <a:moveTo>
                  <a:pt x="0" y="408106"/>
                </a:moveTo>
                <a:lnTo>
                  <a:pt x="2441" y="335532"/>
                </a:lnTo>
                <a:lnTo>
                  <a:pt x="9101" y="276266"/>
                </a:lnTo>
                <a:lnTo>
                  <a:pt x="18978" y="236309"/>
                </a:lnTo>
                <a:lnTo>
                  <a:pt x="31073" y="221656"/>
                </a:lnTo>
                <a:lnTo>
                  <a:pt x="1043826" y="221656"/>
                </a:lnTo>
                <a:lnTo>
                  <a:pt x="1055921" y="207004"/>
                </a:lnTo>
                <a:lnTo>
                  <a:pt x="1065798" y="167047"/>
                </a:lnTo>
                <a:lnTo>
                  <a:pt x="1072458" y="107781"/>
                </a:lnTo>
                <a:lnTo>
                  <a:pt x="1074899" y="35206"/>
                </a:lnTo>
                <a:lnTo>
                  <a:pt x="1077341" y="107781"/>
                </a:lnTo>
                <a:lnTo>
                  <a:pt x="1084001" y="167047"/>
                </a:lnTo>
                <a:lnTo>
                  <a:pt x="1093878" y="207004"/>
                </a:lnTo>
                <a:lnTo>
                  <a:pt x="1105973" y="221656"/>
                </a:lnTo>
                <a:lnTo>
                  <a:pt x="2118726" y="221656"/>
                </a:lnTo>
                <a:lnTo>
                  <a:pt x="2130821" y="236309"/>
                </a:lnTo>
                <a:lnTo>
                  <a:pt x="2140698" y="276266"/>
                </a:lnTo>
                <a:lnTo>
                  <a:pt x="2147358" y="335532"/>
                </a:lnTo>
                <a:lnTo>
                  <a:pt x="2149799" y="408106"/>
                </a:lnTo>
              </a:path>
              <a:path w="4779009" h="423544">
                <a:moveTo>
                  <a:pt x="2149810" y="422999"/>
                </a:moveTo>
                <a:lnTo>
                  <a:pt x="2151607" y="356149"/>
                </a:lnTo>
                <a:lnTo>
                  <a:pt x="2156611" y="298090"/>
                </a:lnTo>
                <a:lnTo>
                  <a:pt x="2164242" y="252307"/>
                </a:lnTo>
                <a:lnTo>
                  <a:pt x="2185059" y="211499"/>
                </a:lnTo>
                <a:lnTo>
                  <a:pt x="3453193" y="211499"/>
                </a:lnTo>
                <a:lnTo>
                  <a:pt x="3464334" y="200717"/>
                </a:lnTo>
                <a:lnTo>
                  <a:pt x="3474011" y="170692"/>
                </a:lnTo>
                <a:lnTo>
                  <a:pt x="3481641" y="124909"/>
                </a:lnTo>
                <a:lnTo>
                  <a:pt x="3486645" y="66850"/>
                </a:lnTo>
                <a:lnTo>
                  <a:pt x="3488442" y="0"/>
                </a:lnTo>
                <a:lnTo>
                  <a:pt x="3490239" y="66850"/>
                </a:lnTo>
                <a:lnTo>
                  <a:pt x="3495243" y="124909"/>
                </a:lnTo>
                <a:lnTo>
                  <a:pt x="3502873" y="170692"/>
                </a:lnTo>
                <a:lnTo>
                  <a:pt x="3523690" y="211499"/>
                </a:lnTo>
                <a:lnTo>
                  <a:pt x="4743762" y="211499"/>
                </a:lnTo>
                <a:lnTo>
                  <a:pt x="4754903" y="222282"/>
                </a:lnTo>
                <a:lnTo>
                  <a:pt x="4764579" y="252307"/>
                </a:lnTo>
                <a:lnTo>
                  <a:pt x="4772210" y="298090"/>
                </a:lnTo>
                <a:lnTo>
                  <a:pt x="4777214" y="356149"/>
                </a:lnTo>
                <a:lnTo>
                  <a:pt x="4779010" y="422999"/>
                </a:lnTo>
              </a:path>
            </a:pathLst>
          </a:custGeom>
          <a:ln w="9524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pPr defTabSz="1219170"/>
            <a:endParaRPr sz="2400" kern="0">
              <a:solidFill>
                <a:sysClr val="windowText" lastClr="000000"/>
              </a:solidFill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90814" y="3264683"/>
            <a:ext cx="1064260" cy="386430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66885" marR="6773" indent="-50799" defTabSz="1219170">
              <a:spcBef>
                <a:spcPts val="133"/>
              </a:spcBef>
            </a:pPr>
            <a:r>
              <a:rPr sz="1200" b="1" kern="0" dirty="0">
                <a:solidFill>
                  <a:sysClr val="windowText" lastClr="000000"/>
                </a:solidFill>
                <a:latin typeface="Calibri"/>
                <a:cs typeface="Calibri"/>
              </a:rPr>
              <a:t>Sensor</a:t>
            </a:r>
            <a:r>
              <a:rPr sz="1200" b="1" kern="0" spc="-33" dirty="0">
                <a:solidFill>
                  <a:sysClr val="windowText" lastClr="000000"/>
                </a:solidFill>
                <a:latin typeface="Calibri"/>
                <a:cs typeface="Calibri"/>
              </a:rPr>
              <a:t> </a:t>
            </a:r>
            <a:r>
              <a:rPr sz="1200" b="1" kern="0" dirty="0">
                <a:solidFill>
                  <a:sysClr val="windowText" lastClr="000000"/>
                </a:solidFill>
                <a:latin typeface="Calibri"/>
                <a:cs typeface="Calibri"/>
              </a:rPr>
              <a:t>and</a:t>
            </a:r>
            <a:r>
              <a:rPr sz="1200" b="1" kern="0" spc="-27" dirty="0">
                <a:solidFill>
                  <a:sysClr val="windowText" lastClr="000000"/>
                </a:solidFill>
                <a:latin typeface="Calibri"/>
                <a:cs typeface="Calibri"/>
              </a:rPr>
              <a:t> Data</a:t>
            </a:r>
            <a:r>
              <a:rPr sz="1200" b="1" kern="0" spc="667" dirty="0">
                <a:solidFill>
                  <a:sysClr val="windowText" lastClr="000000"/>
                </a:solidFill>
                <a:latin typeface="Calibri"/>
                <a:cs typeface="Calibri"/>
              </a:rPr>
              <a:t> </a:t>
            </a:r>
            <a:r>
              <a:rPr sz="1200" b="1" kern="0" spc="-13" dirty="0">
                <a:solidFill>
                  <a:sysClr val="windowText" lastClr="000000"/>
                </a:solidFill>
                <a:latin typeface="Calibri"/>
                <a:cs typeface="Calibri"/>
              </a:rPr>
              <a:t>storage</a:t>
            </a:r>
            <a:r>
              <a:rPr sz="1200" b="1" kern="0" dirty="0">
                <a:solidFill>
                  <a:sysClr val="windowText" lastClr="000000"/>
                </a:solidFill>
                <a:latin typeface="Calibri"/>
                <a:cs typeface="Calibri"/>
              </a:rPr>
              <a:t> </a:t>
            </a:r>
            <a:r>
              <a:rPr sz="1200" b="1" kern="0" spc="-13" dirty="0">
                <a:solidFill>
                  <a:sysClr val="windowText" lastClr="000000"/>
                </a:solidFill>
                <a:latin typeface="Calibri"/>
                <a:cs typeface="Calibri"/>
              </a:rPr>
              <a:t>testing</a:t>
            </a:r>
            <a:endParaRPr sz="1200" kern="0">
              <a:solidFill>
                <a:sysClr val="windowText" lastClr="000000"/>
              </a:solidFill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512967" y="673664"/>
            <a:ext cx="2942167" cy="533416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6933">
              <a:spcBef>
                <a:spcPts val="160"/>
              </a:spcBef>
            </a:pPr>
            <a:r>
              <a:rPr dirty="0"/>
              <a:t>Project</a:t>
            </a:r>
            <a:r>
              <a:rPr spc="-60" dirty="0"/>
              <a:t> </a:t>
            </a:r>
            <a:r>
              <a:rPr spc="-13" dirty="0"/>
              <a:t>timeline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8296732" y="3028703"/>
            <a:ext cx="954193" cy="571096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933" marR="6773" algn="ctr" defTabSz="1219170">
              <a:spcBef>
                <a:spcPts val="133"/>
              </a:spcBef>
            </a:pPr>
            <a:r>
              <a:rPr sz="1200" b="1" kern="0" spc="-13" dirty="0">
                <a:solidFill>
                  <a:sysClr val="windowText" lastClr="000000"/>
                </a:solidFill>
                <a:latin typeface="Calibri"/>
                <a:cs typeface="Calibri"/>
              </a:rPr>
              <a:t>In-</a:t>
            </a:r>
            <a:r>
              <a:rPr sz="1200" b="1" kern="0" spc="-27" dirty="0">
                <a:solidFill>
                  <a:sysClr val="windowText" lastClr="000000"/>
                </a:solidFill>
                <a:latin typeface="Calibri"/>
                <a:cs typeface="Calibri"/>
              </a:rPr>
              <a:t>situ</a:t>
            </a:r>
            <a:r>
              <a:rPr sz="1200" b="1" kern="0" spc="667" dirty="0">
                <a:solidFill>
                  <a:sysClr val="windowText" lastClr="000000"/>
                </a:solidFill>
                <a:latin typeface="Calibri"/>
                <a:cs typeface="Calibri"/>
              </a:rPr>
              <a:t> </a:t>
            </a:r>
            <a:r>
              <a:rPr sz="1200" b="1" kern="0" spc="-13" dirty="0">
                <a:solidFill>
                  <a:sysClr val="windowText" lastClr="000000"/>
                </a:solidFill>
                <a:latin typeface="Calibri"/>
                <a:cs typeface="Calibri"/>
              </a:rPr>
              <a:t>Deployment</a:t>
            </a:r>
            <a:r>
              <a:rPr sz="1200" b="1" kern="0" spc="60" dirty="0">
                <a:solidFill>
                  <a:sysClr val="windowText" lastClr="000000"/>
                </a:solidFill>
                <a:latin typeface="Calibri"/>
                <a:cs typeface="Calibri"/>
              </a:rPr>
              <a:t> </a:t>
            </a:r>
            <a:r>
              <a:rPr sz="1200" b="1" kern="0" spc="-67" dirty="0">
                <a:solidFill>
                  <a:sysClr val="windowText" lastClr="000000"/>
                </a:solidFill>
                <a:latin typeface="Calibri"/>
                <a:cs typeface="Calibri"/>
              </a:rPr>
              <a:t>&amp;</a:t>
            </a:r>
            <a:r>
              <a:rPr sz="1200" b="1" kern="0" spc="667" dirty="0">
                <a:solidFill>
                  <a:sysClr val="windowText" lastClr="000000"/>
                </a:solidFill>
                <a:latin typeface="Calibri"/>
                <a:cs typeface="Calibri"/>
              </a:rPr>
              <a:t> </a:t>
            </a:r>
            <a:r>
              <a:rPr sz="1200" b="1" kern="0" spc="-13" dirty="0">
                <a:solidFill>
                  <a:sysClr val="windowText" lastClr="000000"/>
                </a:solidFill>
                <a:latin typeface="Calibri"/>
                <a:cs typeface="Calibri"/>
              </a:rPr>
              <a:t>Validation</a:t>
            </a:r>
            <a:endParaRPr sz="1200" kern="0">
              <a:solidFill>
                <a:sysClr val="windowText" lastClr="000000"/>
              </a:solidFill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809863" y="4235604"/>
            <a:ext cx="2948940" cy="279564"/>
          </a:xfrm>
          <a:prstGeom prst="rect">
            <a:avLst/>
          </a:prstGeom>
          <a:ln w="12699">
            <a:solidFill>
              <a:srgbClr val="A5A5A5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algn="ctr" defTabSz="1219170">
              <a:spcBef>
                <a:spcPts val="260"/>
              </a:spcBef>
            </a:pPr>
            <a:r>
              <a:rPr sz="1600" kern="0" spc="-27" dirty="0">
                <a:solidFill>
                  <a:sysClr val="windowText" lastClr="000000"/>
                </a:solidFill>
                <a:latin typeface="Calibri"/>
                <a:cs typeface="Calibri"/>
              </a:rPr>
              <a:t>2023</a:t>
            </a:r>
            <a:endParaRPr sz="1600" kern="0">
              <a:solidFill>
                <a:sysClr val="windowText" lastClr="000000"/>
              </a:solidFill>
              <a:latin typeface="Calibri"/>
              <a:cs typeface="Calibr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6027001" y="6061468"/>
            <a:ext cx="450427" cy="389467"/>
            <a:chOff x="4520251" y="4546101"/>
            <a:chExt cx="337820" cy="292100"/>
          </a:xfrm>
        </p:grpSpPr>
        <p:sp>
          <p:nvSpPr>
            <p:cNvPr id="16" name="object 16"/>
            <p:cNvSpPr/>
            <p:nvPr/>
          </p:nvSpPr>
          <p:spPr>
            <a:xfrm>
              <a:off x="4525013" y="4550864"/>
              <a:ext cx="328295" cy="282575"/>
            </a:xfrm>
            <a:custGeom>
              <a:avLst/>
              <a:gdLst/>
              <a:ahLst/>
              <a:cxnLst/>
              <a:rect l="l" t="t" r="r" b="b"/>
              <a:pathLst>
                <a:path w="328295" h="282575">
                  <a:moveTo>
                    <a:pt x="164134" y="282132"/>
                  </a:moveTo>
                  <a:lnTo>
                    <a:pt x="0" y="141066"/>
                  </a:lnTo>
                  <a:lnTo>
                    <a:pt x="164134" y="0"/>
                  </a:lnTo>
                  <a:lnTo>
                    <a:pt x="328268" y="141066"/>
                  </a:lnTo>
                  <a:lnTo>
                    <a:pt x="164134" y="282132"/>
                  </a:lnTo>
                  <a:close/>
                </a:path>
              </a:pathLst>
            </a:custGeom>
            <a:solidFill>
              <a:srgbClr val="E06666"/>
            </a:solidFill>
          </p:spPr>
          <p:txBody>
            <a:bodyPr wrap="square" lIns="0" tIns="0" rIns="0" bIns="0" rtlCol="0"/>
            <a:lstStyle/>
            <a:p>
              <a:pPr defTabSz="1219170"/>
              <a:endParaRPr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>
              <a:off x="4525013" y="4550864"/>
              <a:ext cx="328295" cy="282575"/>
            </a:xfrm>
            <a:custGeom>
              <a:avLst/>
              <a:gdLst/>
              <a:ahLst/>
              <a:cxnLst/>
              <a:rect l="l" t="t" r="r" b="b"/>
              <a:pathLst>
                <a:path w="328295" h="282575">
                  <a:moveTo>
                    <a:pt x="0" y="141066"/>
                  </a:moveTo>
                  <a:lnTo>
                    <a:pt x="164134" y="0"/>
                  </a:lnTo>
                  <a:lnTo>
                    <a:pt x="328268" y="141066"/>
                  </a:lnTo>
                  <a:lnTo>
                    <a:pt x="164134" y="282132"/>
                  </a:lnTo>
                  <a:lnTo>
                    <a:pt x="0" y="141066"/>
                  </a:lnTo>
                  <a:close/>
                </a:path>
              </a:pathLst>
            </a:custGeom>
            <a:ln w="9524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>
              <a:pPr defTabSz="1219170"/>
              <a:endParaRPr sz="2400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4347671" y="6009839"/>
            <a:ext cx="1601047" cy="392007"/>
            <a:chOff x="3260753" y="4507379"/>
            <a:chExt cx="1200785" cy="294005"/>
          </a:xfrm>
        </p:grpSpPr>
        <p:sp>
          <p:nvSpPr>
            <p:cNvPr id="19" name="object 19"/>
            <p:cNvSpPr/>
            <p:nvPr/>
          </p:nvSpPr>
          <p:spPr>
            <a:xfrm>
              <a:off x="3265516" y="4512142"/>
              <a:ext cx="1191260" cy="284480"/>
            </a:xfrm>
            <a:custGeom>
              <a:avLst/>
              <a:gdLst/>
              <a:ahLst/>
              <a:cxnLst/>
              <a:rect l="l" t="t" r="r" b="b"/>
              <a:pathLst>
                <a:path w="1191260" h="284479">
                  <a:moveTo>
                    <a:pt x="1190999" y="284136"/>
                  </a:moveTo>
                  <a:lnTo>
                    <a:pt x="0" y="284136"/>
                  </a:lnTo>
                  <a:lnTo>
                    <a:pt x="0" y="38736"/>
                  </a:lnTo>
                  <a:lnTo>
                    <a:pt x="694749" y="38736"/>
                  </a:lnTo>
                  <a:lnTo>
                    <a:pt x="872109" y="0"/>
                  </a:lnTo>
                  <a:lnTo>
                    <a:pt x="992499" y="38736"/>
                  </a:lnTo>
                  <a:lnTo>
                    <a:pt x="1190999" y="38736"/>
                  </a:lnTo>
                  <a:lnTo>
                    <a:pt x="1190999" y="284136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>
              <a:pPr defTabSz="1219170"/>
              <a:endParaRPr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object 20"/>
            <p:cNvSpPr/>
            <p:nvPr/>
          </p:nvSpPr>
          <p:spPr>
            <a:xfrm>
              <a:off x="3265516" y="4512142"/>
              <a:ext cx="1191260" cy="284480"/>
            </a:xfrm>
            <a:custGeom>
              <a:avLst/>
              <a:gdLst/>
              <a:ahLst/>
              <a:cxnLst/>
              <a:rect l="l" t="t" r="r" b="b"/>
              <a:pathLst>
                <a:path w="1191260" h="284479">
                  <a:moveTo>
                    <a:pt x="0" y="38736"/>
                  </a:moveTo>
                  <a:lnTo>
                    <a:pt x="694749" y="38736"/>
                  </a:lnTo>
                  <a:lnTo>
                    <a:pt x="872109" y="0"/>
                  </a:lnTo>
                  <a:lnTo>
                    <a:pt x="992499" y="38736"/>
                  </a:lnTo>
                  <a:lnTo>
                    <a:pt x="1190999" y="38736"/>
                  </a:lnTo>
                  <a:lnTo>
                    <a:pt x="1190999" y="79636"/>
                  </a:lnTo>
                  <a:lnTo>
                    <a:pt x="1190999" y="140986"/>
                  </a:lnTo>
                  <a:lnTo>
                    <a:pt x="1190999" y="284136"/>
                  </a:lnTo>
                  <a:lnTo>
                    <a:pt x="992499" y="284136"/>
                  </a:lnTo>
                  <a:lnTo>
                    <a:pt x="694749" y="284136"/>
                  </a:lnTo>
                  <a:lnTo>
                    <a:pt x="0" y="284136"/>
                  </a:lnTo>
                  <a:lnTo>
                    <a:pt x="0" y="140986"/>
                  </a:lnTo>
                  <a:lnTo>
                    <a:pt x="0" y="79636"/>
                  </a:lnTo>
                  <a:lnTo>
                    <a:pt x="0" y="38736"/>
                  </a:lnTo>
                  <a:close/>
                </a:path>
              </a:pathLst>
            </a:custGeom>
            <a:ln w="9524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>
              <a:pPr defTabSz="1219170"/>
              <a:endParaRPr sz="240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4451389" y="5244501"/>
            <a:ext cx="1677247" cy="1073863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592652" marR="6773" indent="847" algn="ctr" defTabSz="1219170">
              <a:spcBef>
                <a:spcPts val="133"/>
              </a:spcBef>
            </a:pPr>
            <a:r>
              <a:rPr sz="1200" b="1" kern="0" dirty="0">
                <a:solidFill>
                  <a:sysClr val="windowText" lastClr="000000"/>
                </a:solidFill>
                <a:latin typeface="Calibri"/>
                <a:cs typeface="Calibri"/>
              </a:rPr>
              <a:t>AI</a:t>
            </a:r>
            <a:r>
              <a:rPr sz="1200" b="1" kern="0" spc="-13" dirty="0">
                <a:solidFill>
                  <a:sysClr val="windowText" lastClr="000000"/>
                </a:solidFill>
                <a:latin typeface="Calibri"/>
                <a:cs typeface="Calibri"/>
              </a:rPr>
              <a:t> system</a:t>
            </a:r>
            <a:r>
              <a:rPr sz="1200" b="1" kern="0" spc="667" dirty="0">
                <a:solidFill>
                  <a:sysClr val="windowText" lastClr="000000"/>
                </a:solidFill>
                <a:latin typeface="Calibri"/>
                <a:cs typeface="Calibri"/>
              </a:rPr>
              <a:t> </a:t>
            </a:r>
            <a:r>
              <a:rPr sz="1200" b="1" kern="0" spc="-13" dirty="0">
                <a:solidFill>
                  <a:sysClr val="windowText" lastClr="000000"/>
                </a:solidFill>
                <a:latin typeface="Calibri"/>
                <a:cs typeface="Calibri"/>
              </a:rPr>
              <a:t>specification</a:t>
            </a:r>
            <a:r>
              <a:rPr sz="1200" b="1" kern="0" spc="73" dirty="0">
                <a:solidFill>
                  <a:sysClr val="windowText" lastClr="000000"/>
                </a:solidFill>
                <a:latin typeface="Calibri"/>
                <a:cs typeface="Calibri"/>
              </a:rPr>
              <a:t> </a:t>
            </a:r>
            <a:r>
              <a:rPr sz="1200" b="1" kern="0" spc="-33" dirty="0">
                <a:solidFill>
                  <a:sysClr val="windowText" lastClr="000000"/>
                </a:solidFill>
                <a:latin typeface="Calibri"/>
                <a:cs typeface="Calibri"/>
              </a:rPr>
              <a:t>and</a:t>
            </a:r>
            <a:r>
              <a:rPr sz="1200" b="1" kern="0" spc="667" dirty="0">
                <a:solidFill>
                  <a:sysClr val="windowText" lastClr="000000"/>
                </a:solidFill>
                <a:latin typeface="Calibri"/>
                <a:cs typeface="Calibri"/>
              </a:rPr>
              <a:t> </a:t>
            </a:r>
            <a:r>
              <a:rPr sz="1200" b="1" kern="0" spc="-13" dirty="0">
                <a:solidFill>
                  <a:sysClr val="windowText" lastClr="000000"/>
                </a:solidFill>
                <a:latin typeface="Calibri"/>
                <a:cs typeface="Calibri"/>
              </a:rPr>
              <a:t>development</a:t>
            </a:r>
            <a:endParaRPr sz="1200" kern="0">
              <a:solidFill>
                <a:sysClr val="windowText" lastClr="000000"/>
              </a:solidFill>
              <a:latin typeface="Calibri"/>
              <a:cs typeface="Calibri"/>
            </a:endParaRPr>
          </a:p>
          <a:p>
            <a:pPr defTabSz="1219170"/>
            <a:endParaRPr sz="1200" kern="0">
              <a:solidFill>
                <a:sysClr val="windowText" lastClr="000000"/>
              </a:solidFill>
              <a:latin typeface="Calibri"/>
              <a:cs typeface="Calibri"/>
            </a:endParaRPr>
          </a:p>
          <a:p>
            <a:pPr defTabSz="1219170">
              <a:spcBef>
                <a:spcPts val="27"/>
              </a:spcBef>
            </a:pPr>
            <a:endParaRPr sz="867" kern="0">
              <a:solidFill>
                <a:sysClr val="windowText" lastClr="000000"/>
              </a:solidFill>
              <a:latin typeface="Calibri"/>
              <a:cs typeface="Calibri"/>
            </a:endParaRPr>
          </a:p>
          <a:p>
            <a:pPr marL="16933" defTabSz="1219170"/>
            <a:r>
              <a:rPr sz="1200" b="1" kern="0" dirty="0">
                <a:solidFill>
                  <a:sysClr val="windowText" lastClr="000000"/>
                </a:solidFill>
                <a:latin typeface="Arial"/>
                <a:cs typeface="Arial"/>
              </a:rPr>
              <a:t>Meeting</a:t>
            </a:r>
            <a:r>
              <a:rPr sz="1200" b="1" kern="0" spc="-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200" b="1" kern="0" spc="-67" dirty="0">
                <a:solidFill>
                  <a:sysClr val="windowText" lastClr="000000"/>
                </a:solidFill>
                <a:latin typeface="Arial"/>
                <a:cs typeface="Arial"/>
              </a:rPr>
              <a:t>O</a:t>
            </a:r>
            <a:endParaRPr sz="1200" kern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1525816" y="1350649"/>
            <a:ext cx="4699000" cy="1823720"/>
            <a:chOff x="1144362" y="1012987"/>
            <a:chExt cx="3524250" cy="1367790"/>
          </a:xfrm>
        </p:grpSpPr>
        <p:sp>
          <p:nvSpPr>
            <p:cNvPr id="23" name="object 23"/>
            <p:cNvSpPr/>
            <p:nvPr/>
          </p:nvSpPr>
          <p:spPr>
            <a:xfrm>
              <a:off x="1149125" y="1017749"/>
              <a:ext cx="3514725" cy="1358265"/>
            </a:xfrm>
            <a:custGeom>
              <a:avLst/>
              <a:gdLst/>
              <a:ahLst/>
              <a:cxnLst/>
              <a:rect l="l" t="t" r="r" b="b"/>
              <a:pathLst>
                <a:path w="3514725" h="1358264">
                  <a:moveTo>
                    <a:pt x="2968620" y="1358050"/>
                  </a:moveTo>
                  <a:lnTo>
                    <a:pt x="2049949" y="1030199"/>
                  </a:lnTo>
                  <a:lnTo>
                    <a:pt x="0" y="1030199"/>
                  </a:lnTo>
                  <a:lnTo>
                    <a:pt x="0" y="0"/>
                  </a:lnTo>
                  <a:lnTo>
                    <a:pt x="3514199" y="0"/>
                  </a:lnTo>
                  <a:lnTo>
                    <a:pt x="3514199" y="1030199"/>
                  </a:lnTo>
                  <a:lnTo>
                    <a:pt x="2928499" y="1030199"/>
                  </a:lnTo>
                  <a:lnTo>
                    <a:pt x="2968620" y="1358050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>
              <a:pPr defTabSz="1219170"/>
              <a:endParaRPr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4" name="object 24"/>
            <p:cNvSpPr/>
            <p:nvPr/>
          </p:nvSpPr>
          <p:spPr>
            <a:xfrm>
              <a:off x="1149125" y="1017749"/>
              <a:ext cx="3514725" cy="1358265"/>
            </a:xfrm>
            <a:custGeom>
              <a:avLst/>
              <a:gdLst/>
              <a:ahLst/>
              <a:cxnLst/>
              <a:rect l="l" t="t" r="r" b="b"/>
              <a:pathLst>
                <a:path w="3514725" h="1358264">
                  <a:moveTo>
                    <a:pt x="0" y="0"/>
                  </a:moveTo>
                  <a:lnTo>
                    <a:pt x="2049949" y="0"/>
                  </a:lnTo>
                  <a:lnTo>
                    <a:pt x="2928499" y="0"/>
                  </a:lnTo>
                  <a:lnTo>
                    <a:pt x="3514199" y="0"/>
                  </a:lnTo>
                  <a:lnTo>
                    <a:pt x="3514199" y="600949"/>
                  </a:lnTo>
                  <a:lnTo>
                    <a:pt x="3514199" y="858499"/>
                  </a:lnTo>
                  <a:lnTo>
                    <a:pt x="3514199" y="1030199"/>
                  </a:lnTo>
                  <a:lnTo>
                    <a:pt x="2928499" y="1030199"/>
                  </a:lnTo>
                  <a:lnTo>
                    <a:pt x="2968620" y="1358050"/>
                  </a:lnTo>
                  <a:lnTo>
                    <a:pt x="2049949" y="1030199"/>
                  </a:lnTo>
                  <a:lnTo>
                    <a:pt x="0" y="1030199"/>
                  </a:lnTo>
                  <a:lnTo>
                    <a:pt x="0" y="858499"/>
                  </a:lnTo>
                  <a:lnTo>
                    <a:pt x="0" y="600949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>
              <a:pPr defTabSz="1219170"/>
              <a:endParaRPr sz="240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1883583" y="1837891"/>
            <a:ext cx="4135967" cy="386430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371677" marR="6773" indent="-355591" defTabSz="1219170">
              <a:spcBef>
                <a:spcPts val="133"/>
              </a:spcBef>
              <a:tabLst>
                <a:tab pos="371677" algn="l"/>
              </a:tabLst>
            </a:pPr>
            <a:r>
              <a:rPr sz="1200" b="1" kern="0" spc="-67" dirty="0">
                <a:solidFill>
                  <a:sysClr val="windowText" lastClr="000000"/>
                </a:solidFill>
                <a:latin typeface="Arial"/>
                <a:cs typeface="Arial"/>
              </a:rPr>
              <a:t>-</a:t>
            </a:r>
            <a:r>
              <a:rPr sz="1200" b="1" kern="0" dirty="0">
                <a:solidFill>
                  <a:sysClr val="windowText" lastClr="000000"/>
                </a:solidFill>
                <a:latin typeface="Arial"/>
                <a:cs typeface="Arial"/>
              </a:rPr>
              <a:t>	Ireland</a:t>
            </a:r>
            <a:r>
              <a:rPr sz="1200" b="1" kern="0" spc="-4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200" b="1" kern="0" dirty="0">
                <a:solidFill>
                  <a:sysClr val="windowText" lastClr="000000"/>
                </a:solidFill>
                <a:latin typeface="Arial"/>
                <a:cs typeface="Arial"/>
              </a:rPr>
              <a:t>based</a:t>
            </a:r>
            <a:r>
              <a:rPr sz="1200" b="1" kern="0" spc="-2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200" b="1" kern="0" dirty="0">
                <a:solidFill>
                  <a:sysClr val="windowText" lastClr="000000"/>
                </a:solidFill>
                <a:latin typeface="Arial"/>
                <a:cs typeface="Arial"/>
              </a:rPr>
              <a:t>sensor</a:t>
            </a:r>
            <a:r>
              <a:rPr sz="1200" b="1" kern="0" spc="-2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200" b="1" kern="0" dirty="0">
                <a:solidFill>
                  <a:sysClr val="windowText" lastClr="000000"/>
                </a:solidFill>
                <a:latin typeface="Arial"/>
                <a:cs typeface="Arial"/>
              </a:rPr>
              <a:t>testing</a:t>
            </a:r>
            <a:r>
              <a:rPr sz="1200" b="1" kern="0" spc="-2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200" b="1" kern="0" dirty="0">
                <a:solidFill>
                  <a:sysClr val="windowText" lastClr="000000"/>
                </a:solidFill>
                <a:latin typeface="Arial"/>
                <a:cs typeface="Arial"/>
              </a:rPr>
              <a:t>and</a:t>
            </a:r>
            <a:r>
              <a:rPr sz="1200" b="1" kern="0" spc="-2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200" b="1" kern="0" dirty="0">
                <a:solidFill>
                  <a:sysClr val="windowText" lastClr="000000"/>
                </a:solidFill>
                <a:latin typeface="Arial"/>
                <a:cs typeface="Arial"/>
              </a:rPr>
              <a:t>real</a:t>
            </a:r>
            <a:r>
              <a:rPr sz="1200" b="1" kern="0" spc="-2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200" b="1" kern="0" dirty="0">
                <a:solidFill>
                  <a:sysClr val="windowText" lastClr="000000"/>
                </a:solidFill>
                <a:latin typeface="Arial"/>
                <a:cs typeface="Arial"/>
              </a:rPr>
              <a:t>use</a:t>
            </a:r>
            <a:r>
              <a:rPr sz="1200" b="1" kern="0" spc="-2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200" b="1" kern="0" spc="-13" dirty="0">
                <a:solidFill>
                  <a:sysClr val="windowText" lastClr="000000"/>
                </a:solidFill>
                <a:latin typeface="Arial"/>
                <a:cs typeface="Arial"/>
              </a:rPr>
              <a:t>collection </a:t>
            </a:r>
            <a:r>
              <a:rPr sz="1200" b="1" kern="0" dirty="0">
                <a:solidFill>
                  <a:sysClr val="windowText" lastClr="000000"/>
                </a:solidFill>
                <a:latin typeface="Arial"/>
                <a:cs typeface="Arial"/>
              </a:rPr>
              <a:t>is</a:t>
            </a:r>
            <a:r>
              <a:rPr sz="1200" b="1" kern="0" spc="-27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1200" b="1" kern="0" spc="-13" dirty="0">
                <a:solidFill>
                  <a:sysClr val="windowText" lastClr="000000"/>
                </a:solidFill>
                <a:latin typeface="Arial"/>
                <a:cs typeface="Arial"/>
              </a:rPr>
              <a:t>ongoing</a:t>
            </a:r>
            <a:endParaRPr sz="1200" kern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264731" y="4652734"/>
            <a:ext cx="4067387" cy="564727"/>
          </a:xfrm>
          <a:custGeom>
            <a:avLst/>
            <a:gdLst/>
            <a:ahLst/>
            <a:cxnLst/>
            <a:rect l="l" t="t" r="r" b="b"/>
            <a:pathLst>
              <a:path w="3050540" h="423545">
                <a:moveTo>
                  <a:pt x="3050399" y="0"/>
                </a:moveTo>
                <a:lnTo>
                  <a:pt x="3048602" y="66850"/>
                </a:lnTo>
                <a:lnTo>
                  <a:pt x="3043599" y="124909"/>
                </a:lnTo>
                <a:lnTo>
                  <a:pt x="3035968" y="170692"/>
                </a:lnTo>
                <a:lnTo>
                  <a:pt x="3015151" y="211499"/>
                </a:lnTo>
                <a:lnTo>
                  <a:pt x="1532567" y="211499"/>
                </a:lnTo>
                <a:lnTo>
                  <a:pt x="1521426" y="222282"/>
                </a:lnTo>
                <a:lnTo>
                  <a:pt x="1511750" y="252307"/>
                </a:lnTo>
                <a:lnTo>
                  <a:pt x="1504120" y="298090"/>
                </a:lnTo>
                <a:lnTo>
                  <a:pt x="1499116" y="356149"/>
                </a:lnTo>
                <a:lnTo>
                  <a:pt x="1497319" y="422999"/>
                </a:lnTo>
                <a:lnTo>
                  <a:pt x="1495522" y="356149"/>
                </a:lnTo>
                <a:lnTo>
                  <a:pt x="1490518" y="298090"/>
                </a:lnTo>
                <a:lnTo>
                  <a:pt x="1482888" y="252307"/>
                </a:lnTo>
                <a:lnTo>
                  <a:pt x="1462070" y="211499"/>
                </a:lnTo>
                <a:lnTo>
                  <a:pt x="35248" y="211499"/>
                </a:lnTo>
                <a:lnTo>
                  <a:pt x="24107" y="200717"/>
                </a:lnTo>
                <a:lnTo>
                  <a:pt x="14431" y="170692"/>
                </a:lnTo>
                <a:lnTo>
                  <a:pt x="6800" y="124909"/>
                </a:lnTo>
                <a:lnTo>
                  <a:pt x="1796" y="66850"/>
                </a:lnTo>
                <a:lnTo>
                  <a:pt x="0" y="0"/>
                </a:lnTo>
              </a:path>
            </a:pathLst>
          </a:custGeom>
          <a:ln w="9524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pPr defTabSz="1219170"/>
            <a:endParaRPr sz="2400" kern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2967" y="673664"/>
            <a:ext cx="2048933" cy="533416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6933">
              <a:spcBef>
                <a:spcPts val="160"/>
              </a:spcBef>
            </a:pPr>
            <a:r>
              <a:rPr dirty="0"/>
              <a:t>Next</a:t>
            </a:r>
            <a:r>
              <a:rPr spc="-20" dirty="0"/>
              <a:t> </a:t>
            </a:r>
            <a:r>
              <a:rPr spc="-13" dirty="0"/>
              <a:t>steps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3666" y="1621807"/>
            <a:ext cx="7901940" cy="2985090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505447" indent="-489361" defTabSz="1219170">
              <a:spcBef>
                <a:spcPts val="133"/>
              </a:spcBef>
              <a:buFontTx/>
              <a:buChar char="●"/>
              <a:tabLst>
                <a:tab pos="505447" algn="l"/>
                <a:tab pos="506294" algn="l"/>
              </a:tabLst>
            </a:pPr>
            <a:r>
              <a:rPr sz="2400" kern="0" spc="-13" dirty="0">
                <a:solidFill>
                  <a:srgbClr val="595959"/>
                </a:solidFill>
                <a:latin typeface="Arial"/>
                <a:cs typeface="Arial"/>
              </a:rPr>
              <a:t>TG_Outbreaks</a:t>
            </a:r>
            <a:endParaRPr sz="2400" kern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defTabSz="1219170">
              <a:spcBef>
                <a:spcPts val="60"/>
              </a:spcBef>
            </a:pPr>
            <a:endParaRPr sz="3200" kern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1115031" defTabSz="1219170"/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Timeline</a:t>
            </a:r>
            <a:r>
              <a:rPr sz="2400" kern="0" spc="-8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and</a:t>
            </a:r>
            <a:r>
              <a:rPr sz="2400" kern="0" spc="-8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spc="-13" dirty="0">
                <a:solidFill>
                  <a:srgbClr val="595959"/>
                </a:solidFill>
                <a:latin typeface="Arial"/>
                <a:cs typeface="Arial"/>
              </a:rPr>
              <a:t>planning</a:t>
            </a:r>
            <a:endParaRPr sz="2400" kern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1115031" marR="2092908" defTabSz="1219170">
              <a:lnSpc>
                <a:spcPct val="114999"/>
              </a:lnSpc>
            </a:pP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CfGP</a:t>
            </a:r>
            <a:r>
              <a:rPr sz="2400" kern="0" spc="-6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-</a:t>
            </a:r>
            <a:r>
              <a:rPr sz="2400" kern="0" spc="-2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Call</a:t>
            </a:r>
            <a:r>
              <a:rPr sz="2400" kern="0" spc="-2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for</a:t>
            </a:r>
            <a:r>
              <a:rPr sz="2400" kern="0" spc="-2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Group</a:t>
            </a:r>
            <a:r>
              <a:rPr sz="2400" kern="0" spc="-2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spc="-13" dirty="0">
                <a:solidFill>
                  <a:srgbClr val="595959"/>
                </a:solidFill>
                <a:latin typeface="Arial"/>
                <a:cs typeface="Arial"/>
              </a:rPr>
              <a:t>Participation </a:t>
            </a: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TDD</a:t>
            </a:r>
            <a:r>
              <a:rPr sz="2400" kern="0" spc="-6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-</a:t>
            </a:r>
            <a:r>
              <a:rPr sz="2400" kern="0" spc="-93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spc="-33" dirty="0">
                <a:solidFill>
                  <a:srgbClr val="595959"/>
                </a:solidFill>
                <a:latin typeface="Arial"/>
                <a:cs typeface="Arial"/>
              </a:rPr>
              <a:t>Topic</a:t>
            </a:r>
            <a:r>
              <a:rPr sz="2400" kern="0" spc="-6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Description</a:t>
            </a:r>
            <a:r>
              <a:rPr sz="2400" kern="0" spc="-53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spc="-13" dirty="0">
                <a:solidFill>
                  <a:srgbClr val="595959"/>
                </a:solidFill>
                <a:latin typeface="Arial"/>
                <a:cs typeface="Arial"/>
              </a:rPr>
              <a:t>Document</a:t>
            </a:r>
            <a:endParaRPr sz="2400" kern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defTabSz="1219170">
              <a:spcBef>
                <a:spcPts val="67"/>
              </a:spcBef>
            </a:pPr>
            <a:endParaRPr sz="3200" kern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1115031" defTabSz="1219170"/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Potential</a:t>
            </a:r>
            <a:r>
              <a:rPr sz="2400" kern="0" spc="-47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sub-topics</a:t>
            </a:r>
            <a:r>
              <a:rPr sz="2400" kern="0" spc="-33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(e.g.</a:t>
            </a:r>
            <a:r>
              <a:rPr sz="2400" kern="0" spc="-33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dirty="0">
                <a:solidFill>
                  <a:srgbClr val="595959"/>
                </a:solidFill>
                <a:latin typeface="Arial"/>
                <a:cs typeface="Arial"/>
              </a:rPr>
              <a:t>wastewater</a:t>
            </a:r>
            <a:r>
              <a:rPr sz="2400" kern="0" spc="-33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kern="0" spc="-13" dirty="0">
                <a:solidFill>
                  <a:srgbClr val="595959"/>
                </a:solidFill>
                <a:latin typeface="Arial"/>
                <a:cs typeface="Arial"/>
              </a:rPr>
              <a:t>surveillance)</a:t>
            </a:r>
            <a:endParaRPr sz="2400" kern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B01288-B080-4001-8240-0C9C45BAF9D1}"/>
</file>

<file path=customXml/itemProps2.xml><?xml version="1.0" encoding="utf-8"?>
<ds:datastoreItem xmlns:ds="http://schemas.openxmlformats.org/officeDocument/2006/customXml" ds:itemID="{8D757891-533E-4B08-9CC2-432445C0232A}"/>
</file>

<file path=customXml/itemProps3.xml><?xml version="1.0" encoding="utf-8"?>
<ds:datastoreItem xmlns:ds="http://schemas.openxmlformats.org/officeDocument/2006/customXml" ds:itemID="{263EDF69-883F-4630-8D5D-47FF3AA110B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1778</TotalTime>
  <Words>435</Words>
  <Application>Microsoft Office PowerPoint</Application>
  <PresentationFormat>Widescreen</PresentationFormat>
  <Paragraphs>91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等线</vt:lpstr>
      <vt:lpstr>Arial</vt:lpstr>
      <vt:lpstr>Calibri</vt:lpstr>
      <vt:lpstr>Calibri Light</vt:lpstr>
      <vt:lpstr>Office 主题​​</vt:lpstr>
      <vt:lpstr>Office Theme</vt:lpstr>
      <vt:lpstr>PowerPoint Presentation</vt:lpstr>
      <vt:lpstr>Update Topic Group - Sanitation</vt:lpstr>
      <vt:lpstr>Contributors</vt:lpstr>
      <vt:lpstr>Executive Summary</vt:lpstr>
      <vt:lpstr>Problem Statement</vt:lpstr>
      <vt:lpstr>Mixed Model - high frequency data</vt:lpstr>
      <vt:lpstr>Ethical Guidelines &amp; Technical Recommendations</vt:lpstr>
      <vt:lpstr>Project timeline</vt:lpstr>
      <vt:lpstr>Next steps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Att.3 – Presentation (TG-Sanitation)</dc:title>
  <dc:creator>Campos, Simao</dc:creator>
  <cp:lastModifiedBy>Dabiri, Ayda</cp:lastModifiedBy>
  <cp:revision>74</cp:revision>
  <cp:lastPrinted>2019-04-04T08:49:31Z</cp:lastPrinted>
  <dcterms:created xsi:type="dcterms:W3CDTF">2019-03-31T15:53:06Z</dcterms:created>
  <dcterms:modified xsi:type="dcterms:W3CDTF">2022-06-01T12:15:02Z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