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7"/>
  </p:notesMasterIdLst>
  <p:sldIdLst>
    <p:sldId id="256" r:id="rId6"/>
    <p:sldId id="258" r:id="rId7"/>
    <p:sldId id="261" r:id="rId8"/>
    <p:sldId id="262" r:id="rId9"/>
    <p:sldId id="260" r:id="rId10"/>
    <p:sldId id="263" r:id="rId11"/>
    <p:sldId id="264" r:id="rId12"/>
    <p:sldId id="265" r:id="rId13"/>
    <p:sldId id="273" r:id="rId14"/>
    <p:sldId id="274" r:id="rId15"/>
    <p:sldId id="272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707EA-A09D-480F-A382-DBEE55E1358B}" v="5" dt="2022-06-01T12:03:04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2" d="100"/>
          <a:sy n="82" d="100"/>
        </p:scale>
        <p:origin x="1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</pc:docChgLst>
  <pc:docChgLst>
    <pc:chgData name="Dabiri, Ayda" userId="b37f3988-c176-4be8-807a-107e80ddceeb" providerId="ADAL" clId="{D88707EA-A09D-480F-A382-DBEE55E1358B}"/>
    <pc:docChg chg="delSld modSld">
      <pc:chgData name="Dabiri, Ayda" userId="b37f3988-c176-4be8-807a-107e80ddceeb" providerId="ADAL" clId="{D88707EA-A09D-480F-A382-DBEE55E1358B}" dt="2022-06-01T12:03:07.695" v="30" actId="47"/>
      <pc:docMkLst>
        <pc:docMk/>
      </pc:docMkLst>
      <pc:sldChg chg="modSp">
        <pc:chgData name="Dabiri, Ayda" userId="b37f3988-c176-4be8-807a-107e80ddceeb" providerId="ADAL" clId="{D88707EA-A09D-480F-A382-DBEE55E1358B}" dt="2022-06-01T12:02:58.531" v="29" actId="20577"/>
        <pc:sldMkLst>
          <pc:docMk/>
          <pc:sldMk cId="2383934936" sldId="256"/>
        </pc:sldMkLst>
        <pc:spChg chg="mod">
          <ac:chgData name="Dabiri, Ayda" userId="b37f3988-c176-4be8-807a-107e80ddceeb" providerId="ADAL" clId="{D88707EA-A09D-480F-A382-DBEE55E1358B}" dt="2022-06-01T12:00:39.299" v="9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D88707EA-A09D-480F-A382-DBEE55E1358B}" dt="2022-06-01T12:02:58.531" v="29" actId="20577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del">
        <pc:chgData name="Dabiri, Ayda" userId="b37f3988-c176-4be8-807a-107e80ddceeb" providerId="ADAL" clId="{D88707EA-A09D-480F-A382-DBEE55E1358B}" dt="2022-06-01T12:03:07.695" v="30" actId="47"/>
        <pc:sldMkLst>
          <pc:docMk/>
          <pc:sldMk cId="1159634350" sldId="257"/>
        </pc:sldMkLst>
      </pc:sldChg>
    </pc:docChg>
  </pc:docChgLst>
  <pc:docChgLst>
    <pc:chgData name="Campos, Simao" userId="a1bf0726-548b-4db8-a746-2e19b5e24da4" providerId="ADAL" clId="{3B8B7C98-8EDC-4EB8-AB22-619DE073BAF5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Pose new bold questions, new tasks; curate large realistic datasets; reliable benchmarks to test solutions and hypothesis</a:t>
            </a:r>
            <a:endParaRPr lang="en-FI" dirty="0"/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D44EF-5A1F-40AA-BF2B-B89C25C743E2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87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Pose new bold questions, new tasks; curate large realistic datasets; reliable benchmarks to test solutions and hypothesis</a:t>
            </a:r>
            <a:endParaRPr lang="en-FI" dirty="0"/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D44EF-5A1F-40AA-BF2B-B89C25C743E2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0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Pose new bold questions, new tasks; curate large realistic datasets; reliable benchmarks to test solutions and hypothesis</a:t>
            </a:r>
            <a:endParaRPr lang="en-FI" dirty="0"/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6D44EF-5A1F-40AA-BF2B-B89C25C743E2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3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C157-0157-2B95-A146-D02BFAA0A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77D49-80C0-7342-5E4C-C7CD0D071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52AD6-67B9-A16F-0F74-49C84833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E158-C7A3-40E7-9B8A-4BC327D16FD3}" type="datetimeFigureOut">
              <a:rPr lang="en-FI" smtClean="0"/>
              <a:t>06/01/2022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16515-1DEC-CBE8-BD19-09540868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D4175-76B4-E68F-B824-594F3C0B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73B8-F86E-4918-B0C7-BA258700F5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280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810D-8F52-08AF-DA24-D190B180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98627-878C-B309-9ED9-9B058424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E7673-CDDF-AA60-1E14-9E6A542F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E158-C7A3-40E7-9B8A-4BC327D16FD3}" type="datetimeFigureOut">
              <a:rPr lang="en-FI" smtClean="0"/>
              <a:t>06/01/2022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B3F78-95CA-486E-46BF-75A04279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23EE6-A052-285A-D9DE-6657727E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73B8-F86E-4918-B0C7-BA258700F5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7420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FB4D-9667-8B74-288B-5DB2903F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EDE1E-9167-A1C6-E6F4-22C00DF7B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74B3F-3DAB-E001-FD14-E259F12C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E158-C7A3-40E7-9B8A-4BC327D16FD3}" type="datetimeFigureOut">
              <a:rPr lang="en-FI" smtClean="0"/>
              <a:t>06/01/2022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074BE-DDBF-5370-090D-96AAA705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E4631-EA62-7185-662D-F53A0CDD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73B8-F86E-4918-B0C7-BA258700F5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60895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0FD28-351F-3CDF-DD9A-C795C36F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7237A-330E-351D-8662-30E5A7128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D6826-093A-42A4-C8B1-CDD694B15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9D554-DAC3-4B4B-0EFC-F368B3F0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E158-C7A3-40E7-9B8A-4BC327D16FD3}" type="datetimeFigureOut">
              <a:rPr lang="en-FI" smtClean="0"/>
              <a:t>06/01/2022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C9E41-709F-C845-41B5-B4E28DB1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E350F-47F0-28B9-5D77-3B854E11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73B8-F86E-4918-B0C7-BA258700F5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3865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3A86-8EBF-E176-FA9D-E0B4C6F1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63810-268F-AC66-84FF-6573E814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EAEF4-7AAB-F6E7-5857-F37F29E39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79E27-227F-7161-95F9-7B2FEDF7A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F4031-292D-DA71-E87D-6B9C02677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18A78-70CF-3ED2-98D4-552BD73A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E158-C7A3-40E7-9B8A-4BC327D16FD3}" type="datetimeFigureOut">
              <a:rPr lang="en-FI" smtClean="0"/>
              <a:t>06/01/2022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412891-A7A3-FB41-D531-1B15C33E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319C6-8E64-A610-DB56-FBA3D292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73B8-F86E-4918-B0C7-BA258700F5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2868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9AB3-C953-B02C-18D5-F8607F0D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BA62A-171F-B483-75A1-90C89555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E158-C7A3-40E7-9B8A-4BC327D16FD3}" type="datetimeFigureOut">
              <a:rPr lang="en-FI" smtClean="0"/>
              <a:t>06/01/2022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9E96E-5F39-7C54-0064-B37D71AF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2191C-9B15-B358-3D8A-0F0393B4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73B8-F86E-4918-B0C7-BA258700F5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813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E50A1-BBD3-01DD-D69F-97E04EDE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E158-C7A3-40E7-9B8A-4BC327D16FD3}" type="datetimeFigureOut">
              <a:rPr lang="en-FI" smtClean="0"/>
              <a:t>06/01/2022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A3D8F-C6A9-9E11-CE00-50BF5788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D573A-4871-381F-8B35-37FA8C92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73B8-F86E-4918-B0C7-BA258700F5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0469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0900-94DD-CCD8-8209-E99527BF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1B670-49C0-85BA-807B-9C6E516EE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BB57A-D504-F058-030F-178FFA722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14E64-919A-9C09-2827-B3F2C0BD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E158-C7A3-40E7-9B8A-4BC327D16FD3}" type="datetimeFigureOut">
              <a:rPr lang="en-FI" smtClean="0"/>
              <a:t>06/01/2022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32EAC-1A09-4B2B-55C7-84312700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8646A-6B76-1F4E-7EE9-F6B7DC24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73B8-F86E-4918-B0C7-BA258700F5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3472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59FC-D2DD-3993-E8FE-AD9E464A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8D2BA-8E42-83C0-21F5-E570E9F1F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4E8B5-FF39-8201-14C1-2D14F45AA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A9A95-6E26-68C4-450A-28D46466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E158-C7A3-40E7-9B8A-4BC327D16FD3}" type="datetimeFigureOut">
              <a:rPr lang="en-FI" smtClean="0"/>
              <a:t>06/01/2022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5C8AB-D86D-11D8-60D9-098AFFC4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BC8DD-E9E6-CC22-AE3D-14FB9007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73B8-F86E-4918-B0C7-BA258700F5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99728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20D7-3EB1-32D8-6130-7735D2F7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FEDD6-FE30-F853-08DE-1D9E1CE62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37A2B-D5CC-A50D-FEA7-F0485B2B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E158-C7A3-40E7-9B8A-4BC327D16FD3}" type="datetimeFigureOut">
              <a:rPr lang="en-FI" smtClean="0"/>
              <a:t>06/01/2022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EF0A-F5BC-C867-5A07-A80817D1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6D283-9F14-500E-AC6B-D10069EF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73B8-F86E-4918-B0C7-BA258700F5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65283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46E2C9-3410-0B7A-97E4-3BBB47791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8AFE1-9936-932C-BE10-94CC61B86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DAA68-8D05-6F66-80BE-69B96841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E158-C7A3-40E7-9B8A-4BC327D16FD3}" type="datetimeFigureOut">
              <a:rPr lang="en-FI" smtClean="0"/>
              <a:t>06/01/2022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D3947-4F6E-A78F-C8CD-2C6DA7B0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43E30-F08E-8545-FDCC-E986FA78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73B8-F86E-4918-B0C7-BA258700F5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052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D8D4A-48EC-9406-F044-120DCF07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29DE9-B6F3-ED68-7D0F-A9346744A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1EF2-81EC-4DF1-4FF7-8645E9717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E158-C7A3-40E7-9B8A-4BC327D16FD3}" type="datetimeFigureOut">
              <a:rPr lang="en-FI" smtClean="0"/>
              <a:t>06/01/2022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3DFAC-F9E8-19AA-B94C-F4098776A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9A9FC-CB53-FF6B-AC51-812A217F2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73B8-F86E-4918-B0C7-BA258700F57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655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health.aiaudit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researchprotocols.org/2018/8/e10304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aiaudi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aiaudi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health.aiaudit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health.aiaudit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17698" y="935321"/>
            <a:ext cx="199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FGAI4H-O-012-A03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125852" y="1304653"/>
            <a:ext cx="288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Berlin, 31 May – 2 June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85877"/>
              </p:ext>
            </p:extLst>
          </p:nvPr>
        </p:nvGraphicFramePr>
        <p:xfrm>
          <a:off x="1782608" y="2850651"/>
          <a:ext cx="8401049" cy="208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TG-Falls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(TG-Falls)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Pierpaolo Palumbo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pierpaolo.palumbo@unibo.it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summarizes the status of work within TG-Falls, for presentation and discussion during the meeting.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64870D-15F5-07B5-91DA-D986C446BFFA}"/>
              </a:ext>
            </a:extLst>
          </p:cNvPr>
          <p:cNvSpPr txBox="1"/>
          <p:nvPr/>
        </p:nvSpPr>
        <p:spPr>
          <a:xfrm>
            <a:off x="1417157" y="370265"/>
            <a:ext cx="2656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Benchmarks to test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hypotheses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4E476-64E7-C578-0658-4215C7F48814}"/>
              </a:ext>
            </a:extLst>
          </p:cNvPr>
          <p:cNvSpPr txBox="1"/>
          <p:nvPr/>
        </p:nvSpPr>
        <p:spPr>
          <a:xfrm>
            <a:off x="5155132" y="785763"/>
            <a:ext cx="2756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https://health.aiaudit.org/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Picture 7" descr="Chart&#10;&#10;Description automatically generated">
            <a:extLst>
              <a:ext uri="{FF2B5EF4-FFF2-40B4-BE49-F238E27FC236}">
                <a16:creationId xmlns:a16="http://schemas.microsoft.com/office/drawing/2014/main" id="{E0CE1CF4-2866-C776-15EC-0DAC8BD1A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92" y="384475"/>
            <a:ext cx="1228175" cy="117190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8F620A-2C15-6137-9B02-6C1944C2F38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931920" y="970428"/>
            <a:ext cx="122321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B80330-1E05-F720-A3F4-2FE8D3853B38}"/>
              </a:ext>
            </a:extLst>
          </p:cNvPr>
          <p:cNvSpPr/>
          <p:nvPr/>
        </p:nvSpPr>
        <p:spPr>
          <a:xfrm>
            <a:off x="1154463" y="184791"/>
            <a:ext cx="8812497" cy="15068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00A1B57-EF3D-4C9C-8F48-4D1CD65F0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6330679"/>
            <a:ext cx="12016740" cy="397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dirty="0">
                <a:effectLst/>
              </a:rPr>
              <a:t>Martins AC et al. Multifactorial Screening Tool for Determining Fall Risk in Community-Dwelling Adults Aged 50 Years or Over (</a:t>
            </a:r>
            <a:r>
              <a:rPr lang="en-US" sz="1400" dirty="0" err="1">
                <a:effectLst/>
              </a:rPr>
              <a:t>FallSensing</a:t>
            </a:r>
            <a:r>
              <a:rPr lang="en-US" sz="1400" dirty="0">
                <a:effectLst/>
              </a:rPr>
              <a:t>): Protocol for a Prospective Study. JMIR Res </a:t>
            </a:r>
            <a:r>
              <a:rPr lang="en-US" sz="1400" dirty="0" err="1">
                <a:effectLst/>
              </a:rPr>
              <a:t>Protoc</a:t>
            </a:r>
            <a:r>
              <a:rPr lang="en-US" sz="1400" dirty="0">
                <a:effectLst/>
              </a:rPr>
              <a:t>. 2018 Aug 2;7(8):e10304. Available from: </a:t>
            </a:r>
            <a:r>
              <a:rPr lang="en-US" sz="1400" dirty="0">
                <a:effectLst/>
                <a:hlinkClick r:id="rId4"/>
              </a:rPr>
              <a:t>http://www.researchprotocols.org/2018/8/e10304/</a:t>
            </a:r>
            <a:endParaRPr lang="en-GB" sz="140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3E7285-CF7D-8448-E558-56A7867DA257}"/>
              </a:ext>
            </a:extLst>
          </p:cNvPr>
          <p:cNvSpPr txBox="1"/>
          <p:nvPr/>
        </p:nvSpPr>
        <p:spPr>
          <a:xfrm>
            <a:off x="5560711" y="5794133"/>
            <a:ext cx="515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 for TUG: 0.5473 (95% CI 0.485-0.6096)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863099E-E29F-BEF6-0D8F-58D7A1262FA7}"/>
              </a:ext>
            </a:extLst>
          </p:cNvPr>
          <p:cNvGraphicFramePr>
            <a:graphicFrameLocks noGrp="1"/>
          </p:cNvGraphicFramePr>
          <p:nvPr/>
        </p:nvGraphicFramePr>
        <p:xfrm>
          <a:off x="476250" y="1801492"/>
          <a:ext cx="4770117" cy="435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210">
                  <a:extLst>
                    <a:ext uri="{9D8B030D-6E8A-4147-A177-3AD203B41FA5}">
                      <a16:colId xmlns:a16="http://schemas.microsoft.com/office/drawing/2014/main" val="870790779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395251237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1943866632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955902736"/>
                    </a:ext>
                  </a:extLst>
                </a:gridCol>
                <a:gridCol w="1070607">
                  <a:extLst>
                    <a:ext uri="{9D8B030D-6E8A-4147-A177-3AD203B41FA5}">
                      <a16:colId xmlns:a16="http://schemas.microsoft.com/office/drawing/2014/main" val="764805181"/>
                    </a:ext>
                  </a:extLst>
                </a:gridCol>
                <a:gridCol w="596265">
                  <a:extLst>
                    <a:ext uri="{9D8B030D-6E8A-4147-A177-3AD203B41FA5}">
                      <a16:colId xmlns:a16="http://schemas.microsoft.com/office/drawing/2014/main" val="3007225846"/>
                    </a:ext>
                  </a:extLst>
                </a:gridCol>
                <a:gridCol w="596265">
                  <a:extLst>
                    <a:ext uri="{9D8B030D-6E8A-4147-A177-3AD203B41FA5}">
                      <a16:colId xmlns:a16="http://schemas.microsoft.com/office/drawing/2014/main" val="157371533"/>
                    </a:ext>
                  </a:extLst>
                </a:gridCol>
              </a:tblGrid>
              <a:tr h="2358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All subjects (n=403)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800" b="1" u="none" strike="noStrike" dirty="0">
                          <a:effectLst/>
                        </a:rPr>
                        <a:t>Only subjects aged 65+ years (n=281)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95387"/>
                  </a:ext>
                </a:extLst>
              </a:tr>
              <a:tr h="127155">
                <a:tc>
                  <a:txBody>
                    <a:bodyPr/>
                    <a:lstStyle/>
                    <a:p>
                      <a:pPr algn="l" fontAlgn="b"/>
                      <a:endParaRPr lang="en-FI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p-value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p-value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2793373622"/>
                  </a:ext>
                </a:extLst>
              </a:tr>
              <a:tr h="2358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1.756819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b="1" u="none" strike="noStrike" dirty="0">
                          <a:effectLst/>
                        </a:rPr>
                        <a:t>0.04046</a:t>
                      </a:r>
                      <a:endParaRPr lang="en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1.632558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0.100561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763564144"/>
                  </a:ext>
                </a:extLst>
              </a:tr>
              <a:tr h="2358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1.006318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 dirty="0">
                          <a:effectLst/>
                        </a:rPr>
                        <a:t>0.578528</a:t>
                      </a:r>
                      <a:endParaRPr lang="en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0.975368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0.223049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1358505581"/>
                  </a:ext>
                </a:extLst>
              </a:tr>
              <a:tr h="2358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9.88E+16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 dirty="0">
                          <a:effectLst/>
                        </a:rPr>
                        <a:t>0.997947</a:t>
                      </a:r>
                      <a:endParaRPr lang="en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0.999998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1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1168879895"/>
                  </a:ext>
                </a:extLst>
              </a:tr>
              <a:tr h="2358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Height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1.81E+15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 dirty="0">
                          <a:effectLst/>
                        </a:rPr>
                        <a:t>0.994215</a:t>
                      </a:r>
                      <a:endParaRPr lang="en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Height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1.81E+15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0.99499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3331554124"/>
                  </a:ext>
                </a:extLst>
              </a:tr>
              <a:tr h="2358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Benzodiazepines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1.844535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b="1" u="none" strike="noStrike" dirty="0">
                          <a:effectLst/>
                        </a:rPr>
                        <a:t>0.010871</a:t>
                      </a:r>
                      <a:endParaRPr lang="en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Benzodiazepines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1.460995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0.165158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3648632868"/>
                  </a:ext>
                </a:extLst>
              </a:tr>
              <a:tr h="2358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Antidepressants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1.688996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b="1" u="none" strike="noStrike" dirty="0">
                          <a:effectLst/>
                        </a:rPr>
                        <a:t>0.034741</a:t>
                      </a:r>
                      <a:endParaRPr lang="en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Antidepressants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1.303939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0.353842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1360976883"/>
                  </a:ext>
                </a:extLst>
              </a:tr>
              <a:tr h="3516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Total_medication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1.101671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b="1" u="none" strike="noStrike" dirty="0">
                          <a:effectLst/>
                        </a:rPr>
                        <a:t>0.006639</a:t>
                      </a:r>
                      <a:endParaRPr lang="en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Total_medication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1.043769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0.324886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4217981801"/>
                  </a:ext>
                </a:extLst>
              </a:tr>
              <a:tr h="467405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History_of_fall_last_12_months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2.6555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5.16E-05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History_of_fall_last_12_months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2.251195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b="1" u="none" strike="noStrike" dirty="0">
                          <a:effectLst/>
                        </a:rPr>
                        <a:t>0.003649</a:t>
                      </a:r>
                      <a:endParaRPr lang="en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3898087042"/>
                  </a:ext>
                </a:extLst>
              </a:tr>
              <a:tr h="2358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Live_alone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0.61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b="1" u="none" strike="noStrike" dirty="0">
                          <a:effectLst/>
                        </a:rPr>
                        <a:t>0.045287</a:t>
                      </a:r>
                      <a:endParaRPr lang="en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Live_alone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0.642086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0.110266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50133045"/>
                  </a:ext>
                </a:extLst>
              </a:tr>
              <a:tr h="3516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More_4_medicines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0.523976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b="1" u="none" strike="noStrike" dirty="0">
                          <a:effectLst/>
                        </a:rPr>
                        <a:t>0.009106</a:t>
                      </a:r>
                      <a:endParaRPr lang="en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More_4_medicines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0.773908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0.394453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3390034179"/>
                  </a:ext>
                </a:extLst>
              </a:tr>
              <a:tr h="81467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Upper_extremities_assistance_to_stand_from_a_chair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0.578106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b="1" u="none" strike="noStrike" dirty="0">
                          <a:effectLst/>
                        </a:rPr>
                        <a:t>0.022747</a:t>
                      </a:r>
                      <a:endParaRPr lang="en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Upper_extremities_assistance_to_stand_from_a_chair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0.777404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0.360228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26647383"/>
                  </a:ext>
                </a:extLst>
              </a:tr>
              <a:tr h="3516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Number_of_risks_total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1.074506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b="1" u="none" strike="noStrike" dirty="0">
                          <a:effectLst/>
                        </a:rPr>
                        <a:t>0.021417</a:t>
                      </a:r>
                      <a:endParaRPr lang="en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Number_of_risks_total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>
                          <a:effectLst/>
                        </a:rPr>
                        <a:t>1.042293</a:t>
                      </a:r>
                      <a:endParaRPr lang="en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I" sz="800" u="none" strike="noStrike" dirty="0">
                          <a:effectLst/>
                        </a:rPr>
                        <a:t>0.245308</a:t>
                      </a:r>
                      <a:endParaRPr lang="en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extLst>
                  <a:ext uri="{0D108BD9-81ED-4DB2-BD59-A6C34878D82A}">
                    <a16:rowId xmlns:a16="http://schemas.microsoft.com/office/drawing/2014/main" val="284757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45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756966-4DFC-4C5E-1001-173047428865}"/>
              </a:ext>
            </a:extLst>
          </p:cNvPr>
          <p:cNvSpPr txBox="1"/>
          <p:nvPr/>
        </p:nvSpPr>
        <p:spPr>
          <a:xfrm>
            <a:off x="4114800" y="3105834"/>
            <a:ext cx="427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FI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9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E6C4-D1B8-CA92-E8AA-D620B10E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systems evaluation</a:t>
            </a:r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DE658-0410-A4F7-32FF-074AFE4F5405}"/>
              </a:ext>
            </a:extLst>
          </p:cNvPr>
          <p:cNvSpPr txBox="1"/>
          <p:nvPr/>
        </p:nvSpPr>
        <p:spPr>
          <a:xfrm>
            <a:off x="5427481" y="2371235"/>
            <a:ext cx="2181880" cy="830997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questions,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tasks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09916-E06C-FCEA-4A92-0D35535A0D18}"/>
              </a:ext>
            </a:extLst>
          </p:cNvPr>
          <p:cNvSpPr txBox="1"/>
          <p:nvPr/>
        </p:nvSpPr>
        <p:spPr>
          <a:xfrm>
            <a:off x="5477150" y="5458150"/>
            <a:ext cx="1616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hypotheses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F3548-281D-8E21-33FF-068BE5AA793E}"/>
              </a:ext>
            </a:extLst>
          </p:cNvPr>
          <p:cNvSpPr txBox="1"/>
          <p:nvPr/>
        </p:nvSpPr>
        <p:spPr>
          <a:xfrm>
            <a:off x="2696694" y="3476282"/>
            <a:ext cx="2656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Benchmarks to test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hypotheses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DECA-9029-851B-544D-4D3FF6B9CF1D}"/>
              </a:ext>
            </a:extLst>
          </p:cNvPr>
          <p:cNvSpPr txBox="1"/>
          <p:nvPr/>
        </p:nvSpPr>
        <p:spPr>
          <a:xfrm>
            <a:off x="7563434" y="3716538"/>
            <a:ext cx="12599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AB1A9DF7-C56C-2A5A-6667-6C94761F6D85}"/>
              </a:ext>
            </a:extLst>
          </p:cNvPr>
          <p:cNvSpPr/>
          <p:nvPr/>
        </p:nvSpPr>
        <p:spPr>
          <a:xfrm>
            <a:off x="4475566" y="2482757"/>
            <a:ext cx="3620022" cy="3390892"/>
          </a:xfrm>
          <a:prstGeom prst="arc">
            <a:avLst>
              <a:gd name="adj1" fmla="val 18715134"/>
              <a:gd name="adj2" fmla="val 12665436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19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E6C4-D1B8-CA92-E8AA-D620B10E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systems evaluation – TG Falls</a:t>
            </a:r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DE658-0410-A4F7-32FF-074AFE4F5405}"/>
              </a:ext>
            </a:extLst>
          </p:cNvPr>
          <p:cNvSpPr txBox="1"/>
          <p:nvPr/>
        </p:nvSpPr>
        <p:spPr>
          <a:xfrm>
            <a:off x="5427481" y="2371235"/>
            <a:ext cx="2181880" cy="830997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questions,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tasks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09916-E06C-FCEA-4A92-0D35535A0D18}"/>
              </a:ext>
            </a:extLst>
          </p:cNvPr>
          <p:cNvSpPr txBox="1"/>
          <p:nvPr/>
        </p:nvSpPr>
        <p:spPr>
          <a:xfrm>
            <a:off x="5477150" y="5458150"/>
            <a:ext cx="1616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hypotheses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F3548-281D-8E21-33FF-068BE5AA793E}"/>
              </a:ext>
            </a:extLst>
          </p:cNvPr>
          <p:cNvSpPr txBox="1"/>
          <p:nvPr/>
        </p:nvSpPr>
        <p:spPr>
          <a:xfrm>
            <a:off x="2696694" y="3476282"/>
            <a:ext cx="2656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Benchmarks to test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hypotheses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DECA-9029-851B-544D-4D3FF6B9CF1D}"/>
              </a:ext>
            </a:extLst>
          </p:cNvPr>
          <p:cNvSpPr txBox="1"/>
          <p:nvPr/>
        </p:nvSpPr>
        <p:spPr>
          <a:xfrm>
            <a:off x="7563434" y="3716538"/>
            <a:ext cx="12599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AB1A9DF7-C56C-2A5A-6667-6C94761F6D85}"/>
              </a:ext>
            </a:extLst>
          </p:cNvPr>
          <p:cNvSpPr/>
          <p:nvPr/>
        </p:nvSpPr>
        <p:spPr>
          <a:xfrm>
            <a:off x="4475566" y="2482757"/>
            <a:ext cx="3620022" cy="3390892"/>
          </a:xfrm>
          <a:prstGeom prst="arc">
            <a:avLst>
              <a:gd name="adj1" fmla="val 18715134"/>
              <a:gd name="adj2" fmla="val 12665436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85814-0232-4E66-BFB1-8528F0C1A1EA}"/>
              </a:ext>
            </a:extLst>
          </p:cNvPr>
          <p:cNvSpPr txBox="1"/>
          <p:nvPr/>
        </p:nvSpPr>
        <p:spPr>
          <a:xfrm>
            <a:off x="8515349" y="2462803"/>
            <a:ext cx="3351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prediction with clinical and wearable sensor data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6A00C1-E787-0469-B416-9D076CBE8560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 flipV="1">
            <a:off x="7609361" y="2785969"/>
            <a:ext cx="905988" cy="7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82F3B1B-3568-A2B9-E16A-7B0E11B967B0}"/>
              </a:ext>
            </a:extLst>
          </p:cNvPr>
          <p:cNvSpPr txBox="1"/>
          <p:nvPr/>
        </p:nvSpPr>
        <p:spPr>
          <a:xfrm>
            <a:off x="9063988" y="3762704"/>
            <a:ext cx="3351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 of different datasets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C14F76-44D4-9D92-74E6-018A8A312C7B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 flipV="1">
            <a:off x="8823394" y="3947370"/>
            <a:ext cx="24059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87BAFE5-265B-DF72-CC84-FB68368FC912}"/>
              </a:ext>
            </a:extLst>
          </p:cNvPr>
          <p:cNvSpPr txBox="1"/>
          <p:nvPr/>
        </p:nvSpPr>
        <p:spPr>
          <a:xfrm>
            <a:off x="7847539" y="5550484"/>
            <a:ext cx="4053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participant data meta-analyses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Prediction models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228141-4CD6-1B4D-C621-E65ADC830ABA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>
            <a:off x="7094004" y="5873649"/>
            <a:ext cx="75353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9B642CB-7914-BAEC-2CC8-01E5AC3B8AFB}"/>
              </a:ext>
            </a:extLst>
          </p:cNvPr>
          <p:cNvSpPr txBox="1"/>
          <p:nvPr/>
        </p:nvSpPr>
        <p:spPr>
          <a:xfrm>
            <a:off x="-11228" y="3891780"/>
            <a:ext cx="2756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https://health.aiaudit.org/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5" name="Picture 7" descr="Chart&#10;&#10;Description automatically generated">
            <a:extLst>
              <a:ext uri="{FF2B5EF4-FFF2-40B4-BE49-F238E27FC236}">
                <a16:creationId xmlns:a16="http://schemas.microsoft.com/office/drawing/2014/main" id="{DDD4B1AA-DBCE-D91E-4DFB-1C347FD4F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19" y="4378577"/>
            <a:ext cx="1228175" cy="117190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D9DF6CA-2FA1-E522-EE28-87A8BBD35A5B}"/>
              </a:ext>
            </a:extLst>
          </p:cNvPr>
          <p:cNvCxnSpPr>
            <a:cxnSpLocks/>
          </p:cNvCxnSpPr>
          <p:nvPr/>
        </p:nvCxnSpPr>
        <p:spPr>
          <a:xfrm flipH="1">
            <a:off x="2607997" y="4076446"/>
            <a:ext cx="626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63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E6C4-D1B8-CA92-E8AA-D620B10E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systems evaluation – TG Falls</a:t>
            </a:r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DE658-0410-A4F7-32FF-074AFE4F5405}"/>
              </a:ext>
            </a:extLst>
          </p:cNvPr>
          <p:cNvSpPr txBox="1"/>
          <p:nvPr/>
        </p:nvSpPr>
        <p:spPr>
          <a:xfrm>
            <a:off x="5427481" y="2371235"/>
            <a:ext cx="2181880" cy="830997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questions,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tasks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09916-E06C-FCEA-4A92-0D35535A0D18}"/>
              </a:ext>
            </a:extLst>
          </p:cNvPr>
          <p:cNvSpPr txBox="1"/>
          <p:nvPr/>
        </p:nvSpPr>
        <p:spPr>
          <a:xfrm>
            <a:off x="5477150" y="5458150"/>
            <a:ext cx="1616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hypotheses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F3548-281D-8E21-33FF-068BE5AA793E}"/>
              </a:ext>
            </a:extLst>
          </p:cNvPr>
          <p:cNvSpPr txBox="1"/>
          <p:nvPr/>
        </p:nvSpPr>
        <p:spPr>
          <a:xfrm>
            <a:off x="2696694" y="3476282"/>
            <a:ext cx="2656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Benchmarks to test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hypotheses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3DECA-9029-851B-544D-4D3FF6B9CF1D}"/>
              </a:ext>
            </a:extLst>
          </p:cNvPr>
          <p:cNvSpPr txBox="1"/>
          <p:nvPr/>
        </p:nvSpPr>
        <p:spPr>
          <a:xfrm>
            <a:off x="7563434" y="3716538"/>
            <a:ext cx="12599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AB1A9DF7-C56C-2A5A-6667-6C94761F6D85}"/>
              </a:ext>
            </a:extLst>
          </p:cNvPr>
          <p:cNvSpPr/>
          <p:nvPr/>
        </p:nvSpPr>
        <p:spPr>
          <a:xfrm>
            <a:off x="4475566" y="2482757"/>
            <a:ext cx="3620022" cy="3390892"/>
          </a:xfrm>
          <a:prstGeom prst="arc">
            <a:avLst>
              <a:gd name="adj1" fmla="val 18715134"/>
              <a:gd name="adj2" fmla="val 12665436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85814-0232-4E66-BFB1-8528F0C1A1EA}"/>
              </a:ext>
            </a:extLst>
          </p:cNvPr>
          <p:cNvSpPr txBox="1"/>
          <p:nvPr/>
        </p:nvSpPr>
        <p:spPr>
          <a:xfrm>
            <a:off x="8515349" y="2462803"/>
            <a:ext cx="3351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prediction with clinical and wearable sensor data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6A00C1-E787-0469-B416-9D076CBE8560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 flipV="1">
            <a:off x="7609361" y="2785969"/>
            <a:ext cx="905988" cy="7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82F3B1B-3568-A2B9-E16A-7B0E11B967B0}"/>
              </a:ext>
            </a:extLst>
          </p:cNvPr>
          <p:cNvSpPr txBox="1"/>
          <p:nvPr/>
        </p:nvSpPr>
        <p:spPr>
          <a:xfrm>
            <a:off x="9063988" y="3762704"/>
            <a:ext cx="3351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 of different datasets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C14F76-44D4-9D92-74E6-018A8A312C7B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 flipV="1">
            <a:off x="8823394" y="3947370"/>
            <a:ext cx="24059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87BAFE5-265B-DF72-CC84-FB68368FC912}"/>
              </a:ext>
            </a:extLst>
          </p:cNvPr>
          <p:cNvSpPr txBox="1"/>
          <p:nvPr/>
        </p:nvSpPr>
        <p:spPr>
          <a:xfrm>
            <a:off x="7847539" y="5550484"/>
            <a:ext cx="4053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participant data meta-analyses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Prediction models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228141-4CD6-1B4D-C621-E65ADC830ABA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>
            <a:off x="7094004" y="5873649"/>
            <a:ext cx="75353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9B642CB-7914-BAEC-2CC8-01E5AC3B8AFB}"/>
              </a:ext>
            </a:extLst>
          </p:cNvPr>
          <p:cNvSpPr txBox="1"/>
          <p:nvPr/>
        </p:nvSpPr>
        <p:spPr>
          <a:xfrm>
            <a:off x="-11228" y="3891780"/>
            <a:ext cx="2756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https://health.aiaudit.org/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5" name="Picture 7" descr="Chart&#10;&#10;Description automatically generated">
            <a:extLst>
              <a:ext uri="{FF2B5EF4-FFF2-40B4-BE49-F238E27FC236}">
                <a16:creationId xmlns:a16="http://schemas.microsoft.com/office/drawing/2014/main" id="{DDD4B1AA-DBCE-D91E-4DFB-1C347FD4F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19" y="4378577"/>
            <a:ext cx="1228175" cy="117190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D9DF6CA-2FA1-E522-EE28-87A8BBD35A5B}"/>
              </a:ext>
            </a:extLst>
          </p:cNvPr>
          <p:cNvCxnSpPr>
            <a:cxnSpLocks/>
          </p:cNvCxnSpPr>
          <p:nvPr/>
        </p:nvCxnSpPr>
        <p:spPr>
          <a:xfrm flipH="1">
            <a:off x="2607997" y="4076446"/>
            <a:ext cx="626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F33933-9DD1-E420-66D3-2A0530E54E42}"/>
              </a:ext>
            </a:extLst>
          </p:cNvPr>
          <p:cNvSpPr/>
          <p:nvPr/>
        </p:nvSpPr>
        <p:spPr>
          <a:xfrm>
            <a:off x="7470771" y="3529239"/>
            <a:ext cx="4640580" cy="84901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035FBB-2F16-308E-DE59-432D03EFAB22}"/>
              </a:ext>
            </a:extLst>
          </p:cNvPr>
          <p:cNvSpPr/>
          <p:nvPr/>
        </p:nvSpPr>
        <p:spPr>
          <a:xfrm>
            <a:off x="36427" y="3381718"/>
            <a:ext cx="5316891" cy="249193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43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09DA899-F2BB-7112-E43B-C611AC174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362" y="1611630"/>
            <a:ext cx="3894438" cy="52463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Queries</a:t>
            </a:r>
          </a:p>
          <a:p>
            <a:r>
              <a:rPr lang="en-US" sz="1600" dirty="0" err="1">
                <a:ea typeface="+mn-lt"/>
                <a:cs typeface="+mn-lt"/>
              </a:rPr>
              <a:t>Pubmed</a:t>
            </a:r>
            <a:r>
              <a:rPr lang="en-US" sz="1600" dirty="0">
                <a:ea typeface="+mn-lt"/>
                <a:cs typeface="+mn-lt"/>
              </a:rPr>
              <a:t>: </a:t>
            </a:r>
            <a:r>
              <a:rPr lang="en-GB" sz="1100" dirty="0"/>
              <a:t>("fall prediction" OR "fall risk assessment") AND (sensor* OR </a:t>
            </a:r>
            <a:r>
              <a:rPr lang="en-GB" sz="1100" dirty="0" err="1"/>
              <a:t>technolog</a:t>
            </a:r>
            <a:r>
              <a:rPr lang="en-GB" sz="1100" dirty="0"/>
              <a:t>*) AND (review) AND ("2017"[Date - Publication] : "3000"[Date - Publication])</a:t>
            </a:r>
          </a:p>
          <a:p>
            <a:r>
              <a:rPr lang="en-GB" sz="1600" dirty="0">
                <a:ea typeface="+mn-lt"/>
                <a:cs typeface="+mn-lt"/>
              </a:rPr>
              <a:t>Web of Science: </a:t>
            </a:r>
            <a:r>
              <a:rPr lang="en-GB" sz="1100" dirty="0"/>
              <a:t>((ALL=(("fall prediction" OR "fall risk assessment") AND ( sensor* OR </a:t>
            </a:r>
            <a:r>
              <a:rPr lang="en-GB" sz="1100" dirty="0" err="1"/>
              <a:t>technolog</a:t>
            </a:r>
            <a:r>
              <a:rPr lang="en-GB" sz="1100" dirty="0"/>
              <a:t>* ))) AND PY=(2017-2022)) AND DT=(Review)</a:t>
            </a:r>
          </a:p>
          <a:p>
            <a:r>
              <a:rPr lang="en-GB" sz="1600" dirty="0">
                <a:ea typeface="+mn-lt"/>
                <a:cs typeface="+mn-lt"/>
              </a:rPr>
              <a:t>Scopus: </a:t>
            </a:r>
            <a:r>
              <a:rPr lang="en-GB" sz="1100" dirty="0"/>
              <a:t>TITLE-ABS-KEY ( ( "fall prediction" OR "fall risk assessment" ) AND ( sensor* OR </a:t>
            </a:r>
            <a:r>
              <a:rPr lang="en-GB" sz="1100" dirty="0" err="1"/>
              <a:t>technolog</a:t>
            </a:r>
            <a:r>
              <a:rPr lang="en-GB" sz="1100" dirty="0"/>
              <a:t>* ) ) AND PUBYEAR &gt; 2016 AND ( LIMIT-TO ( DOCTYPE , "re" ) )</a:t>
            </a:r>
          </a:p>
          <a:p>
            <a:endParaRPr lang="en-GB" sz="1100" dirty="0"/>
          </a:p>
          <a:p>
            <a:pPr marL="0" indent="0" algn="l" rtl="0" fontAlgn="base">
              <a:buNone/>
            </a:pPr>
            <a:r>
              <a:rPr lang="en-US" sz="2000" dirty="0">
                <a:ea typeface="+mn-lt"/>
                <a:cs typeface="+mn-lt"/>
              </a:rPr>
              <a:t>Eligibility criteria for reviews</a:t>
            </a:r>
            <a:r>
              <a:rPr lang="en-US" sz="900" b="0" i="0" dirty="0">
                <a:effectLst/>
                <a:latin typeface="Calibri" panose="020F0502020204030204" pitchFamily="34" charset="0"/>
              </a:rPr>
              <a:t>​</a:t>
            </a:r>
            <a:endParaRPr lang="en-US" sz="900" b="0" i="0" dirty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Review articles in English</a:t>
            </a:r>
            <a:r>
              <a:rPr lang="en-US" sz="900" b="0" i="0" dirty="0">
                <a:effectLst/>
                <a:latin typeface="Calibri" panose="020F0502020204030204" pitchFamily="34" charset="0"/>
              </a:rPr>
              <a:t>​</a:t>
            </a:r>
            <a:endParaRPr lang="en-US" sz="9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Reporting a set of articles as a result of the review​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Collecting articles about fall risk assessment​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Exclusion criterion: focusing only on technology other than inertial sensors (or focusing on no technology at all)​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94834-2A03-8CB7-B85B-4213F81082CA}"/>
              </a:ext>
            </a:extLst>
          </p:cNvPr>
          <p:cNvSpPr txBox="1"/>
          <p:nvPr/>
        </p:nvSpPr>
        <p:spPr>
          <a:xfrm>
            <a:off x="2641772" y="4423203"/>
            <a:ext cx="2063579" cy="3796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Articles/datasets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AD627-9B5D-F18E-4A89-CDC06AA9256A}"/>
              </a:ext>
            </a:extLst>
          </p:cNvPr>
          <p:cNvSpPr txBox="1"/>
          <p:nvPr/>
        </p:nvSpPr>
        <p:spPr>
          <a:xfrm>
            <a:off x="1209161" y="1785808"/>
            <a:ext cx="2115064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PubMed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Web of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Scopus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0AF6F-DFFD-E373-B766-DEEA9C859F18}"/>
              </a:ext>
            </a:extLst>
          </p:cNvPr>
          <p:cNvSpPr txBox="1"/>
          <p:nvPr/>
        </p:nvSpPr>
        <p:spPr>
          <a:xfrm>
            <a:off x="1209161" y="3381889"/>
            <a:ext cx="211506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Review papers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DA3CD-933E-F04C-783B-154D77F7296C}"/>
              </a:ext>
            </a:extLst>
          </p:cNvPr>
          <p:cNvSpPr txBox="1"/>
          <p:nvPr/>
        </p:nvSpPr>
        <p:spPr>
          <a:xfrm>
            <a:off x="3804080" y="1713727"/>
            <a:ext cx="2815279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Google Dataset Search Mendeley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IEEE DataPort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Physionet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Figshare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Dataverse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Dryad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F56E45-C9ED-2F37-E478-FD367725DD01}"/>
              </a:ext>
            </a:extLst>
          </p:cNvPr>
          <p:cNvCxnSpPr/>
          <p:nvPr/>
        </p:nvCxnSpPr>
        <p:spPr>
          <a:xfrm flipH="1">
            <a:off x="2265664" y="2720801"/>
            <a:ext cx="2059" cy="66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A7A04FE-4B7C-E805-B119-06B68EB89B56}"/>
              </a:ext>
            </a:extLst>
          </p:cNvPr>
          <p:cNvCxnSpPr/>
          <p:nvPr/>
        </p:nvCxnSpPr>
        <p:spPr>
          <a:xfrm>
            <a:off x="1890586" y="3754394"/>
            <a:ext cx="759938" cy="8629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3737AF5-74C8-7492-F291-353045F7BEAB}"/>
              </a:ext>
            </a:extLst>
          </p:cNvPr>
          <p:cNvCxnSpPr/>
          <p:nvPr/>
        </p:nvCxnSpPr>
        <p:spPr>
          <a:xfrm flipH="1">
            <a:off x="4730578" y="3744096"/>
            <a:ext cx="1289222" cy="8629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3EFC2B-F341-2E6B-DC1A-64919EC92616}"/>
              </a:ext>
            </a:extLst>
          </p:cNvPr>
          <p:cNvSpPr txBox="1"/>
          <p:nvPr/>
        </p:nvSpPr>
        <p:spPr>
          <a:xfrm>
            <a:off x="2314833" y="5208371"/>
            <a:ext cx="4001884" cy="13634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Screening for eligibility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Feature extraction (1)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Access request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Feature extraction (2)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5F1F0B-5D21-EEFB-301D-5971EE0BE9E2}"/>
              </a:ext>
            </a:extLst>
          </p:cNvPr>
          <p:cNvCxnSpPr>
            <a:cxnSpLocks/>
          </p:cNvCxnSpPr>
          <p:nvPr/>
        </p:nvCxnSpPr>
        <p:spPr>
          <a:xfrm>
            <a:off x="3678453" y="4790558"/>
            <a:ext cx="18535" cy="409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DAF84B-B893-AEFB-F488-5543ABC79DC8}"/>
              </a:ext>
            </a:extLst>
          </p:cNvPr>
          <p:cNvSpPr txBox="1"/>
          <p:nvPr/>
        </p:nvSpPr>
        <p:spPr>
          <a:xfrm>
            <a:off x="4391732" y="562338"/>
            <a:ext cx="12599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9F5B23-BD60-AC4A-0865-BADA653C611D}"/>
              </a:ext>
            </a:extLst>
          </p:cNvPr>
          <p:cNvSpPr txBox="1"/>
          <p:nvPr/>
        </p:nvSpPr>
        <p:spPr>
          <a:xfrm>
            <a:off x="5892286" y="608504"/>
            <a:ext cx="3351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 of different datasets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6BB14D-BFE4-87D5-977C-88EFF93D7D03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5651692" y="793170"/>
            <a:ext cx="24059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15794D5-3005-5B25-22C0-92AF8F458870}"/>
              </a:ext>
            </a:extLst>
          </p:cNvPr>
          <p:cNvSpPr/>
          <p:nvPr/>
        </p:nvSpPr>
        <p:spPr>
          <a:xfrm>
            <a:off x="4299069" y="375039"/>
            <a:ext cx="4640580" cy="84901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85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E94834-2A03-8CB7-B85B-4213F81082CA}"/>
              </a:ext>
            </a:extLst>
          </p:cNvPr>
          <p:cNvSpPr txBox="1"/>
          <p:nvPr/>
        </p:nvSpPr>
        <p:spPr>
          <a:xfrm>
            <a:off x="2641772" y="4423203"/>
            <a:ext cx="2063579" cy="3796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Articles/datasets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AD627-9B5D-F18E-4A89-CDC06AA9256A}"/>
              </a:ext>
            </a:extLst>
          </p:cNvPr>
          <p:cNvSpPr txBox="1"/>
          <p:nvPr/>
        </p:nvSpPr>
        <p:spPr>
          <a:xfrm>
            <a:off x="1209161" y="1785808"/>
            <a:ext cx="2115064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PubMed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Web of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Scopus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0AF6F-DFFD-E373-B766-DEEA9C859F18}"/>
              </a:ext>
            </a:extLst>
          </p:cNvPr>
          <p:cNvSpPr txBox="1"/>
          <p:nvPr/>
        </p:nvSpPr>
        <p:spPr>
          <a:xfrm>
            <a:off x="1209161" y="3381889"/>
            <a:ext cx="211506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Review papers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DA3CD-933E-F04C-783B-154D77F7296C}"/>
              </a:ext>
            </a:extLst>
          </p:cNvPr>
          <p:cNvSpPr txBox="1"/>
          <p:nvPr/>
        </p:nvSpPr>
        <p:spPr>
          <a:xfrm>
            <a:off x="3804080" y="1713727"/>
            <a:ext cx="2815279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Google Dataset Search Mendeley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IEEE DataPort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Physionet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Figshare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Dataverse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Dryad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F56E45-C9ED-2F37-E478-FD367725DD01}"/>
              </a:ext>
            </a:extLst>
          </p:cNvPr>
          <p:cNvCxnSpPr/>
          <p:nvPr/>
        </p:nvCxnSpPr>
        <p:spPr>
          <a:xfrm flipH="1">
            <a:off x="2265664" y="2720801"/>
            <a:ext cx="2059" cy="66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A7A04FE-4B7C-E805-B119-06B68EB89B56}"/>
              </a:ext>
            </a:extLst>
          </p:cNvPr>
          <p:cNvCxnSpPr/>
          <p:nvPr/>
        </p:nvCxnSpPr>
        <p:spPr>
          <a:xfrm>
            <a:off x="1890586" y="3754394"/>
            <a:ext cx="759938" cy="8629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3737AF5-74C8-7492-F291-353045F7BEAB}"/>
              </a:ext>
            </a:extLst>
          </p:cNvPr>
          <p:cNvCxnSpPr/>
          <p:nvPr/>
        </p:nvCxnSpPr>
        <p:spPr>
          <a:xfrm flipH="1">
            <a:off x="4730578" y="3744096"/>
            <a:ext cx="1289222" cy="8629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3EFC2B-F341-2E6B-DC1A-64919EC92616}"/>
              </a:ext>
            </a:extLst>
          </p:cNvPr>
          <p:cNvSpPr txBox="1"/>
          <p:nvPr/>
        </p:nvSpPr>
        <p:spPr>
          <a:xfrm>
            <a:off x="2314833" y="5208371"/>
            <a:ext cx="4001884" cy="13634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Screening for eligibility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Feature extraction (1)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Access request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Feature extraction (2)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5F1F0B-5D21-EEFB-301D-5971EE0BE9E2}"/>
              </a:ext>
            </a:extLst>
          </p:cNvPr>
          <p:cNvCxnSpPr>
            <a:cxnSpLocks/>
          </p:cNvCxnSpPr>
          <p:nvPr/>
        </p:nvCxnSpPr>
        <p:spPr>
          <a:xfrm>
            <a:off x="3678453" y="4790558"/>
            <a:ext cx="18535" cy="409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DAF84B-B893-AEFB-F488-5543ABC79DC8}"/>
              </a:ext>
            </a:extLst>
          </p:cNvPr>
          <p:cNvSpPr txBox="1"/>
          <p:nvPr/>
        </p:nvSpPr>
        <p:spPr>
          <a:xfrm>
            <a:off x="4391732" y="562338"/>
            <a:ext cx="12599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9F5B23-BD60-AC4A-0865-BADA653C611D}"/>
              </a:ext>
            </a:extLst>
          </p:cNvPr>
          <p:cNvSpPr txBox="1"/>
          <p:nvPr/>
        </p:nvSpPr>
        <p:spPr>
          <a:xfrm>
            <a:off x="5892286" y="608504"/>
            <a:ext cx="3351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 of different datasets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6BB14D-BFE4-87D5-977C-88EFF93D7D03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5651692" y="793170"/>
            <a:ext cx="24059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15794D5-3005-5B25-22C0-92AF8F458870}"/>
              </a:ext>
            </a:extLst>
          </p:cNvPr>
          <p:cNvSpPr/>
          <p:nvPr/>
        </p:nvSpPr>
        <p:spPr>
          <a:xfrm>
            <a:off x="4299069" y="375039"/>
            <a:ext cx="4640580" cy="84901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088F3E-83A8-CFFF-6B5E-656788B53A6C}"/>
              </a:ext>
            </a:extLst>
          </p:cNvPr>
          <p:cNvSpPr txBox="1"/>
          <p:nvPr/>
        </p:nvSpPr>
        <p:spPr>
          <a:xfrm>
            <a:off x="7418070" y="1713727"/>
            <a:ext cx="41825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Article inclusion criteria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Peer-reviewed articles in English including datasets with the following characteristics: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Datasets including at least 20 individuals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Datasets with individual-level (not aggregated) information about falls*, collected after the predicting features (prospective design)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Datasets where the predicting features comprised of at least one inertial sensor-based feature.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  * occurrence of at least one fall in a given time period OR number of falls OR date of first fall occurrence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69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E94834-2A03-8CB7-B85B-4213F81082CA}"/>
              </a:ext>
            </a:extLst>
          </p:cNvPr>
          <p:cNvSpPr txBox="1"/>
          <p:nvPr/>
        </p:nvSpPr>
        <p:spPr>
          <a:xfrm>
            <a:off x="2641772" y="4423203"/>
            <a:ext cx="2063579" cy="3796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Articles/datasets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AD627-9B5D-F18E-4A89-CDC06AA9256A}"/>
              </a:ext>
            </a:extLst>
          </p:cNvPr>
          <p:cNvSpPr txBox="1"/>
          <p:nvPr/>
        </p:nvSpPr>
        <p:spPr>
          <a:xfrm>
            <a:off x="1209161" y="1785808"/>
            <a:ext cx="2115064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PubMed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Web of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Scopus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0AF6F-DFFD-E373-B766-DEEA9C859F18}"/>
              </a:ext>
            </a:extLst>
          </p:cNvPr>
          <p:cNvSpPr txBox="1"/>
          <p:nvPr/>
        </p:nvSpPr>
        <p:spPr>
          <a:xfrm>
            <a:off x="1209161" y="3381889"/>
            <a:ext cx="211506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Review papers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DA3CD-933E-F04C-783B-154D77F7296C}"/>
              </a:ext>
            </a:extLst>
          </p:cNvPr>
          <p:cNvSpPr txBox="1"/>
          <p:nvPr/>
        </p:nvSpPr>
        <p:spPr>
          <a:xfrm>
            <a:off x="3804080" y="1713727"/>
            <a:ext cx="2815279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Google Dataset Search Mendeley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IEEE DataPort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Physionet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Figshare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Dataverse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Dryad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F56E45-C9ED-2F37-E478-FD367725DD01}"/>
              </a:ext>
            </a:extLst>
          </p:cNvPr>
          <p:cNvCxnSpPr/>
          <p:nvPr/>
        </p:nvCxnSpPr>
        <p:spPr>
          <a:xfrm flipH="1">
            <a:off x="2265664" y="2720801"/>
            <a:ext cx="2059" cy="66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A7A04FE-4B7C-E805-B119-06B68EB89B56}"/>
              </a:ext>
            </a:extLst>
          </p:cNvPr>
          <p:cNvCxnSpPr/>
          <p:nvPr/>
        </p:nvCxnSpPr>
        <p:spPr>
          <a:xfrm>
            <a:off x="1890586" y="3754394"/>
            <a:ext cx="759938" cy="862912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3737AF5-74C8-7492-F291-353045F7BEAB}"/>
              </a:ext>
            </a:extLst>
          </p:cNvPr>
          <p:cNvCxnSpPr/>
          <p:nvPr/>
        </p:nvCxnSpPr>
        <p:spPr>
          <a:xfrm flipH="1">
            <a:off x="4730578" y="3744096"/>
            <a:ext cx="1289222" cy="8629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3EFC2B-F341-2E6B-DC1A-64919EC92616}"/>
              </a:ext>
            </a:extLst>
          </p:cNvPr>
          <p:cNvSpPr txBox="1"/>
          <p:nvPr/>
        </p:nvSpPr>
        <p:spPr>
          <a:xfrm>
            <a:off x="2314833" y="5208371"/>
            <a:ext cx="4001884" cy="13634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Screening for eligibility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Feature extraction (1)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Access request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Feature extraction (2)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5F1F0B-5D21-EEFB-301D-5971EE0BE9E2}"/>
              </a:ext>
            </a:extLst>
          </p:cNvPr>
          <p:cNvCxnSpPr>
            <a:cxnSpLocks/>
          </p:cNvCxnSpPr>
          <p:nvPr/>
        </p:nvCxnSpPr>
        <p:spPr>
          <a:xfrm>
            <a:off x="3678453" y="4790558"/>
            <a:ext cx="18535" cy="409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12DE90B-50BC-0CB4-4A03-9498B02F0842}"/>
              </a:ext>
            </a:extLst>
          </p:cNvPr>
          <p:cNvSpPr txBox="1"/>
          <p:nvPr/>
        </p:nvSpPr>
        <p:spPr>
          <a:xfrm>
            <a:off x="591351" y="3744096"/>
            <a:ext cx="128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reviews</a:t>
            </a:r>
            <a:endParaRPr kumimoji="0" lang="en-FI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344FF4-A164-50BD-6740-04675E494F71}"/>
              </a:ext>
            </a:extLst>
          </p:cNvPr>
          <p:cNvSpPr txBox="1"/>
          <p:nvPr/>
        </p:nvSpPr>
        <p:spPr>
          <a:xfrm>
            <a:off x="736533" y="1782635"/>
            <a:ext cx="472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r>
            <a:endParaRPr kumimoji="0" lang="en-FI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F7D1B5-83BB-1433-097D-73220D09ADCF}"/>
              </a:ext>
            </a:extLst>
          </p:cNvPr>
          <p:cNvSpPr txBox="1"/>
          <p:nvPr/>
        </p:nvSpPr>
        <p:spPr>
          <a:xfrm>
            <a:off x="731283" y="2050648"/>
            <a:ext cx="472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kumimoji="0" lang="en-FI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F2C84-546F-6221-09D3-F4A951E4A4DF}"/>
              </a:ext>
            </a:extLst>
          </p:cNvPr>
          <p:cNvSpPr txBox="1"/>
          <p:nvPr/>
        </p:nvSpPr>
        <p:spPr>
          <a:xfrm>
            <a:off x="729306" y="2342264"/>
            <a:ext cx="472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</a:t>
            </a:r>
            <a:endParaRPr kumimoji="0" lang="en-FI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DAF84B-B893-AEFB-F488-5543ABC79DC8}"/>
              </a:ext>
            </a:extLst>
          </p:cNvPr>
          <p:cNvSpPr txBox="1"/>
          <p:nvPr/>
        </p:nvSpPr>
        <p:spPr>
          <a:xfrm>
            <a:off x="4391732" y="562338"/>
            <a:ext cx="125996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9F5B23-BD60-AC4A-0865-BADA653C611D}"/>
              </a:ext>
            </a:extLst>
          </p:cNvPr>
          <p:cNvSpPr txBox="1"/>
          <p:nvPr/>
        </p:nvSpPr>
        <p:spPr>
          <a:xfrm>
            <a:off x="5892286" y="608504"/>
            <a:ext cx="3351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 of different datasets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6BB14D-BFE4-87D5-977C-88EFF93D7D03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5651692" y="793170"/>
            <a:ext cx="24059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15794D5-3005-5B25-22C0-92AF8F458870}"/>
              </a:ext>
            </a:extLst>
          </p:cNvPr>
          <p:cNvSpPr/>
          <p:nvPr/>
        </p:nvSpPr>
        <p:spPr>
          <a:xfrm>
            <a:off x="4299069" y="375039"/>
            <a:ext cx="4640580" cy="84901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7AA471-78FC-2227-C351-7D1460681C7A}"/>
              </a:ext>
            </a:extLst>
          </p:cNvPr>
          <p:cNvSpPr txBox="1"/>
          <p:nvPr/>
        </p:nvSpPr>
        <p:spPr>
          <a:xfrm>
            <a:off x="7418070" y="1713727"/>
            <a:ext cx="41825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Article inclusion criteria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Peer-reviewed articles in English including datasets with the following characteristics: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Datasets including at least 20 individuals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Datasets with individual-level (not aggregated) information about falls*, collected after the predicting features (prospective design)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Datasets where the predicting features comprised of at least one inertial sensor-based feature.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  * occurrence of at least one fall in a given time period OR number of falls OR date of first fall occurrence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59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64870D-15F5-07B5-91DA-D986C446BFFA}"/>
              </a:ext>
            </a:extLst>
          </p:cNvPr>
          <p:cNvSpPr txBox="1"/>
          <p:nvPr/>
        </p:nvSpPr>
        <p:spPr>
          <a:xfrm>
            <a:off x="1417157" y="370265"/>
            <a:ext cx="2656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Benchmarks to test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hypotheses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4E476-64E7-C578-0658-4215C7F48814}"/>
              </a:ext>
            </a:extLst>
          </p:cNvPr>
          <p:cNvSpPr txBox="1"/>
          <p:nvPr/>
        </p:nvSpPr>
        <p:spPr>
          <a:xfrm>
            <a:off x="5155132" y="785763"/>
            <a:ext cx="2756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https://health.aiaudit.org/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Picture 7" descr="Chart&#10;&#10;Description automatically generated">
            <a:extLst>
              <a:ext uri="{FF2B5EF4-FFF2-40B4-BE49-F238E27FC236}">
                <a16:creationId xmlns:a16="http://schemas.microsoft.com/office/drawing/2014/main" id="{E0CE1CF4-2866-C776-15EC-0DAC8BD1A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92" y="384475"/>
            <a:ext cx="1228175" cy="117190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8F620A-2C15-6137-9B02-6C1944C2F38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931920" y="970428"/>
            <a:ext cx="122321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B80330-1E05-F720-A3F4-2FE8D3853B38}"/>
              </a:ext>
            </a:extLst>
          </p:cNvPr>
          <p:cNvSpPr/>
          <p:nvPr/>
        </p:nvSpPr>
        <p:spPr>
          <a:xfrm>
            <a:off x="1154463" y="184791"/>
            <a:ext cx="8812497" cy="15068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233E62-EA62-9966-F8C4-EC7EDB023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27" r="42518" b="8918"/>
          <a:stretch/>
        </p:blipFill>
        <p:spPr>
          <a:xfrm>
            <a:off x="236220" y="2141303"/>
            <a:ext cx="5821377" cy="4531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285237-5008-9BB4-2884-785D8F9E76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93" r="59406" b="10808"/>
          <a:stretch/>
        </p:blipFill>
        <p:spPr>
          <a:xfrm>
            <a:off x="7866110" y="1987056"/>
            <a:ext cx="4043950" cy="460614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D19962A-2DDA-214E-35FB-14383798DC79}"/>
              </a:ext>
            </a:extLst>
          </p:cNvPr>
          <p:cNvSpPr/>
          <p:nvPr/>
        </p:nvSpPr>
        <p:spPr>
          <a:xfrm>
            <a:off x="6418928" y="4240530"/>
            <a:ext cx="10858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16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64870D-15F5-07B5-91DA-D986C446BFFA}"/>
              </a:ext>
            </a:extLst>
          </p:cNvPr>
          <p:cNvSpPr txBox="1"/>
          <p:nvPr/>
        </p:nvSpPr>
        <p:spPr>
          <a:xfrm>
            <a:off x="1417157" y="370265"/>
            <a:ext cx="2656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Benchmarks to test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hypotheses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4E476-64E7-C578-0658-4215C7F48814}"/>
              </a:ext>
            </a:extLst>
          </p:cNvPr>
          <p:cNvSpPr txBox="1"/>
          <p:nvPr/>
        </p:nvSpPr>
        <p:spPr>
          <a:xfrm>
            <a:off x="5155132" y="785763"/>
            <a:ext cx="2756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https://health.aiaudit.org/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Picture 7" descr="Chart&#10;&#10;Description automatically generated">
            <a:extLst>
              <a:ext uri="{FF2B5EF4-FFF2-40B4-BE49-F238E27FC236}">
                <a16:creationId xmlns:a16="http://schemas.microsoft.com/office/drawing/2014/main" id="{E0CE1CF4-2866-C776-15EC-0DAC8BD1A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92" y="384475"/>
            <a:ext cx="1228175" cy="117190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8F620A-2C15-6137-9B02-6C1944C2F38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931920" y="970428"/>
            <a:ext cx="122321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B80330-1E05-F720-A3F4-2FE8D3853B38}"/>
              </a:ext>
            </a:extLst>
          </p:cNvPr>
          <p:cNvSpPr/>
          <p:nvPr/>
        </p:nvSpPr>
        <p:spPr>
          <a:xfrm>
            <a:off x="1154463" y="184791"/>
            <a:ext cx="8812497" cy="15068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70100-06FA-0617-2D4D-06AF46CBC1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88" t="22596" r="25750" b="13391"/>
          <a:stretch/>
        </p:blipFill>
        <p:spPr>
          <a:xfrm>
            <a:off x="175260" y="1940732"/>
            <a:ext cx="5920740" cy="4389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DF6D38-F8A5-13AF-6E9B-EE1FE863DF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00" t="22411" r="13655" b="18500"/>
          <a:stretch/>
        </p:blipFill>
        <p:spPr>
          <a:xfrm>
            <a:off x="5868073" y="2971421"/>
            <a:ext cx="6250211" cy="30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0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9EB3A06-C49A-4C52-AC0F-482D595B0C75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</TotalTime>
  <Words>857</Words>
  <Application>Microsoft Office PowerPoint</Application>
  <PresentationFormat>Widescreen</PresentationFormat>
  <Paragraphs>229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Wingdings 3</vt:lpstr>
      <vt:lpstr>Office 主题​​</vt:lpstr>
      <vt:lpstr>Office Theme</vt:lpstr>
      <vt:lpstr>PowerPoint Presentation</vt:lpstr>
      <vt:lpstr>AI systems evaluation</vt:lpstr>
      <vt:lpstr>AI systems evaluation – TG Falls</vt:lpstr>
      <vt:lpstr>AI systems evaluation – TG Falls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(TG-Falls)</dc:title>
  <dc:creator>Campos, Simao</dc:creator>
  <cp:lastModifiedBy>Dabiri, Ayda</cp:lastModifiedBy>
  <cp:revision>74</cp:revision>
  <cp:lastPrinted>2019-04-04T08:49:31Z</cp:lastPrinted>
  <dcterms:created xsi:type="dcterms:W3CDTF">2019-03-31T15:53:06Z</dcterms:created>
  <dcterms:modified xsi:type="dcterms:W3CDTF">2022-06-01T12:03:55Z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