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7"/>
  </p:notesMasterIdLst>
  <p:sldIdLst>
    <p:sldId id="256" r:id="rId6"/>
    <p:sldId id="311" r:id="rId7"/>
    <p:sldId id="1251" r:id="rId8"/>
    <p:sldId id="1269" r:id="rId9"/>
    <p:sldId id="1265" r:id="rId10"/>
    <p:sldId id="1267" r:id="rId11"/>
    <p:sldId id="1270" r:id="rId12"/>
    <p:sldId id="1271" r:id="rId13"/>
    <p:sldId id="1266" r:id="rId14"/>
    <p:sldId id="1272" r:id="rId15"/>
    <p:sldId id="260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D4410-8C9E-49C8-A1E4-C89F1F1EAE51}" v="4" dt="2022-02-16T13:21: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8" d="100"/>
          <a:sy n="68" d="100"/>
        </p:scale>
        <p:origin x="653" y="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</pc:docChgLst>
  <pc:docChgLst>
    <pc:chgData name="Campos, Simao" userId="a1bf0726-548b-4db8-a746-2e19b5e24da4" providerId="ADAL" clId="{3B8B7C98-8EDC-4EB8-AB22-619DE073BAF5}"/>
  </pc:docChgLst>
  <pc:docChgLst>
    <pc:chgData name="Dabiri, Ayda" userId="b37f3988-c176-4be8-807a-107e80ddceeb" providerId="ADAL" clId="{712D4410-8C9E-49C8-A1E4-C89F1F1EAE51}"/>
    <pc:docChg chg="custSel modSld">
      <pc:chgData name="Dabiri, Ayda" userId="b37f3988-c176-4be8-807a-107e80ddceeb" providerId="ADAL" clId="{712D4410-8C9E-49C8-A1E4-C89F1F1EAE51}" dt="2022-02-16T13:21:29.957" v="78" actId="207"/>
      <pc:docMkLst>
        <pc:docMk/>
      </pc:docMkLst>
      <pc:sldChg chg="modSp">
        <pc:chgData name="Dabiri, Ayda" userId="b37f3988-c176-4be8-807a-107e80ddceeb" providerId="ADAL" clId="{712D4410-8C9E-49C8-A1E4-C89F1F1EAE51}" dt="2022-02-16T13:21:29.957" v="78" actId="207"/>
        <pc:sldMkLst>
          <pc:docMk/>
          <pc:sldMk cId="2383934936" sldId="256"/>
        </pc:sldMkLst>
        <pc:spChg chg="mod">
          <ac:chgData name="Dabiri, Ayda" userId="b37f3988-c176-4be8-807a-107e80ddceeb" providerId="ADAL" clId="{712D4410-8C9E-49C8-A1E4-C89F1F1EAE51}" dt="2022-02-16T13:20:49.039" v="3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712D4410-8C9E-49C8-A1E4-C89F1F1EAE51}" dt="2022-02-16T13:21:29.957" v="78" actId="207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 indent="-270510"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58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41545-1AFA-4036-B9E9-5845BB5E81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95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62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 indent="-270510"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86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 indent="-270510"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463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 indent="-270510"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8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 indent="-270510"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623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 indent="-270510"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9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 indent="-270510"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84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510" indent="-270510"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15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8518300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713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16/02/2022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4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16/02/2022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27253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16/02/2022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167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16/02/2022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37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16/02/2022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492946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16/02/2022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13357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16/02/2022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08466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16/02/2022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50438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8420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737763" y="371958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045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410549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060834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518300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662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3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9735601" y="379578"/>
            <a:ext cx="1976400" cy="6948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248095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sa@who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who.int/publications/i/item/978924004079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464936" y="935321"/>
            <a:ext cx="154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FGAI4H-N-051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803457" y="1304653"/>
            <a:ext cx="320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15-17 February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87015"/>
              </p:ext>
            </p:extLst>
          </p:nvPr>
        </p:nvGraphicFramePr>
        <p:xfrm>
          <a:off x="1790700" y="3247161"/>
          <a:ext cx="8401049" cy="208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 DEL01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DEL01: AI4H ethics considerations – Presentation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Andreas Reis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World Health Organization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reisa@who.int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presentation about DEL01.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D302753-7245-4E02-AB57-CEC9B1DA0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637" y="1800000"/>
            <a:ext cx="10495630" cy="4237200"/>
          </a:xfrm>
        </p:spPr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Development of Online training course on Ethics &amp; Governance of AI4H: anticipated publication date – June 2022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Additional guidance and tools in specific areas, e.g. drug development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Support to Member States: Regional workshops and country missions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Continued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participation and support to various initiatives by the FG-AI4H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F5E8F72-798E-4937-8788-5C0943405D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999" y="359999"/>
            <a:ext cx="8748668" cy="720000"/>
          </a:xfrm>
        </p:spPr>
        <p:txBody>
          <a:bodyPr/>
          <a:lstStyle/>
          <a:p>
            <a:r>
              <a:rPr lang="en-GB" sz="4000" dirty="0"/>
              <a:t>Outlook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C836CE-5676-4627-9C9C-4AB569D10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74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a field&#10;&#10;Description generated with very high confidence">
            <a:extLst>
              <a:ext uri="{FF2B5EF4-FFF2-40B4-BE49-F238E27FC236}">
                <a16:creationId xmlns:a16="http://schemas.microsoft.com/office/drawing/2014/main" id="{FFE54829-5B53-4049-8250-6D454C5AB3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9" r="9091" b="391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44B7F-0935-4C0A-BC32-A00AA149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8" y="567042"/>
            <a:ext cx="3415239" cy="321445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i="1" dirty="0">
                <a:latin typeface="Century Gothic"/>
              </a:rPr>
              <a:t>We must ensure the Digital Health revolution is safe, sustainable and leaves no one behind.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b="1" dirty="0">
              <a:solidFill>
                <a:schemeClr val="bg1"/>
              </a:solidFill>
              <a:latin typeface="Century Gothic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GB" sz="24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A921BE-C088-4B93-B102-7DB3F7369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726" y="514959"/>
            <a:ext cx="2096086" cy="6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0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0" y="4432301"/>
            <a:ext cx="12191999" cy="1971361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WHO Guidance Ethics &amp; Governance of Artificial Intelligence (AI) for Health:</a:t>
            </a:r>
          </a:p>
          <a:p>
            <a:r>
              <a:rPr lang="en-GB" dirty="0"/>
              <a:t>Dissemination &amp; Implementation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485184"/>
            <a:ext cx="4864100" cy="1940516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90413" y="5706685"/>
            <a:ext cx="11211172" cy="288000"/>
          </a:xfrm>
        </p:spPr>
        <p:txBody>
          <a:bodyPr/>
          <a:lstStyle/>
          <a:p>
            <a:r>
              <a:rPr lang="fr-FR" b="1" dirty="0"/>
              <a:t> 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44B3A-CAF9-4D82-8FFF-9C40D2706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454" y="308816"/>
            <a:ext cx="3176291" cy="1109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0F4C8E-FE46-48DE-A0B2-EF6A34CDDD35}"/>
              </a:ext>
            </a:extLst>
          </p:cNvPr>
          <p:cNvSpPr txBox="1"/>
          <p:nvPr/>
        </p:nvSpPr>
        <p:spPr>
          <a:xfrm>
            <a:off x="403797" y="5858933"/>
            <a:ext cx="116273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PD Dr. Andreas Reis, MD </a:t>
            </a:r>
            <a:r>
              <a:rPr kumimoji="0" lang="fr-CH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MSc</a:t>
            </a:r>
            <a:r>
              <a:rPr kumimoji="0" lang="fr-CH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Co-Unit Head, Health Ethics &amp; </a:t>
            </a:r>
            <a:r>
              <a:rPr kumimoji="0" lang="fr-CH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Governance</a:t>
            </a:r>
            <a:r>
              <a:rPr kumimoji="0" lang="fr-CH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WHO Geneva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05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3372F48-7B01-492C-A964-8D783FFD69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Launched in June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Opportunities and ethical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Consensus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Checklists for </a:t>
            </a:r>
            <a:r>
              <a:rPr lang="en-GB" sz="2000" dirty="0" err="1"/>
              <a:t>MoH</a:t>
            </a:r>
            <a:r>
              <a:rPr lang="en-GB" sz="2000" dirty="0"/>
              <a:t>, designers, providers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F5E8F72-798E-4937-8788-5C0943405D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00" y="141798"/>
            <a:ext cx="8160000" cy="720000"/>
          </a:xfrm>
        </p:spPr>
        <p:txBody>
          <a:bodyPr/>
          <a:lstStyle/>
          <a:p>
            <a:r>
              <a:rPr lang="en-GB" sz="4000" dirty="0"/>
              <a:t>WHO Guidance document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C836CE-5676-4627-9C9C-4AB569D10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8F3D2D-10CF-4E75-8FE5-7C70AAEC92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3667" y="1286932"/>
            <a:ext cx="3680559" cy="53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3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D302753-7245-4E02-AB57-CEC9B1DA0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637" y="1800000"/>
            <a:ext cx="10495630" cy="4237200"/>
          </a:xfrm>
        </p:spPr>
        <p:txBody>
          <a:bodyPr/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Briefin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 of WHO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Member States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 the request of WHO DG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Over 100 participants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High interest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Request for suppo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rt (e.g. model legislation, training of HCW etc.)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Regional workshops and country missi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ons planned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F5E8F72-798E-4937-8788-5C0943405D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999" y="359999"/>
            <a:ext cx="8748668" cy="720000"/>
          </a:xfrm>
        </p:spPr>
        <p:txBody>
          <a:bodyPr/>
          <a:lstStyle/>
          <a:p>
            <a:r>
              <a:rPr lang="en-GB" sz="4000" dirty="0"/>
              <a:t>Dissemination &amp; Implementation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C836CE-5676-4627-9C9C-4AB569D10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35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D302753-7245-4E02-AB57-CEC9B1DA0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637" y="1800000"/>
            <a:ext cx="10495630" cy="4237200"/>
          </a:xfrm>
        </p:spPr>
        <p:txBody>
          <a:bodyPr/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thics &amp; governance of AI used for diagnosis, monitoring, and care for TB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Collaboration with WHO TB Department (and Stop TB Partnership)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Discussions with Global Fund to Fight AIDS, TB, and Malaria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Union Conference: presentation on the ethics and governance of AI for health as 			it relates to TB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F5E8F72-798E-4937-8788-5C0943405D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999" y="359999"/>
            <a:ext cx="8748668" cy="720000"/>
          </a:xfrm>
        </p:spPr>
        <p:txBody>
          <a:bodyPr/>
          <a:lstStyle/>
          <a:p>
            <a:r>
              <a:rPr lang="en-GB" sz="4000" dirty="0"/>
              <a:t>Dissemination &amp; Implementation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C836CE-5676-4627-9C9C-4AB569D10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3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D302753-7245-4E02-AB57-CEC9B1DA0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999" y="1379156"/>
            <a:ext cx="7389886" cy="3096818"/>
          </a:xfrm>
        </p:spPr>
        <p:txBody>
          <a:bodyPr/>
          <a:lstStyle/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Collaboration with Healthy Ageing Unit at WHO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Policy brief on Ageism and AI launched (February 2022)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examines the use of artificial intelligence (AI) in medicine and public health for older people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</a:rPr>
              <a:t>c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onditions in which AI can exacerbate or introduce new forms of ageism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</a:rPr>
              <a:t>L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egal, non-legal and technical measures that can be used to minimize the risk of ageism in AI and maximize AI’s benefits for older people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F5E8F72-798E-4937-8788-5C0943405D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999" y="359999"/>
            <a:ext cx="8748668" cy="720000"/>
          </a:xfrm>
        </p:spPr>
        <p:txBody>
          <a:bodyPr/>
          <a:lstStyle/>
          <a:p>
            <a:r>
              <a:rPr lang="en-GB" sz="4000" dirty="0"/>
              <a:t>Dissemination &amp; Implementation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C836CE-5676-4627-9C9C-4AB569D10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  <p:pic>
        <p:nvPicPr>
          <p:cNvPr id="1026" name="Picture 2" descr="Ageism in artificial intelligence for health">
            <a:extLst>
              <a:ext uri="{FF2B5EF4-FFF2-40B4-BE49-F238E27FC236}">
                <a16:creationId xmlns:a16="http://schemas.microsoft.com/office/drawing/2014/main" id="{D808C983-E8F9-4AA3-9B2A-95DAD487C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25" y="1379156"/>
            <a:ext cx="3544555" cy="50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19F275-F64C-4C28-9402-0E3E379CE8C2}"/>
              </a:ext>
            </a:extLst>
          </p:cNvPr>
          <p:cNvSpPr txBox="1"/>
          <p:nvPr/>
        </p:nvSpPr>
        <p:spPr>
          <a:xfrm>
            <a:off x="6277842" y="648592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https://www.who.int/publications/i/item/9789240040793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133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D302753-7245-4E02-AB57-CEC9B1DA0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637" y="1800000"/>
            <a:ext cx="10495630" cy="42372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Importance of Design for Values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Workshop 12th November 2021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Jointly organized between Technical University of Delft and WHO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Participation of Thomas Wiegand</a:t>
            </a:r>
          </a:p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F5E8F72-798E-4937-8788-5C0943405D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999" y="359999"/>
            <a:ext cx="8748668" cy="720000"/>
          </a:xfrm>
        </p:spPr>
        <p:txBody>
          <a:bodyPr/>
          <a:lstStyle/>
          <a:p>
            <a:r>
              <a:rPr lang="en-GB" sz="4000" dirty="0"/>
              <a:t>Dissemination &amp; Implementation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C836CE-5676-4627-9C9C-4AB569D10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D302753-7245-4E02-AB57-CEC9B1DA0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637" y="1800000"/>
            <a:ext cx="10495630" cy="4237200"/>
          </a:xfrm>
        </p:spPr>
        <p:txBody>
          <a:bodyPr/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Collaboration with Civil Society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WHO/Privacy International Workshop: Ethical Challenges and Opportunities with the use of AI for Health and the role of civil society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7th December 2021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A second forum planned in 2022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F5E8F72-798E-4937-8788-5C0943405D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999" y="359999"/>
            <a:ext cx="8748668" cy="720000"/>
          </a:xfrm>
        </p:spPr>
        <p:txBody>
          <a:bodyPr/>
          <a:lstStyle/>
          <a:p>
            <a:r>
              <a:rPr lang="en-GB" sz="4000" dirty="0"/>
              <a:t>Dissemination &amp; Implementation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C836CE-5676-4627-9C9C-4AB569D10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0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D302753-7245-4E02-AB57-CEC9B1DA0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637" y="1800000"/>
            <a:ext cx="10495630" cy="4237200"/>
          </a:xfrm>
        </p:spPr>
        <p:txBody>
          <a:bodyPr/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WHO/ITU Focus Group of AI for health, including ethics subgroup and other subgroups (to provide an ethics perspective)</a:t>
            </a:r>
            <a:endParaRPr lang="en-US" sz="2400" b="1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 for ethics subgroup held in October 2021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Supported drafting of basic Q&amp;A document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Supported clinical evaluation guidance, for which ethics guidance was a key component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F5E8F72-798E-4937-8788-5C0943405D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999" y="359999"/>
            <a:ext cx="8748668" cy="720000"/>
          </a:xfrm>
        </p:spPr>
        <p:txBody>
          <a:bodyPr/>
          <a:lstStyle/>
          <a:p>
            <a:r>
              <a:rPr lang="en-GB" sz="4000" dirty="0"/>
              <a:t>Dissemination &amp; Implementation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C836CE-5676-4627-9C9C-4AB569D10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8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1051BC-387C-4C1C-92E7-A62EE388C8F3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1773</TotalTime>
  <Words>437</Words>
  <Application>Microsoft Office PowerPoint</Application>
  <PresentationFormat>Widescreen</PresentationFormat>
  <Paragraphs>135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Century Gothic</vt:lpstr>
      <vt:lpstr>Ebrima</vt:lpstr>
      <vt:lpstr>Symbol</vt:lpstr>
      <vt:lpstr>Times New Roman</vt:lpstr>
      <vt:lpstr>Office 主题​​</vt:lpstr>
      <vt:lpstr>2_Office Theme</vt:lpstr>
      <vt:lpstr>PowerPoint Presentation</vt:lpstr>
      <vt:lpstr> </vt:lpstr>
      <vt:lpstr>WHO Guidance document</vt:lpstr>
      <vt:lpstr>Dissemination &amp; Implementation</vt:lpstr>
      <vt:lpstr>Dissemination &amp; Implementation</vt:lpstr>
      <vt:lpstr>Dissemination &amp; Implementation</vt:lpstr>
      <vt:lpstr>Dissemination &amp; Implementation</vt:lpstr>
      <vt:lpstr>Dissemination &amp; Implementation</vt:lpstr>
      <vt:lpstr>Dissemination &amp; Implementation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DEL01: AI4H ethics considerations – Presentation</dc:title>
  <dc:creator>Campos, Simao</dc:creator>
  <cp:lastModifiedBy>Dabiri, Ayda</cp:lastModifiedBy>
  <cp:revision>72</cp:revision>
  <cp:lastPrinted>2019-04-04T08:49:31Z</cp:lastPrinted>
  <dcterms:created xsi:type="dcterms:W3CDTF">2019-03-31T15:53:06Z</dcterms:created>
  <dcterms:modified xsi:type="dcterms:W3CDTF">2022-02-16T13:22:36Z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